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82" r:id="rId1"/>
    <p:sldMasterId id="2147483695" r:id="rId2"/>
    <p:sldMasterId id="2147483708" r:id="rId3"/>
  </p:sldMasterIdLst>
  <p:notesMasterIdLst>
    <p:notesMasterId r:id="rId346"/>
  </p:notesMasterIdLst>
  <p:handoutMasterIdLst>
    <p:handoutMasterId r:id="rId347"/>
  </p:handoutMasterIdLst>
  <p:sldIdLst>
    <p:sldId id="256" r:id="rId4"/>
    <p:sldId id="2210" r:id="rId5"/>
    <p:sldId id="260" r:id="rId6"/>
    <p:sldId id="1859" r:id="rId7"/>
    <p:sldId id="1888" r:id="rId8"/>
    <p:sldId id="1860" r:id="rId9"/>
    <p:sldId id="1889" r:id="rId10"/>
    <p:sldId id="1890" r:id="rId11"/>
    <p:sldId id="1891" r:id="rId12"/>
    <p:sldId id="1861" r:id="rId13"/>
    <p:sldId id="1892" r:id="rId14"/>
    <p:sldId id="1893" r:id="rId15"/>
    <p:sldId id="1863" r:id="rId16"/>
    <p:sldId id="1864" r:id="rId17"/>
    <p:sldId id="1894" r:id="rId18"/>
    <p:sldId id="1899" r:id="rId19"/>
    <p:sldId id="1900" r:id="rId20"/>
    <p:sldId id="1901" r:id="rId21"/>
    <p:sldId id="1902" r:id="rId22"/>
    <p:sldId id="1903" r:id="rId23"/>
    <p:sldId id="1895" r:id="rId24"/>
    <p:sldId id="1904" r:id="rId25"/>
    <p:sldId id="1905" r:id="rId26"/>
    <p:sldId id="1906" r:id="rId27"/>
    <p:sldId id="1907" r:id="rId28"/>
    <p:sldId id="1896" r:id="rId29"/>
    <p:sldId id="1908" r:id="rId30"/>
    <p:sldId id="1909" r:id="rId31"/>
    <p:sldId id="1910" r:id="rId32"/>
    <p:sldId id="1929" r:id="rId33"/>
    <p:sldId id="1865" r:id="rId34"/>
    <p:sldId id="1911" r:id="rId35"/>
    <p:sldId id="1912" r:id="rId36"/>
    <p:sldId id="1913" r:id="rId37"/>
    <p:sldId id="1914" r:id="rId38"/>
    <p:sldId id="1916" r:id="rId39"/>
    <p:sldId id="1915" r:id="rId40"/>
    <p:sldId id="1917" r:id="rId41"/>
    <p:sldId id="1918" r:id="rId42"/>
    <p:sldId id="1919" r:id="rId43"/>
    <p:sldId id="1920" r:id="rId44"/>
    <p:sldId id="1921" r:id="rId45"/>
    <p:sldId id="1922" r:id="rId46"/>
    <p:sldId id="1923" r:id="rId47"/>
    <p:sldId id="1924" r:id="rId48"/>
    <p:sldId id="1925" r:id="rId49"/>
    <p:sldId id="1926" r:id="rId50"/>
    <p:sldId id="1927" r:id="rId51"/>
    <p:sldId id="1928" r:id="rId52"/>
    <p:sldId id="1866" r:id="rId53"/>
    <p:sldId id="1930" r:id="rId54"/>
    <p:sldId id="1931" r:id="rId55"/>
    <p:sldId id="1932" r:id="rId56"/>
    <p:sldId id="1933" r:id="rId57"/>
    <p:sldId id="1934" r:id="rId58"/>
    <p:sldId id="1935" r:id="rId59"/>
    <p:sldId id="1936" r:id="rId60"/>
    <p:sldId id="1937" r:id="rId61"/>
    <p:sldId id="1938" r:id="rId62"/>
    <p:sldId id="1939" r:id="rId63"/>
    <p:sldId id="1950" r:id="rId64"/>
    <p:sldId id="1940" r:id="rId65"/>
    <p:sldId id="1941" r:id="rId66"/>
    <p:sldId id="1942" r:id="rId67"/>
    <p:sldId id="1944" r:id="rId68"/>
    <p:sldId id="1943" r:id="rId69"/>
    <p:sldId id="1951" r:id="rId70"/>
    <p:sldId id="1945" r:id="rId71"/>
    <p:sldId id="1946" r:id="rId72"/>
    <p:sldId id="1947" r:id="rId73"/>
    <p:sldId id="1948" r:id="rId74"/>
    <p:sldId id="1949" r:id="rId75"/>
    <p:sldId id="1952" r:id="rId76"/>
    <p:sldId id="1953" r:id="rId77"/>
    <p:sldId id="1867" r:id="rId78"/>
    <p:sldId id="1869" r:id="rId79"/>
    <p:sldId id="1954" r:id="rId80"/>
    <p:sldId id="1955" r:id="rId81"/>
    <p:sldId id="1956" r:id="rId82"/>
    <p:sldId id="1957" r:id="rId83"/>
    <p:sldId id="1958" r:id="rId84"/>
    <p:sldId id="1959" r:id="rId85"/>
    <p:sldId id="1960" r:id="rId86"/>
    <p:sldId id="1961" r:id="rId87"/>
    <p:sldId id="1870" r:id="rId88"/>
    <p:sldId id="1962" r:id="rId89"/>
    <p:sldId id="1963" r:id="rId90"/>
    <p:sldId id="1964" r:id="rId91"/>
    <p:sldId id="1965" r:id="rId92"/>
    <p:sldId id="1966" r:id="rId93"/>
    <p:sldId id="1871" r:id="rId94"/>
    <p:sldId id="1967" r:id="rId95"/>
    <p:sldId id="1971" r:id="rId96"/>
    <p:sldId id="1968" r:id="rId97"/>
    <p:sldId id="1969" r:id="rId98"/>
    <p:sldId id="1970" r:id="rId99"/>
    <p:sldId id="1972" r:id="rId100"/>
    <p:sldId id="1973" r:id="rId101"/>
    <p:sldId id="1974" r:id="rId102"/>
    <p:sldId id="1975" r:id="rId103"/>
    <p:sldId id="1872" r:id="rId104"/>
    <p:sldId id="1976" r:id="rId105"/>
    <p:sldId id="1977" r:id="rId106"/>
    <p:sldId id="1978" r:id="rId107"/>
    <p:sldId id="1979" r:id="rId108"/>
    <p:sldId id="1980" r:id="rId109"/>
    <p:sldId id="1981" r:id="rId110"/>
    <p:sldId id="1982" r:id="rId111"/>
    <p:sldId id="1983" r:id="rId112"/>
    <p:sldId id="1984" r:id="rId113"/>
    <p:sldId id="1985" r:id="rId114"/>
    <p:sldId id="1873" r:id="rId115"/>
    <p:sldId id="1986" r:id="rId116"/>
    <p:sldId id="1987" r:id="rId117"/>
    <p:sldId id="1988" r:id="rId118"/>
    <p:sldId id="1989" r:id="rId119"/>
    <p:sldId id="1990" r:id="rId120"/>
    <p:sldId id="1991" r:id="rId121"/>
    <p:sldId id="1992" r:id="rId122"/>
    <p:sldId id="1993" r:id="rId123"/>
    <p:sldId id="1994" r:id="rId124"/>
    <p:sldId id="1995" r:id="rId125"/>
    <p:sldId id="1996" r:id="rId126"/>
    <p:sldId id="1999" r:id="rId127"/>
    <p:sldId id="1998" r:id="rId128"/>
    <p:sldId id="1997" r:id="rId129"/>
    <p:sldId id="2000" r:id="rId130"/>
    <p:sldId id="2001" r:id="rId131"/>
    <p:sldId id="1875" r:id="rId132"/>
    <p:sldId id="2002" r:id="rId133"/>
    <p:sldId id="2003" r:id="rId134"/>
    <p:sldId id="2004" r:id="rId135"/>
    <p:sldId id="2005" r:id="rId136"/>
    <p:sldId id="2006" r:id="rId137"/>
    <p:sldId id="2007" r:id="rId138"/>
    <p:sldId id="2008" r:id="rId139"/>
    <p:sldId id="2009" r:id="rId140"/>
    <p:sldId id="2010" r:id="rId141"/>
    <p:sldId id="2011" r:id="rId142"/>
    <p:sldId id="2012" r:id="rId143"/>
    <p:sldId id="1874" r:id="rId144"/>
    <p:sldId id="2013" r:id="rId145"/>
    <p:sldId id="2014" r:id="rId146"/>
    <p:sldId id="2015" r:id="rId147"/>
    <p:sldId id="2016" r:id="rId148"/>
    <p:sldId id="2017" r:id="rId149"/>
    <p:sldId id="2018" r:id="rId150"/>
    <p:sldId id="2019" r:id="rId151"/>
    <p:sldId id="1876" r:id="rId152"/>
    <p:sldId id="2020" r:id="rId153"/>
    <p:sldId id="2021" r:id="rId154"/>
    <p:sldId id="2022" r:id="rId155"/>
    <p:sldId id="2023" r:id="rId156"/>
    <p:sldId id="2024" r:id="rId157"/>
    <p:sldId id="2025" r:id="rId158"/>
    <p:sldId id="2026" r:id="rId159"/>
    <p:sldId id="2027" r:id="rId160"/>
    <p:sldId id="2028" r:id="rId161"/>
    <p:sldId id="2029" r:id="rId162"/>
    <p:sldId id="2030" r:id="rId163"/>
    <p:sldId id="2031" r:id="rId164"/>
    <p:sldId id="2032" r:id="rId165"/>
    <p:sldId id="2033" r:id="rId166"/>
    <p:sldId id="2034" r:id="rId167"/>
    <p:sldId id="2035" r:id="rId168"/>
    <p:sldId id="1868" r:id="rId169"/>
    <p:sldId id="1877" r:id="rId170"/>
    <p:sldId id="1878" r:id="rId171"/>
    <p:sldId id="2036" r:id="rId172"/>
    <p:sldId id="2037" r:id="rId173"/>
    <p:sldId id="2038" r:id="rId174"/>
    <p:sldId id="2039" r:id="rId175"/>
    <p:sldId id="2040" r:id="rId176"/>
    <p:sldId id="2041" r:id="rId177"/>
    <p:sldId id="2042" r:id="rId178"/>
    <p:sldId id="2043" r:id="rId179"/>
    <p:sldId id="2044" r:id="rId180"/>
    <p:sldId id="2045" r:id="rId181"/>
    <p:sldId id="2046" r:id="rId182"/>
    <p:sldId id="2047" r:id="rId183"/>
    <p:sldId id="2048" r:id="rId184"/>
    <p:sldId id="2049" r:id="rId185"/>
    <p:sldId id="2050" r:id="rId186"/>
    <p:sldId id="2051" r:id="rId187"/>
    <p:sldId id="2052" r:id="rId188"/>
    <p:sldId id="2053" r:id="rId189"/>
    <p:sldId id="2054" r:id="rId190"/>
    <p:sldId id="2055" r:id="rId191"/>
    <p:sldId id="2056" r:id="rId192"/>
    <p:sldId id="1879" r:id="rId193"/>
    <p:sldId id="2057" r:id="rId194"/>
    <p:sldId id="2058" r:id="rId195"/>
    <p:sldId id="2059" r:id="rId196"/>
    <p:sldId id="2060" r:id="rId197"/>
    <p:sldId id="2061" r:id="rId198"/>
    <p:sldId id="2062" r:id="rId199"/>
    <p:sldId id="2063" r:id="rId200"/>
    <p:sldId id="1880" r:id="rId201"/>
    <p:sldId id="2064" r:id="rId202"/>
    <p:sldId id="2065" r:id="rId203"/>
    <p:sldId id="2066" r:id="rId204"/>
    <p:sldId id="2067" r:id="rId205"/>
    <p:sldId id="2068" r:id="rId206"/>
    <p:sldId id="2069" r:id="rId207"/>
    <p:sldId id="2070" r:id="rId208"/>
    <p:sldId id="2071" r:id="rId209"/>
    <p:sldId id="2072" r:id="rId210"/>
    <p:sldId id="2073" r:id="rId211"/>
    <p:sldId id="2074" r:id="rId212"/>
    <p:sldId id="2075" r:id="rId213"/>
    <p:sldId id="2076" r:id="rId214"/>
    <p:sldId id="2077" r:id="rId215"/>
    <p:sldId id="2078" r:id="rId216"/>
    <p:sldId id="2079" r:id="rId217"/>
    <p:sldId id="2080" r:id="rId218"/>
    <p:sldId id="1881" r:id="rId219"/>
    <p:sldId id="2081" r:id="rId220"/>
    <p:sldId id="2082" r:id="rId221"/>
    <p:sldId id="2083" r:id="rId222"/>
    <p:sldId id="2084" r:id="rId223"/>
    <p:sldId id="2085" r:id="rId224"/>
    <p:sldId id="2086" r:id="rId225"/>
    <p:sldId id="2087" r:id="rId226"/>
    <p:sldId id="2088" r:id="rId227"/>
    <p:sldId id="2089" r:id="rId228"/>
    <p:sldId id="2090" r:id="rId229"/>
    <p:sldId id="2091" r:id="rId230"/>
    <p:sldId id="2092" r:id="rId231"/>
    <p:sldId id="1882" r:id="rId232"/>
    <p:sldId id="1884" r:id="rId233"/>
    <p:sldId id="2093" r:id="rId234"/>
    <p:sldId id="2094" r:id="rId235"/>
    <p:sldId id="2095" r:id="rId236"/>
    <p:sldId id="2096" r:id="rId237"/>
    <p:sldId id="2097" r:id="rId238"/>
    <p:sldId id="2098" r:id="rId239"/>
    <p:sldId id="2099" r:id="rId240"/>
    <p:sldId id="2100" r:id="rId241"/>
    <p:sldId id="1885" r:id="rId242"/>
    <p:sldId id="2101" r:id="rId243"/>
    <p:sldId id="2102" r:id="rId244"/>
    <p:sldId id="2103" r:id="rId245"/>
    <p:sldId id="2104" r:id="rId246"/>
    <p:sldId id="2105" r:id="rId247"/>
    <p:sldId id="2106" r:id="rId248"/>
    <p:sldId id="2107" r:id="rId249"/>
    <p:sldId id="2108" r:id="rId250"/>
    <p:sldId id="2109" r:id="rId251"/>
    <p:sldId id="2110" r:id="rId252"/>
    <p:sldId id="2111" r:id="rId253"/>
    <p:sldId id="2112" r:id="rId254"/>
    <p:sldId id="2113" r:id="rId255"/>
    <p:sldId id="2114" r:id="rId256"/>
    <p:sldId id="2115" r:id="rId257"/>
    <p:sldId id="2116" r:id="rId258"/>
    <p:sldId id="2117" r:id="rId259"/>
    <p:sldId id="2118" r:id="rId260"/>
    <p:sldId id="2119" r:id="rId261"/>
    <p:sldId id="2163" r:id="rId262"/>
    <p:sldId id="2120" r:id="rId263"/>
    <p:sldId id="2121" r:id="rId264"/>
    <p:sldId id="2122" r:id="rId265"/>
    <p:sldId id="2123" r:id="rId266"/>
    <p:sldId id="2124" r:id="rId267"/>
    <p:sldId id="2125" r:id="rId268"/>
    <p:sldId id="2126" r:id="rId269"/>
    <p:sldId id="2127" r:id="rId270"/>
    <p:sldId id="2128" r:id="rId271"/>
    <p:sldId id="2129" r:id="rId272"/>
    <p:sldId id="2130" r:id="rId273"/>
    <p:sldId id="2131" r:id="rId274"/>
    <p:sldId id="2164" r:id="rId275"/>
    <p:sldId id="2165" r:id="rId276"/>
    <p:sldId id="2166" r:id="rId277"/>
    <p:sldId id="2167" r:id="rId278"/>
    <p:sldId id="2168" r:id="rId279"/>
    <p:sldId id="2169" r:id="rId280"/>
    <p:sldId id="2170" r:id="rId281"/>
    <p:sldId id="2171" r:id="rId282"/>
    <p:sldId id="2172" r:id="rId283"/>
    <p:sldId id="2173" r:id="rId284"/>
    <p:sldId id="2174" r:id="rId285"/>
    <p:sldId id="2175" r:id="rId286"/>
    <p:sldId id="2176" r:id="rId287"/>
    <p:sldId id="2177" r:id="rId288"/>
    <p:sldId id="2178" r:id="rId289"/>
    <p:sldId id="2179" r:id="rId290"/>
    <p:sldId id="2180" r:id="rId291"/>
    <p:sldId id="2181" r:id="rId292"/>
    <p:sldId id="2182" r:id="rId293"/>
    <p:sldId id="2183" r:id="rId294"/>
    <p:sldId id="2184" r:id="rId295"/>
    <p:sldId id="2185" r:id="rId296"/>
    <p:sldId id="2186" r:id="rId297"/>
    <p:sldId id="2187" r:id="rId298"/>
    <p:sldId id="2188" r:id="rId299"/>
    <p:sldId id="2189" r:id="rId300"/>
    <p:sldId id="2190" r:id="rId301"/>
    <p:sldId id="2191" r:id="rId302"/>
    <p:sldId id="2192" r:id="rId303"/>
    <p:sldId id="2193" r:id="rId304"/>
    <p:sldId id="2194" r:id="rId305"/>
    <p:sldId id="2195" r:id="rId306"/>
    <p:sldId id="2196" r:id="rId307"/>
    <p:sldId id="2197" r:id="rId308"/>
    <p:sldId id="2207" r:id="rId309"/>
    <p:sldId id="2198" r:id="rId310"/>
    <p:sldId id="2199" r:id="rId311"/>
    <p:sldId id="2200" r:id="rId312"/>
    <p:sldId id="2205" r:id="rId313"/>
    <p:sldId id="2201" r:id="rId314"/>
    <p:sldId id="2202" r:id="rId315"/>
    <p:sldId id="2203" r:id="rId316"/>
    <p:sldId id="2204" r:id="rId317"/>
    <p:sldId id="2206" r:id="rId318"/>
    <p:sldId id="1883" r:id="rId319"/>
    <p:sldId id="2132" r:id="rId320"/>
    <p:sldId id="2139" r:id="rId321"/>
    <p:sldId id="2140" r:id="rId322"/>
    <p:sldId id="2141" r:id="rId323"/>
    <p:sldId id="2142" r:id="rId324"/>
    <p:sldId id="2143" r:id="rId325"/>
    <p:sldId id="2144" r:id="rId326"/>
    <p:sldId id="2145" r:id="rId327"/>
    <p:sldId id="2146" r:id="rId328"/>
    <p:sldId id="2147" r:id="rId329"/>
    <p:sldId id="2148" r:id="rId330"/>
    <p:sldId id="2149" r:id="rId331"/>
    <p:sldId id="2150" r:id="rId332"/>
    <p:sldId id="2152" r:id="rId333"/>
    <p:sldId id="2153" r:id="rId334"/>
    <p:sldId id="2154" r:id="rId335"/>
    <p:sldId id="2155" r:id="rId336"/>
    <p:sldId id="2156" r:id="rId337"/>
    <p:sldId id="2157" r:id="rId338"/>
    <p:sldId id="2158" r:id="rId339"/>
    <p:sldId id="2159" r:id="rId340"/>
    <p:sldId id="2160" r:id="rId341"/>
    <p:sldId id="2161" r:id="rId342"/>
    <p:sldId id="2162" r:id="rId343"/>
    <p:sldId id="1887" r:id="rId344"/>
    <p:sldId id="2209" r:id="rId345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387AC2F1-1CA5-479E-AA65-D4ACC48F0A36}">
          <p14:sldIdLst>
            <p14:sldId id="256"/>
            <p14:sldId id="2210"/>
            <p14:sldId id="260"/>
          </p14:sldIdLst>
        </p14:section>
        <p14:section name="Already doing it" id="{120FD460-586C-4305-9E45-5A6550B846BF}">
          <p14:sldIdLst>
            <p14:sldId id="1859"/>
            <p14:sldId id="1888"/>
          </p14:sldIdLst>
        </p14:section>
        <p14:section name="Boolean Matching" id="{8C61B6C9-BED2-45F2-BF6A-8479C4A5D9E4}">
          <p14:sldIdLst>
            <p14:sldId id="1860"/>
            <p14:sldId id="1889"/>
            <p14:sldId id="1890"/>
            <p14:sldId id="1891"/>
          </p14:sldIdLst>
        </p14:section>
        <p14:section name="Simple Replacements" id="{7FAFCC10-283A-498D-98E5-7AC83C08524A}">
          <p14:sldIdLst>
            <p14:sldId id="1861"/>
            <p14:sldId id="1892"/>
            <p14:sldId id="1893"/>
          </p14:sldIdLst>
        </p14:section>
        <p14:section name="Quantifiers" id="{0E9FCFB7-F57E-4181-B794-7B8C9BE9820A}">
          <p14:sldIdLst>
            <p14:sldId id="1863"/>
          </p14:sldIdLst>
        </p14:section>
        <p14:section name="Star Symbol" id="{46EAD35C-5EFF-4A94-8A9D-5508AA6AF3E8}">
          <p14:sldIdLst>
            <p14:sldId id="1864"/>
            <p14:sldId id="1894"/>
            <p14:sldId id="1899"/>
            <p14:sldId id="1900"/>
            <p14:sldId id="1901"/>
            <p14:sldId id="1902"/>
            <p14:sldId id="1903"/>
            <p14:sldId id="1895"/>
            <p14:sldId id="1904"/>
            <p14:sldId id="1905"/>
            <p14:sldId id="1906"/>
            <p14:sldId id="1907"/>
            <p14:sldId id="1896"/>
            <p14:sldId id="1908"/>
            <p14:sldId id="1909"/>
            <p14:sldId id="1910"/>
            <p14:sldId id="1929"/>
          </p14:sldIdLst>
        </p14:section>
        <p14:section name="Plus Symbol" id="{14AB77E7-97F1-4296-906B-FAF9FA551EC2}">
          <p14:sldIdLst>
            <p14:sldId id="1865"/>
            <p14:sldId id="1911"/>
            <p14:sldId id="1912"/>
            <p14:sldId id="1913"/>
            <p14:sldId id="1914"/>
            <p14:sldId id="1916"/>
            <p14:sldId id="1915"/>
            <p14:sldId id="1917"/>
            <p14:sldId id="1918"/>
            <p14:sldId id="1919"/>
            <p14:sldId id="1920"/>
            <p14:sldId id="1921"/>
            <p14:sldId id="1922"/>
            <p14:sldId id="1923"/>
            <p14:sldId id="1924"/>
            <p14:sldId id="1925"/>
            <p14:sldId id="1926"/>
            <p14:sldId id="1927"/>
            <p14:sldId id="1928"/>
          </p14:sldIdLst>
        </p14:section>
        <p14:section name="Question Mark" id="{980068ED-982D-4334-80BB-1089356F25E0}">
          <p14:sldIdLst>
            <p14:sldId id="1866"/>
            <p14:sldId id="1930"/>
            <p14:sldId id="1931"/>
            <p14:sldId id="1932"/>
            <p14:sldId id="1933"/>
            <p14:sldId id="1934"/>
            <p14:sldId id="1935"/>
            <p14:sldId id="1936"/>
            <p14:sldId id="1937"/>
            <p14:sldId id="1938"/>
            <p14:sldId id="1939"/>
            <p14:sldId id="1950"/>
            <p14:sldId id="1940"/>
            <p14:sldId id="1941"/>
            <p14:sldId id="1942"/>
            <p14:sldId id="1944"/>
            <p14:sldId id="1943"/>
            <p14:sldId id="1951"/>
            <p14:sldId id="1945"/>
            <p14:sldId id="1946"/>
            <p14:sldId id="1947"/>
            <p14:sldId id="1948"/>
            <p14:sldId id="1949"/>
            <p14:sldId id="1952"/>
            <p14:sldId id="1953"/>
          </p14:sldIdLst>
        </p14:section>
        <p14:section name="Special Letters" id="{6FFE2A5A-CA60-4E09-AD04-1168189DF33F}">
          <p14:sldIdLst>
            <p14:sldId id="1867"/>
          </p14:sldIdLst>
        </p14:section>
        <p14:section name="Period" id="{C01CADB1-AFBE-40BB-85CB-778BD008A1B4}">
          <p14:sldIdLst>
            <p14:sldId id="1869"/>
            <p14:sldId id="1954"/>
            <p14:sldId id="1955"/>
            <p14:sldId id="1956"/>
            <p14:sldId id="1957"/>
            <p14:sldId id="1958"/>
            <p14:sldId id="1959"/>
            <p14:sldId id="1960"/>
            <p14:sldId id="1961"/>
          </p14:sldIdLst>
        </p14:section>
        <p14:section name="\n" id="{DEB64101-3192-4BB5-B3E5-0B8F81E0411F}">
          <p14:sldIdLst>
            <p14:sldId id="1870"/>
            <p14:sldId id="1962"/>
            <p14:sldId id="1963"/>
            <p14:sldId id="1964"/>
            <p14:sldId id="1965"/>
            <p14:sldId id="1966"/>
          </p14:sldIdLst>
        </p14:section>
        <p14:section name="\d" id="{3C7CB62C-577F-41D2-9A3A-5EFA73859BC4}">
          <p14:sldIdLst>
            <p14:sldId id="1871"/>
            <p14:sldId id="1967"/>
            <p14:sldId id="1971"/>
            <p14:sldId id="1968"/>
            <p14:sldId id="1969"/>
            <p14:sldId id="1970"/>
            <p14:sldId id="1972"/>
            <p14:sldId id="1973"/>
            <p14:sldId id="1974"/>
            <p14:sldId id="1975"/>
          </p14:sldIdLst>
        </p14:section>
        <p14:section name="\D" id="{2965115C-B147-4CE8-8404-3E1B8DC15CDE}">
          <p14:sldIdLst>
            <p14:sldId id="1872"/>
            <p14:sldId id="1976"/>
            <p14:sldId id="1977"/>
            <p14:sldId id="1978"/>
            <p14:sldId id="1979"/>
            <p14:sldId id="1980"/>
            <p14:sldId id="1981"/>
            <p14:sldId id="1982"/>
            <p14:sldId id="1983"/>
            <p14:sldId id="1984"/>
            <p14:sldId id="1985"/>
          </p14:sldIdLst>
        </p14:section>
        <p14:section name="\w \W" id="{8C671706-49F4-4268-8006-17BC75813DED}">
          <p14:sldIdLst>
            <p14:sldId id="1873"/>
            <p14:sldId id="1986"/>
            <p14:sldId id="1987"/>
            <p14:sldId id="1988"/>
            <p14:sldId id="1989"/>
            <p14:sldId id="1990"/>
            <p14:sldId id="1991"/>
            <p14:sldId id="1992"/>
            <p14:sldId id="1993"/>
            <p14:sldId id="1994"/>
            <p14:sldId id="1995"/>
            <p14:sldId id="1996"/>
            <p14:sldId id="1999"/>
            <p14:sldId id="1998"/>
            <p14:sldId id="1997"/>
            <p14:sldId id="2000"/>
            <p14:sldId id="2001"/>
          </p14:sldIdLst>
        </p14:section>
        <p14:section name="^ $" id="{4744B397-BF66-47C4-B469-AFBA3367813C}">
          <p14:sldIdLst>
            <p14:sldId id="1875"/>
            <p14:sldId id="2002"/>
            <p14:sldId id="2003"/>
            <p14:sldId id="2004"/>
            <p14:sldId id="2005"/>
            <p14:sldId id="2006"/>
            <p14:sldId id="2007"/>
            <p14:sldId id="2008"/>
            <p14:sldId id="2009"/>
            <p14:sldId id="2010"/>
            <p14:sldId id="2011"/>
            <p14:sldId id="2012"/>
          </p14:sldIdLst>
        </p14:section>
        <p14:section name="\s \S" id="{4D041198-6182-468E-8BF3-0062840D75BB}">
          <p14:sldIdLst>
            <p14:sldId id="1874"/>
            <p14:sldId id="2013"/>
            <p14:sldId id="2014"/>
            <p14:sldId id="2015"/>
            <p14:sldId id="2016"/>
            <p14:sldId id="2017"/>
            <p14:sldId id="2018"/>
            <p14:sldId id="2019"/>
          </p14:sldIdLst>
        </p14:section>
        <p14:section name="Fun With Slashes" id="{67E7663C-3F58-446F-B68F-641CAF9BB67A}">
          <p14:sldIdLst>
            <p14:sldId id="1876"/>
            <p14:sldId id="2020"/>
            <p14:sldId id="2021"/>
            <p14:sldId id="2022"/>
            <p14:sldId id="2023"/>
            <p14:sldId id="2024"/>
            <p14:sldId id="2025"/>
            <p14:sldId id="2026"/>
            <p14:sldId id="2027"/>
            <p14:sldId id="2028"/>
            <p14:sldId id="2029"/>
            <p14:sldId id="2030"/>
            <p14:sldId id="2031"/>
            <p14:sldId id="2032"/>
            <p14:sldId id="2033"/>
            <p14:sldId id="2034"/>
            <p14:sldId id="2035"/>
          </p14:sldIdLst>
        </p14:section>
        <p14:section name="And so on" id="{5188CD5E-25D7-426F-A171-7EEBCF88A0A1}">
          <p14:sldIdLst>
            <p14:sldId id="1868"/>
          </p14:sldIdLst>
        </p14:section>
        <p14:section name="Brackets" id="{68FA3A80-68CB-42EE-844D-4E2F9B3C7B8E}">
          <p14:sldIdLst>
            <p14:sldId id="1877"/>
          </p14:sldIdLst>
        </p14:section>
        <p14:section name="Curly Brackets" id="{0A25354A-29C7-4EA3-B0B3-0DFA8D234EFB}">
          <p14:sldIdLst>
            <p14:sldId id="1878"/>
            <p14:sldId id="2036"/>
            <p14:sldId id="2037"/>
            <p14:sldId id="2038"/>
            <p14:sldId id="2039"/>
            <p14:sldId id="2040"/>
            <p14:sldId id="2041"/>
            <p14:sldId id="2042"/>
            <p14:sldId id="2043"/>
            <p14:sldId id="2044"/>
            <p14:sldId id="2045"/>
            <p14:sldId id="2046"/>
            <p14:sldId id="2047"/>
            <p14:sldId id="2048"/>
            <p14:sldId id="2049"/>
            <p14:sldId id="2050"/>
            <p14:sldId id="2051"/>
            <p14:sldId id="2052"/>
            <p14:sldId id="2053"/>
            <p14:sldId id="2054"/>
            <p14:sldId id="2055"/>
            <p14:sldId id="2056"/>
          </p14:sldIdLst>
        </p14:section>
        <p14:section name="Round Brackets" id="{A8F270FB-D1C6-429C-9008-37D4A6C8929E}">
          <p14:sldIdLst>
            <p14:sldId id="1879"/>
            <p14:sldId id="2057"/>
            <p14:sldId id="2058"/>
            <p14:sldId id="2059"/>
            <p14:sldId id="2060"/>
            <p14:sldId id="2061"/>
            <p14:sldId id="2062"/>
            <p14:sldId id="2063"/>
          </p14:sldIdLst>
        </p14:section>
        <p14:section name="Square Brackets" id="{2D6B0C96-A972-4E3C-8486-C0BBEC685DE2}">
          <p14:sldIdLst>
            <p14:sldId id="1880"/>
            <p14:sldId id="2064"/>
            <p14:sldId id="2065"/>
            <p14:sldId id="2066"/>
            <p14:sldId id="2067"/>
            <p14:sldId id="2068"/>
            <p14:sldId id="2069"/>
            <p14:sldId id="2070"/>
            <p14:sldId id="2071"/>
            <p14:sldId id="2072"/>
            <p14:sldId id="2073"/>
            <p14:sldId id="2074"/>
            <p14:sldId id="2075"/>
            <p14:sldId id="2076"/>
            <p14:sldId id="2077"/>
            <p14:sldId id="2078"/>
            <p14:sldId id="2079"/>
            <p14:sldId id="2080"/>
          </p14:sldIdLst>
        </p14:section>
        <p14:section name="Carets Inside Square Brackets" id="{02B82D4E-792D-4702-B532-AF0847E5CA6E}">
          <p14:sldIdLst>
            <p14:sldId id="1881"/>
            <p14:sldId id="2081"/>
            <p14:sldId id="2082"/>
            <p14:sldId id="2083"/>
            <p14:sldId id="2084"/>
            <p14:sldId id="2085"/>
            <p14:sldId id="2086"/>
            <p14:sldId id="2087"/>
            <p14:sldId id="2088"/>
            <p14:sldId id="2089"/>
            <p14:sldId id="2090"/>
            <p14:sldId id="2091"/>
            <p14:sldId id="2092"/>
          </p14:sldIdLst>
        </p14:section>
        <p14:section name="Putting it in action" id="{42CBFF5C-7304-4E9F-AE9E-4CD563C29A21}">
          <p14:sldIdLst>
            <p14:sldId id="1882"/>
          </p14:sldIdLst>
        </p14:section>
        <p14:section name="Isolate a Username" id="{51849D66-D2F5-4438-8D96-C0DDA81030B3}">
          <p14:sldIdLst>
            <p14:sldId id="1884"/>
            <p14:sldId id="2093"/>
            <p14:sldId id="2094"/>
            <p14:sldId id="2095"/>
            <p14:sldId id="2096"/>
            <p14:sldId id="2097"/>
            <p14:sldId id="2098"/>
            <p14:sldId id="2099"/>
            <p14:sldId id="2100"/>
          </p14:sldIdLst>
        </p14:section>
        <p14:section name="Better Than Booleans" id="{9D7FCE0C-8391-4D3F-A800-889EB6132996}">
          <p14:sldIdLst>
            <p14:sldId id="1885"/>
            <p14:sldId id="2101"/>
            <p14:sldId id="2102"/>
            <p14:sldId id="2103"/>
            <p14:sldId id="2104"/>
            <p14:sldId id="2105"/>
            <p14:sldId id="2106"/>
            <p14:sldId id="2107"/>
            <p14:sldId id="2108"/>
            <p14:sldId id="2109"/>
            <p14:sldId id="2110"/>
            <p14:sldId id="2111"/>
            <p14:sldId id="2112"/>
            <p14:sldId id="2113"/>
            <p14:sldId id="2114"/>
          </p14:sldIdLst>
        </p14:section>
        <p14:section name="Last Four Digits" id="{D08B88C5-A33F-4242-8DF6-701D0F016A57}">
          <p14:sldIdLst>
            <p14:sldId id="2115"/>
            <p14:sldId id="2116"/>
            <p14:sldId id="2117"/>
            <p14:sldId id="2118"/>
            <p14:sldId id="2119"/>
            <p14:sldId id="2163"/>
            <p14:sldId id="2120"/>
            <p14:sldId id="2121"/>
            <p14:sldId id="2122"/>
            <p14:sldId id="2123"/>
            <p14:sldId id="2124"/>
            <p14:sldId id="2125"/>
            <p14:sldId id="2126"/>
            <p14:sldId id="2127"/>
            <p14:sldId id="2128"/>
            <p14:sldId id="2129"/>
            <p14:sldId id="2130"/>
            <p14:sldId id="2131"/>
          </p14:sldIdLst>
        </p14:section>
        <p14:section name="Parsing HTML" id="{5334CE9D-1817-4041-B5D5-D7F49A1860EE}">
          <p14:sldIdLst>
            <p14:sldId id="2164"/>
          </p14:sldIdLst>
        </p14:section>
        <p14:section name="Email Address" id="{D8A37C47-C97A-4E1D-A0C5-41682F9C103B}">
          <p14:sldIdLst>
            <p14:sldId id="2165"/>
            <p14:sldId id="2166"/>
            <p14:sldId id="2167"/>
            <p14:sldId id="2168"/>
            <p14:sldId id="2169"/>
            <p14:sldId id="2170"/>
            <p14:sldId id="2171"/>
            <p14:sldId id="2172"/>
            <p14:sldId id="2173"/>
            <p14:sldId id="2174"/>
            <p14:sldId id="2175"/>
            <p14:sldId id="2176"/>
            <p14:sldId id="2177"/>
            <p14:sldId id="2178"/>
            <p14:sldId id="2179"/>
            <p14:sldId id="2180"/>
            <p14:sldId id="2181"/>
            <p14:sldId id="2182"/>
            <p14:sldId id="2183"/>
            <p14:sldId id="2184"/>
            <p14:sldId id="2185"/>
            <p14:sldId id="2186"/>
            <p14:sldId id="2187"/>
            <p14:sldId id="2188"/>
            <p14:sldId id="2189"/>
            <p14:sldId id="2190"/>
            <p14:sldId id="2191"/>
            <p14:sldId id="2192"/>
            <p14:sldId id="2193"/>
            <p14:sldId id="2194"/>
            <p14:sldId id="2195"/>
            <p14:sldId id="2196"/>
            <p14:sldId id="2197"/>
            <p14:sldId id="2207"/>
            <p14:sldId id="2198"/>
            <p14:sldId id="2199"/>
            <p14:sldId id="2200"/>
            <p14:sldId id="2205"/>
            <p14:sldId id="2201"/>
            <p14:sldId id="2202"/>
            <p14:sldId id="2203"/>
            <p14:sldId id="2204"/>
            <p14:sldId id="2206"/>
          </p14:sldIdLst>
        </p14:section>
        <p14:section name="Is that an IP Address" id="{10F42C9B-623B-472D-8B95-87EDAAF1E883}">
          <p14:sldIdLst>
            <p14:sldId id="1883"/>
            <p14:sldId id="2132"/>
            <p14:sldId id="2139"/>
            <p14:sldId id="2140"/>
            <p14:sldId id="2141"/>
            <p14:sldId id="2142"/>
            <p14:sldId id="2143"/>
            <p14:sldId id="2144"/>
            <p14:sldId id="2145"/>
            <p14:sldId id="2146"/>
            <p14:sldId id="2147"/>
            <p14:sldId id="2148"/>
            <p14:sldId id="2149"/>
            <p14:sldId id="2150"/>
            <p14:sldId id="2152"/>
            <p14:sldId id="2153"/>
            <p14:sldId id="2154"/>
            <p14:sldId id="2155"/>
            <p14:sldId id="2156"/>
            <p14:sldId id="2157"/>
            <p14:sldId id="2158"/>
            <p14:sldId id="2159"/>
            <p14:sldId id="2160"/>
            <p14:sldId id="2161"/>
            <p14:sldId id="2162"/>
          </p14:sldIdLst>
        </p14:section>
        <p14:section name="Conclusion" id="{C6BBD672-64EE-4215-92CD-0F6916EE467E}">
          <p14:sldIdLst>
            <p14:sldId id="1887"/>
            <p14:sldId id="220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708">
          <p15:clr>
            <a:srgbClr val="A4A3A4"/>
          </p15:clr>
        </p15:guide>
        <p15:guide id="2" orient="horz" pos="2820">
          <p15:clr>
            <a:srgbClr val="A4A3A4"/>
          </p15:clr>
        </p15:guide>
        <p15:guide id="3" pos="2880">
          <p15:clr>
            <a:srgbClr val="A4A3A4"/>
          </p15:clr>
        </p15:guide>
        <p15:guide id="4" pos="561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FF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7462"/>
    <a:srgbClr val="5CB565"/>
    <a:srgbClr val="5EAFA6"/>
    <a:srgbClr val="6179A8"/>
    <a:srgbClr val="00FF00"/>
    <a:srgbClr val="8064A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7D42023-85F6-41AE-A214-0E8700D0051F}" v="3" dt="2019-12-04T22:46:34.74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817" autoAdjust="0"/>
    <p:restoredTop sz="87600" autoAdjust="0"/>
  </p:normalViewPr>
  <p:slideViewPr>
    <p:cSldViewPr>
      <p:cViewPr varScale="1">
        <p:scale>
          <a:sx n="121" d="100"/>
          <a:sy n="121" d="100"/>
        </p:scale>
        <p:origin x="436" y="76"/>
      </p:cViewPr>
      <p:guideLst>
        <p:guide orient="horz" pos="708"/>
        <p:guide orient="horz" pos="2820"/>
        <p:guide pos="2880"/>
        <p:guide pos="561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79" d="100"/>
          <a:sy n="79" d="100"/>
        </p:scale>
        <p:origin x="2764" y="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4.xml"/><Relationship Id="rId299" Type="http://schemas.openxmlformats.org/officeDocument/2006/relationships/slide" Target="slides/slide296.xml"/><Relationship Id="rId21" Type="http://schemas.openxmlformats.org/officeDocument/2006/relationships/slide" Target="slides/slide18.xml"/><Relationship Id="rId63" Type="http://schemas.openxmlformats.org/officeDocument/2006/relationships/slide" Target="slides/slide60.xml"/><Relationship Id="rId159" Type="http://schemas.openxmlformats.org/officeDocument/2006/relationships/slide" Target="slides/slide156.xml"/><Relationship Id="rId324" Type="http://schemas.openxmlformats.org/officeDocument/2006/relationships/slide" Target="slides/slide321.xml"/><Relationship Id="rId170" Type="http://schemas.openxmlformats.org/officeDocument/2006/relationships/slide" Target="slides/slide167.xml"/><Relationship Id="rId226" Type="http://schemas.openxmlformats.org/officeDocument/2006/relationships/slide" Target="slides/slide223.xml"/><Relationship Id="rId268" Type="http://schemas.openxmlformats.org/officeDocument/2006/relationships/slide" Target="slides/slide265.xml"/><Relationship Id="rId32" Type="http://schemas.openxmlformats.org/officeDocument/2006/relationships/slide" Target="slides/slide29.xml"/><Relationship Id="rId74" Type="http://schemas.openxmlformats.org/officeDocument/2006/relationships/slide" Target="slides/slide71.xml"/><Relationship Id="rId128" Type="http://schemas.openxmlformats.org/officeDocument/2006/relationships/slide" Target="slides/slide125.xml"/><Relationship Id="rId335" Type="http://schemas.openxmlformats.org/officeDocument/2006/relationships/slide" Target="slides/slide332.xml"/><Relationship Id="rId5" Type="http://schemas.openxmlformats.org/officeDocument/2006/relationships/slide" Target="slides/slide2.xml"/><Relationship Id="rId181" Type="http://schemas.openxmlformats.org/officeDocument/2006/relationships/slide" Target="slides/slide178.xml"/><Relationship Id="rId237" Type="http://schemas.openxmlformats.org/officeDocument/2006/relationships/slide" Target="slides/slide234.xml"/><Relationship Id="rId279" Type="http://schemas.openxmlformats.org/officeDocument/2006/relationships/slide" Target="slides/slide276.xml"/><Relationship Id="rId43" Type="http://schemas.openxmlformats.org/officeDocument/2006/relationships/slide" Target="slides/slide40.xml"/><Relationship Id="rId139" Type="http://schemas.openxmlformats.org/officeDocument/2006/relationships/slide" Target="slides/slide136.xml"/><Relationship Id="rId290" Type="http://schemas.openxmlformats.org/officeDocument/2006/relationships/slide" Target="slides/slide287.xml"/><Relationship Id="rId304" Type="http://schemas.openxmlformats.org/officeDocument/2006/relationships/slide" Target="slides/slide301.xml"/><Relationship Id="rId346" Type="http://schemas.openxmlformats.org/officeDocument/2006/relationships/notesMaster" Target="notesMasters/notesMaster1.xml"/><Relationship Id="rId85" Type="http://schemas.openxmlformats.org/officeDocument/2006/relationships/slide" Target="slides/slide82.xml"/><Relationship Id="rId150" Type="http://schemas.openxmlformats.org/officeDocument/2006/relationships/slide" Target="slides/slide147.xml"/><Relationship Id="rId192" Type="http://schemas.openxmlformats.org/officeDocument/2006/relationships/slide" Target="slides/slide189.xml"/><Relationship Id="rId206" Type="http://schemas.openxmlformats.org/officeDocument/2006/relationships/slide" Target="slides/slide203.xml"/><Relationship Id="rId248" Type="http://schemas.openxmlformats.org/officeDocument/2006/relationships/slide" Target="slides/slide245.xml"/><Relationship Id="rId12" Type="http://schemas.openxmlformats.org/officeDocument/2006/relationships/slide" Target="slides/slide9.xml"/><Relationship Id="rId108" Type="http://schemas.openxmlformats.org/officeDocument/2006/relationships/slide" Target="slides/slide105.xml"/><Relationship Id="rId315" Type="http://schemas.openxmlformats.org/officeDocument/2006/relationships/slide" Target="slides/slide312.xml"/><Relationship Id="rId54" Type="http://schemas.openxmlformats.org/officeDocument/2006/relationships/slide" Target="slides/slide51.xml"/><Relationship Id="rId96" Type="http://schemas.openxmlformats.org/officeDocument/2006/relationships/slide" Target="slides/slide93.xml"/><Relationship Id="rId161" Type="http://schemas.openxmlformats.org/officeDocument/2006/relationships/slide" Target="slides/slide158.xml"/><Relationship Id="rId217" Type="http://schemas.openxmlformats.org/officeDocument/2006/relationships/slide" Target="slides/slide214.xml"/><Relationship Id="rId259" Type="http://schemas.openxmlformats.org/officeDocument/2006/relationships/slide" Target="slides/slide256.xml"/><Relationship Id="rId23" Type="http://schemas.openxmlformats.org/officeDocument/2006/relationships/slide" Target="slides/slide20.xml"/><Relationship Id="rId119" Type="http://schemas.openxmlformats.org/officeDocument/2006/relationships/slide" Target="slides/slide116.xml"/><Relationship Id="rId270" Type="http://schemas.openxmlformats.org/officeDocument/2006/relationships/slide" Target="slides/slide267.xml"/><Relationship Id="rId326" Type="http://schemas.openxmlformats.org/officeDocument/2006/relationships/slide" Target="slides/slide323.xml"/><Relationship Id="rId65" Type="http://schemas.openxmlformats.org/officeDocument/2006/relationships/slide" Target="slides/slide62.xml"/><Relationship Id="rId130" Type="http://schemas.openxmlformats.org/officeDocument/2006/relationships/slide" Target="slides/slide127.xml"/><Relationship Id="rId172" Type="http://schemas.openxmlformats.org/officeDocument/2006/relationships/slide" Target="slides/slide169.xml"/><Relationship Id="rId228" Type="http://schemas.openxmlformats.org/officeDocument/2006/relationships/slide" Target="slides/slide225.xml"/><Relationship Id="rId281" Type="http://schemas.openxmlformats.org/officeDocument/2006/relationships/slide" Target="slides/slide278.xml"/><Relationship Id="rId337" Type="http://schemas.openxmlformats.org/officeDocument/2006/relationships/slide" Target="slides/slide334.xml"/><Relationship Id="rId34" Type="http://schemas.openxmlformats.org/officeDocument/2006/relationships/slide" Target="slides/slide31.xml"/><Relationship Id="rId76" Type="http://schemas.openxmlformats.org/officeDocument/2006/relationships/slide" Target="slides/slide73.xml"/><Relationship Id="rId141" Type="http://schemas.openxmlformats.org/officeDocument/2006/relationships/slide" Target="slides/slide138.xml"/><Relationship Id="rId7" Type="http://schemas.openxmlformats.org/officeDocument/2006/relationships/slide" Target="slides/slide4.xml"/><Relationship Id="rId183" Type="http://schemas.openxmlformats.org/officeDocument/2006/relationships/slide" Target="slides/slide180.xml"/><Relationship Id="rId239" Type="http://schemas.openxmlformats.org/officeDocument/2006/relationships/slide" Target="slides/slide236.xml"/><Relationship Id="rId250" Type="http://schemas.openxmlformats.org/officeDocument/2006/relationships/slide" Target="slides/slide247.xml"/><Relationship Id="rId292" Type="http://schemas.openxmlformats.org/officeDocument/2006/relationships/slide" Target="slides/slide289.xml"/><Relationship Id="rId306" Type="http://schemas.openxmlformats.org/officeDocument/2006/relationships/slide" Target="slides/slide303.xml"/><Relationship Id="rId45" Type="http://schemas.openxmlformats.org/officeDocument/2006/relationships/slide" Target="slides/slide42.xml"/><Relationship Id="rId87" Type="http://schemas.openxmlformats.org/officeDocument/2006/relationships/slide" Target="slides/slide84.xml"/><Relationship Id="rId110" Type="http://schemas.openxmlformats.org/officeDocument/2006/relationships/slide" Target="slides/slide107.xml"/><Relationship Id="rId348" Type="http://schemas.openxmlformats.org/officeDocument/2006/relationships/presProps" Target="presProps.xml"/><Relationship Id="rId152" Type="http://schemas.openxmlformats.org/officeDocument/2006/relationships/slide" Target="slides/slide149.xml"/><Relationship Id="rId194" Type="http://schemas.openxmlformats.org/officeDocument/2006/relationships/slide" Target="slides/slide191.xml"/><Relationship Id="rId208" Type="http://schemas.openxmlformats.org/officeDocument/2006/relationships/slide" Target="slides/slide205.xml"/><Relationship Id="rId261" Type="http://schemas.openxmlformats.org/officeDocument/2006/relationships/slide" Target="slides/slide258.xml"/><Relationship Id="rId14" Type="http://schemas.openxmlformats.org/officeDocument/2006/relationships/slide" Target="slides/slide11.xml"/><Relationship Id="rId56" Type="http://schemas.openxmlformats.org/officeDocument/2006/relationships/slide" Target="slides/slide53.xml"/><Relationship Id="rId317" Type="http://schemas.openxmlformats.org/officeDocument/2006/relationships/slide" Target="slides/slide314.xml"/><Relationship Id="rId8" Type="http://schemas.openxmlformats.org/officeDocument/2006/relationships/slide" Target="slides/slide5.xml"/><Relationship Id="rId98" Type="http://schemas.openxmlformats.org/officeDocument/2006/relationships/slide" Target="slides/slide95.xml"/><Relationship Id="rId121" Type="http://schemas.openxmlformats.org/officeDocument/2006/relationships/slide" Target="slides/slide118.xml"/><Relationship Id="rId142" Type="http://schemas.openxmlformats.org/officeDocument/2006/relationships/slide" Target="slides/slide139.xml"/><Relationship Id="rId163" Type="http://schemas.openxmlformats.org/officeDocument/2006/relationships/slide" Target="slides/slide160.xml"/><Relationship Id="rId184" Type="http://schemas.openxmlformats.org/officeDocument/2006/relationships/slide" Target="slides/slide181.xml"/><Relationship Id="rId219" Type="http://schemas.openxmlformats.org/officeDocument/2006/relationships/slide" Target="slides/slide216.xml"/><Relationship Id="rId230" Type="http://schemas.openxmlformats.org/officeDocument/2006/relationships/slide" Target="slides/slide227.xml"/><Relationship Id="rId251" Type="http://schemas.openxmlformats.org/officeDocument/2006/relationships/slide" Target="slides/slide248.xml"/><Relationship Id="rId25" Type="http://schemas.openxmlformats.org/officeDocument/2006/relationships/slide" Target="slides/slide22.xml"/><Relationship Id="rId46" Type="http://schemas.openxmlformats.org/officeDocument/2006/relationships/slide" Target="slides/slide43.xml"/><Relationship Id="rId67" Type="http://schemas.openxmlformats.org/officeDocument/2006/relationships/slide" Target="slides/slide64.xml"/><Relationship Id="rId272" Type="http://schemas.openxmlformats.org/officeDocument/2006/relationships/slide" Target="slides/slide269.xml"/><Relationship Id="rId293" Type="http://schemas.openxmlformats.org/officeDocument/2006/relationships/slide" Target="slides/slide290.xml"/><Relationship Id="rId307" Type="http://schemas.openxmlformats.org/officeDocument/2006/relationships/slide" Target="slides/slide304.xml"/><Relationship Id="rId328" Type="http://schemas.openxmlformats.org/officeDocument/2006/relationships/slide" Target="slides/slide325.xml"/><Relationship Id="rId349" Type="http://schemas.openxmlformats.org/officeDocument/2006/relationships/viewProps" Target="viewProps.xml"/><Relationship Id="rId88" Type="http://schemas.openxmlformats.org/officeDocument/2006/relationships/slide" Target="slides/slide85.xml"/><Relationship Id="rId111" Type="http://schemas.openxmlformats.org/officeDocument/2006/relationships/slide" Target="slides/slide108.xml"/><Relationship Id="rId132" Type="http://schemas.openxmlformats.org/officeDocument/2006/relationships/slide" Target="slides/slide129.xml"/><Relationship Id="rId153" Type="http://schemas.openxmlformats.org/officeDocument/2006/relationships/slide" Target="slides/slide150.xml"/><Relationship Id="rId174" Type="http://schemas.openxmlformats.org/officeDocument/2006/relationships/slide" Target="slides/slide171.xml"/><Relationship Id="rId195" Type="http://schemas.openxmlformats.org/officeDocument/2006/relationships/slide" Target="slides/slide192.xml"/><Relationship Id="rId209" Type="http://schemas.openxmlformats.org/officeDocument/2006/relationships/slide" Target="slides/slide206.xml"/><Relationship Id="rId220" Type="http://schemas.openxmlformats.org/officeDocument/2006/relationships/slide" Target="slides/slide217.xml"/><Relationship Id="rId241" Type="http://schemas.openxmlformats.org/officeDocument/2006/relationships/slide" Target="slides/slide238.xml"/><Relationship Id="rId15" Type="http://schemas.openxmlformats.org/officeDocument/2006/relationships/slide" Target="slides/slide12.xml"/><Relationship Id="rId36" Type="http://schemas.openxmlformats.org/officeDocument/2006/relationships/slide" Target="slides/slide33.xml"/><Relationship Id="rId57" Type="http://schemas.openxmlformats.org/officeDocument/2006/relationships/slide" Target="slides/slide54.xml"/><Relationship Id="rId262" Type="http://schemas.openxmlformats.org/officeDocument/2006/relationships/slide" Target="slides/slide259.xml"/><Relationship Id="rId283" Type="http://schemas.openxmlformats.org/officeDocument/2006/relationships/slide" Target="slides/slide280.xml"/><Relationship Id="rId318" Type="http://schemas.openxmlformats.org/officeDocument/2006/relationships/slide" Target="slides/slide315.xml"/><Relationship Id="rId339" Type="http://schemas.openxmlformats.org/officeDocument/2006/relationships/slide" Target="slides/slide336.xml"/><Relationship Id="rId78" Type="http://schemas.openxmlformats.org/officeDocument/2006/relationships/slide" Target="slides/slide75.xml"/><Relationship Id="rId99" Type="http://schemas.openxmlformats.org/officeDocument/2006/relationships/slide" Target="slides/slide96.xml"/><Relationship Id="rId101" Type="http://schemas.openxmlformats.org/officeDocument/2006/relationships/slide" Target="slides/slide98.xml"/><Relationship Id="rId122" Type="http://schemas.openxmlformats.org/officeDocument/2006/relationships/slide" Target="slides/slide119.xml"/><Relationship Id="rId143" Type="http://schemas.openxmlformats.org/officeDocument/2006/relationships/slide" Target="slides/slide140.xml"/><Relationship Id="rId164" Type="http://schemas.openxmlformats.org/officeDocument/2006/relationships/slide" Target="slides/slide161.xml"/><Relationship Id="rId185" Type="http://schemas.openxmlformats.org/officeDocument/2006/relationships/slide" Target="slides/slide182.xml"/><Relationship Id="rId350" Type="http://schemas.openxmlformats.org/officeDocument/2006/relationships/theme" Target="theme/theme1.xml"/><Relationship Id="rId9" Type="http://schemas.openxmlformats.org/officeDocument/2006/relationships/slide" Target="slides/slide6.xml"/><Relationship Id="rId210" Type="http://schemas.openxmlformats.org/officeDocument/2006/relationships/slide" Target="slides/slide207.xml"/><Relationship Id="rId26" Type="http://schemas.openxmlformats.org/officeDocument/2006/relationships/slide" Target="slides/slide23.xml"/><Relationship Id="rId231" Type="http://schemas.openxmlformats.org/officeDocument/2006/relationships/slide" Target="slides/slide228.xml"/><Relationship Id="rId252" Type="http://schemas.openxmlformats.org/officeDocument/2006/relationships/slide" Target="slides/slide249.xml"/><Relationship Id="rId273" Type="http://schemas.openxmlformats.org/officeDocument/2006/relationships/slide" Target="slides/slide270.xml"/><Relationship Id="rId294" Type="http://schemas.openxmlformats.org/officeDocument/2006/relationships/slide" Target="slides/slide291.xml"/><Relationship Id="rId308" Type="http://schemas.openxmlformats.org/officeDocument/2006/relationships/slide" Target="slides/slide305.xml"/><Relationship Id="rId329" Type="http://schemas.openxmlformats.org/officeDocument/2006/relationships/slide" Target="slides/slide326.xml"/><Relationship Id="rId47" Type="http://schemas.openxmlformats.org/officeDocument/2006/relationships/slide" Target="slides/slide44.xml"/><Relationship Id="rId68" Type="http://schemas.openxmlformats.org/officeDocument/2006/relationships/slide" Target="slides/slide65.xml"/><Relationship Id="rId89" Type="http://schemas.openxmlformats.org/officeDocument/2006/relationships/slide" Target="slides/slide86.xml"/><Relationship Id="rId112" Type="http://schemas.openxmlformats.org/officeDocument/2006/relationships/slide" Target="slides/slide109.xml"/><Relationship Id="rId133" Type="http://schemas.openxmlformats.org/officeDocument/2006/relationships/slide" Target="slides/slide130.xml"/><Relationship Id="rId154" Type="http://schemas.openxmlformats.org/officeDocument/2006/relationships/slide" Target="slides/slide151.xml"/><Relationship Id="rId175" Type="http://schemas.openxmlformats.org/officeDocument/2006/relationships/slide" Target="slides/slide172.xml"/><Relationship Id="rId340" Type="http://schemas.openxmlformats.org/officeDocument/2006/relationships/slide" Target="slides/slide337.xml"/><Relationship Id="rId196" Type="http://schemas.openxmlformats.org/officeDocument/2006/relationships/slide" Target="slides/slide193.xml"/><Relationship Id="rId200" Type="http://schemas.openxmlformats.org/officeDocument/2006/relationships/slide" Target="slides/slide197.xml"/><Relationship Id="rId16" Type="http://schemas.openxmlformats.org/officeDocument/2006/relationships/slide" Target="slides/slide13.xml"/><Relationship Id="rId221" Type="http://schemas.openxmlformats.org/officeDocument/2006/relationships/slide" Target="slides/slide218.xml"/><Relationship Id="rId242" Type="http://schemas.openxmlformats.org/officeDocument/2006/relationships/slide" Target="slides/slide239.xml"/><Relationship Id="rId263" Type="http://schemas.openxmlformats.org/officeDocument/2006/relationships/slide" Target="slides/slide260.xml"/><Relationship Id="rId284" Type="http://schemas.openxmlformats.org/officeDocument/2006/relationships/slide" Target="slides/slide281.xml"/><Relationship Id="rId319" Type="http://schemas.openxmlformats.org/officeDocument/2006/relationships/slide" Target="slides/slide316.xml"/><Relationship Id="rId37" Type="http://schemas.openxmlformats.org/officeDocument/2006/relationships/slide" Target="slides/slide34.xml"/><Relationship Id="rId58" Type="http://schemas.openxmlformats.org/officeDocument/2006/relationships/slide" Target="slides/slide55.xml"/><Relationship Id="rId79" Type="http://schemas.openxmlformats.org/officeDocument/2006/relationships/slide" Target="slides/slide76.xml"/><Relationship Id="rId102" Type="http://schemas.openxmlformats.org/officeDocument/2006/relationships/slide" Target="slides/slide99.xml"/><Relationship Id="rId123" Type="http://schemas.openxmlformats.org/officeDocument/2006/relationships/slide" Target="slides/slide120.xml"/><Relationship Id="rId144" Type="http://schemas.openxmlformats.org/officeDocument/2006/relationships/slide" Target="slides/slide141.xml"/><Relationship Id="rId330" Type="http://schemas.openxmlformats.org/officeDocument/2006/relationships/slide" Target="slides/slide327.xml"/><Relationship Id="rId90" Type="http://schemas.openxmlformats.org/officeDocument/2006/relationships/slide" Target="slides/slide87.xml"/><Relationship Id="rId165" Type="http://schemas.openxmlformats.org/officeDocument/2006/relationships/slide" Target="slides/slide162.xml"/><Relationship Id="rId186" Type="http://schemas.openxmlformats.org/officeDocument/2006/relationships/slide" Target="slides/slide183.xml"/><Relationship Id="rId351" Type="http://schemas.openxmlformats.org/officeDocument/2006/relationships/tableStyles" Target="tableStyles.xml"/><Relationship Id="rId211" Type="http://schemas.openxmlformats.org/officeDocument/2006/relationships/slide" Target="slides/slide208.xml"/><Relationship Id="rId232" Type="http://schemas.openxmlformats.org/officeDocument/2006/relationships/slide" Target="slides/slide229.xml"/><Relationship Id="rId253" Type="http://schemas.openxmlformats.org/officeDocument/2006/relationships/slide" Target="slides/slide250.xml"/><Relationship Id="rId274" Type="http://schemas.openxmlformats.org/officeDocument/2006/relationships/slide" Target="slides/slide271.xml"/><Relationship Id="rId295" Type="http://schemas.openxmlformats.org/officeDocument/2006/relationships/slide" Target="slides/slide292.xml"/><Relationship Id="rId309" Type="http://schemas.openxmlformats.org/officeDocument/2006/relationships/slide" Target="slides/slide306.xml"/><Relationship Id="rId27" Type="http://schemas.openxmlformats.org/officeDocument/2006/relationships/slide" Target="slides/slide24.xml"/><Relationship Id="rId48" Type="http://schemas.openxmlformats.org/officeDocument/2006/relationships/slide" Target="slides/slide45.xml"/><Relationship Id="rId69" Type="http://schemas.openxmlformats.org/officeDocument/2006/relationships/slide" Target="slides/slide66.xml"/><Relationship Id="rId113" Type="http://schemas.openxmlformats.org/officeDocument/2006/relationships/slide" Target="slides/slide110.xml"/><Relationship Id="rId134" Type="http://schemas.openxmlformats.org/officeDocument/2006/relationships/slide" Target="slides/slide131.xml"/><Relationship Id="rId320" Type="http://schemas.openxmlformats.org/officeDocument/2006/relationships/slide" Target="slides/slide317.xml"/><Relationship Id="rId80" Type="http://schemas.openxmlformats.org/officeDocument/2006/relationships/slide" Target="slides/slide77.xml"/><Relationship Id="rId155" Type="http://schemas.openxmlformats.org/officeDocument/2006/relationships/slide" Target="slides/slide152.xml"/><Relationship Id="rId176" Type="http://schemas.openxmlformats.org/officeDocument/2006/relationships/slide" Target="slides/slide173.xml"/><Relationship Id="rId197" Type="http://schemas.openxmlformats.org/officeDocument/2006/relationships/slide" Target="slides/slide194.xml"/><Relationship Id="rId341" Type="http://schemas.openxmlformats.org/officeDocument/2006/relationships/slide" Target="slides/slide338.xml"/><Relationship Id="rId201" Type="http://schemas.openxmlformats.org/officeDocument/2006/relationships/slide" Target="slides/slide198.xml"/><Relationship Id="rId222" Type="http://schemas.openxmlformats.org/officeDocument/2006/relationships/slide" Target="slides/slide219.xml"/><Relationship Id="rId243" Type="http://schemas.openxmlformats.org/officeDocument/2006/relationships/slide" Target="slides/slide240.xml"/><Relationship Id="rId264" Type="http://schemas.openxmlformats.org/officeDocument/2006/relationships/slide" Target="slides/slide261.xml"/><Relationship Id="rId285" Type="http://schemas.openxmlformats.org/officeDocument/2006/relationships/slide" Target="slides/slide282.xml"/><Relationship Id="rId17" Type="http://schemas.openxmlformats.org/officeDocument/2006/relationships/slide" Target="slides/slide14.xml"/><Relationship Id="rId38" Type="http://schemas.openxmlformats.org/officeDocument/2006/relationships/slide" Target="slides/slide35.xml"/><Relationship Id="rId59" Type="http://schemas.openxmlformats.org/officeDocument/2006/relationships/slide" Target="slides/slide56.xml"/><Relationship Id="rId103" Type="http://schemas.openxmlformats.org/officeDocument/2006/relationships/slide" Target="slides/slide100.xml"/><Relationship Id="rId124" Type="http://schemas.openxmlformats.org/officeDocument/2006/relationships/slide" Target="slides/slide121.xml"/><Relationship Id="rId310" Type="http://schemas.openxmlformats.org/officeDocument/2006/relationships/slide" Target="slides/slide307.xml"/><Relationship Id="rId70" Type="http://schemas.openxmlformats.org/officeDocument/2006/relationships/slide" Target="slides/slide67.xml"/><Relationship Id="rId91" Type="http://schemas.openxmlformats.org/officeDocument/2006/relationships/slide" Target="slides/slide88.xml"/><Relationship Id="rId145" Type="http://schemas.openxmlformats.org/officeDocument/2006/relationships/slide" Target="slides/slide142.xml"/><Relationship Id="rId166" Type="http://schemas.openxmlformats.org/officeDocument/2006/relationships/slide" Target="slides/slide163.xml"/><Relationship Id="rId187" Type="http://schemas.openxmlformats.org/officeDocument/2006/relationships/slide" Target="slides/slide184.xml"/><Relationship Id="rId331" Type="http://schemas.openxmlformats.org/officeDocument/2006/relationships/slide" Target="slides/slide328.xml"/><Relationship Id="rId352" Type="http://schemas.microsoft.com/office/2015/10/relationships/revisionInfo" Target="revisionInfo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09.xml"/><Relationship Id="rId233" Type="http://schemas.openxmlformats.org/officeDocument/2006/relationships/slide" Target="slides/slide230.xml"/><Relationship Id="rId254" Type="http://schemas.openxmlformats.org/officeDocument/2006/relationships/slide" Target="slides/slide251.xml"/><Relationship Id="rId28" Type="http://schemas.openxmlformats.org/officeDocument/2006/relationships/slide" Target="slides/slide25.xml"/><Relationship Id="rId49" Type="http://schemas.openxmlformats.org/officeDocument/2006/relationships/slide" Target="slides/slide46.xml"/><Relationship Id="rId114" Type="http://schemas.openxmlformats.org/officeDocument/2006/relationships/slide" Target="slides/slide111.xml"/><Relationship Id="rId275" Type="http://schemas.openxmlformats.org/officeDocument/2006/relationships/slide" Target="slides/slide272.xml"/><Relationship Id="rId296" Type="http://schemas.openxmlformats.org/officeDocument/2006/relationships/slide" Target="slides/slide293.xml"/><Relationship Id="rId300" Type="http://schemas.openxmlformats.org/officeDocument/2006/relationships/slide" Target="slides/slide297.xml"/><Relationship Id="rId60" Type="http://schemas.openxmlformats.org/officeDocument/2006/relationships/slide" Target="slides/slide57.xml"/><Relationship Id="rId81" Type="http://schemas.openxmlformats.org/officeDocument/2006/relationships/slide" Target="slides/slide78.xml"/><Relationship Id="rId135" Type="http://schemas.openxmlformats.org/officeDocument/2006/relationships/slide" Target="slides/slide132.xml"/><Relationship Id="rId156" Type="http://schemas.openxmlformats.org/officeDocument/2006/relationships/slide" Target="slides/slide153.xml"/><Relationship Id="rId177" Type="http://schemas.openxmlformats.org/officeDocument/2006/relationships/slide" Target="slides/slide174.xml"/><Relationship Id="rId198" Type="http://schemas.openxmlformats.org/officeDocument/2006/relationships/slide" Target="slides/slide195.xml"/><Relationship Id="rId321" Type="http://schemas.openxmlformats.org/officeDocument/2006/relationships/slide" Target="slides/slide318.xml"/><Relationship Id="rId342" Type="http://schemas.openxmlformats.org/officeDocument/2006/relationships/slide" Target="slides/slide339.xml"/><Relationship Id="rId202" Type="http://schemas.openxmlformats.org/officeDocument/2006/relationships/slide" Target="slides/slide199.xml"/><Relationship Id="rId223" Type="http://schemas.openxmlformats.org/officeDocument/2006/relationships/slide" Target="slides/slide220.xml"/><Relationship Id="rId244" Type="http://schemas.openxmlformats.org/officeDocument/2006/relationships/slide" Target="slides/slide241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265" Type="http://schemas.openxmlformats.org/officeDocument/2006/relationships/slide" Target="slides/slide262.xml"/><Relationship Id="rId286" Type="http://schemas.openxmlformats.org/officeDocument/2006/relationships/slide" Target="slides/slide283.xml"/><Relationship Id="rId50" Type="http://schemas.openxmlformats.org/officeDocument/2006/relationships/slide" Target="slides/slide47.xml"/><Relationship Id="rId104" Type="http://schemas.openxmlformats.org/officeDocument/2006/relationships/slide" Target="slides/slide101.xml"/><Relationship Id="rId125" Type="http://schemas.openxmlformats.org/officeDocument/2006/relationships/slide" Target="slides/slide122.xml"/><Relationship Id="rId146" Type="http://schemas.openxmlformats.org/officeDocument/2006/relationships/slide" Target="slides/slide143.xml"/><Relationship Id="rId167" Type="http://schemas.openxmlformats.org/officeDocument/2006/relationships/slide" Target="slides/slide164.xml"/><Relationship Id="rId188" Type="http://schemas.openxmlformats.org/officeDocument/2006/relationships/slide" Target="slides/slide185.xml"/><Relationship Id="rId311" Type="http://schemas.openxmlformats.org/officeDocument/2006/relationships/slide" Target="slides/slide308.xml"/><Relationship Id="rId332" Type="http://schemas.openxmlformats.org/officeDocument/2006/relationships/slide" Target="slides/slide329.xml"/><Relationship Id="rId71" Type="http://schemas.openxmlformats.org/officeDocument/2006/relationships/slide" Target="slides/slide68.xml"/><Relationship Id="rId92" Type="http://schemas.openxmlformats.org/officeDocument/2006/relationships/slide" Target="slides/slide89.xml"/><Relationship Id="rId213" Type="http://schemas.openxmlformats.org/officeDocument/2006/relationships/slide" Target="slides/slide210.xml"/><Relationship Id="rId234" Type="http://schemas.openxmlformats.org/officeDocument/2006/relationships/slide" Target="slides/slide231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55" Type="http://schemas.openxmlformats.org/officeDocument/2006/relationships/slide" Target="slides/slide252.xml"/><Relationship Id="rId276" Type="http://schemas.openxmlformats.org/officeDocument/2006/relationships/slide" Target="slides/slide273.xml"/><Relationship Id="rId297" Type="http://schemas.openxmlformats.org/officeDocument/2006/relationships/slide" Target="slides/slide294.xml"/><Relationship Id="rId40" Type="http://schemas.openxmlformats.org/officeDocument/2006/relationships/slide" Target="slides/slide37.xml"/><Relationship Id="rId115" Type="http://schemas.openxmlformats.org/officeDocument/2006/relationships/slide" Target="slides/slide112.xml"/><Relationship Id="rId136" Type="http://schemas.openxmlformats.org/officeDocument/2006/relationships/slide" Target="slides/slide133.xml"/><Relationship Id="rId157" Type="http://schemas.openxmlformats.org/officeDocument/2006/relationships/slide" Target="slides/slide154.xml"/><Relationship Id="rId178" Type="http://schemas.openxmlformats.org/officeDocument/2006/relationships/slide" Target="slides/slide175.xml"/><Relationship Id="rId301" Type="http://schemas.openxmlformats.org/officeDocument/2006/relationships/slide" Target="slides/slide298.xml"/><Relationship Id="rId322" Type="http://schemas.openxmlformats.org/officeDocument/2006/relationships/slide" Target="slides/slide319.xml"/><Relationship Id="rId343" Type="http://schemas.openxmlformats.org/officeDocument/2006/relationships/slide" Target="slides/slide340.xml"/><Relationship Id="rId61" Type="http://schemas.openxmlformats.org/officeDocument/2006/relationships/slide" Target="slides/slide58.xml"/><Relationship Id="rId82" Type="http://schemas.openxmlformats.org/officeDocument/2006/relationships/slide" Target="slides/slide79.xml"/><Relationship Id="rId199" Type="http://schemas.openxmlformats.org/officeDocument/2006/relationships/slide" Target="slides/slide196.xml"/><Relationship Id="rId203" Type="http://schemas.openxmlformats.org/officeDocument/2006/relationships/slide" Target="slides/slide200.xml"/><Relationship Id="rId19" Type="http://schemas.openxmlformats.org/officeDocument/2006/relationships/slide" Target="slides/slide16.xml"/><Relationship Id="rId224" Type="http://schemas.openxmlformats.org/officeDocument/2006/relationships/slide" Target="slides/slide221.xml"/><Relationship Id="rId245" Type="http://schemas.openxmlformats.org/officeDocument/2006/relationships/slide" Target="slides/slide242.xml"/><Relationship Id="rId266" Type="http://schemas.openxmlformats.org/officeDocument/2006/relationships/slide" Target="slides/slide263.xml"/><Relationship Id="rId287" Type="http://schemas.openxmlformats.org/officeDocument/2006/relationships/slide" Target="slides/slide284.xml"/><Relationship Id="rId30" Type="http://schemas.openxmlformats.org/officeDocument/2006/relationships/slide" Target="slides/slide27.xml"/><Relationship Id="rId105" Type="http://schemas.openxmlformats.org/officeDocument/2006/relationships/slide" Target="slides/slide102.xml"/><Relationship Id="rId126" Type="http://schemas.openxmlformats.org/officeDocument/2006/relationships/slide" Target="slides/slide123.xml"/><Relationship Id="rId147" Type="http://schemas.openxmlformats.org/officeDocument/2006/relationships/slide" Target="slides/slide144.xml"/><Relationship Id="rId168" Type="http://schemas.openxmlformats.org/officeDocument/2006/relationships/slide" Target="slides/slide165.xml"/><Relationship Id="rId312" Type="http://schemas.openxmlformats.org/officeDocument/2006/relationships/slide" Target="slides/slide309.xml"/><Relationship Id="rId333" Type="http://schemas.openxmlformats.org/officeDocument/2006/relationships/slide" Target="slides/slide330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93" Type="http://schemas.openxmlformats.org/officeDocument/2006/relationships/slide" Target="slides/slide90.xml"/><Relationship Id="rId189" Type="http://schemas.openxmlformats.org/officeDocument/2006/relationships/slide" Target="slides/slide186.xml"/><Relationship Id="rId3" Type="http://schemas.openxmlformats.org/officeDocument/2006/relationships/slideMaster" Target="slideMasters/slideMaster3.xml"/><Relationship Id="rId214" Type="http://schemas.openxmlformats.org/officeDocument/2006/relationships/slide" Target="slides/slide211.xml"/><Relationship Id="rId235" Type="http://schemas.openxmlformats.org/officeDocument/2006/relationships/slide" Target="slides/slide232.xml"/><Relationship Id="rId256" Type="http://schemas.openxmlformats.org/officeDocument/2006/relationships/slide" Target="slides/slide253.xml"/><Relationship Id="rId277" Type="http://schemas.openxmlformats.org/officeDocument/2006/relationships/slide" Target="slides/slide274.xml"/><Relationship Id="rId298" Type="http://schemas.openxmlformats.org/officeDocument/2006/relationships/slide" Target="slides/slide295.xml"/><Relationship Id="rId116" Type="http://schemas.openxmlformats.org/officeDocument/2006/relationships/slide" Target="slides/slide113.xml"/><Relationship Id="rId137" Type="http://schemas.openxmlformats.org/officeDocument/2006/relationships/slide" Target="slides/slide134.xml"/><Relationship Id="rId158" Type="http://schemas.openxmlformats.org/officeDocument/2006/relationships/slide" Target="slides/slide155.xml"/><Relationship Id="rId302" Type="http://schemas.openxmlformats.org/officeDocument/2006/relationships/slide" Target="slides/slide299.xml"/><Relationship Id="rId323" Type="http://schemas.openxmlformats.org/officeDocument/2006/relationships/slide" Target="slides/slide320.xml"/><Relationship Id="rId344" Type="http://schemas.openxmlformats.org/officeDocument/2006/relationships/slide" Target="slides/slide341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62" Type="http://schemas.openxmlformats.org/officeDocument/2006/relationships/slide" Target="slides/slide59.xml"/><Relationship Id="rId83" Type="http://schemas.openxmlformats.org/officeDocument/2006/relationships/slide" Target="slides/slide80.xml"/><Relationship Id="rId179" Type="http://schemas.openxmlformats.org/officeDocument/2006/relationships/slide" Target="slides/slide176.xml"/><Relationship Id="rId190" Type="http://schemas.openxmlformats.org/officeDocument/2006/relationships/slide" Target="slides/slide187.xml"/><Relationship Id="rId204" Type="http://schemas.openxmlformats.org/officeDocument/2006/relationships/slide" Target="slides/slide201.xml"/><Relationship Id="rId225" Type="http://schemas.openxmlformats.org/officeDocument/2006/relationships/slide" Target="slides/slide222.xml"/><Relationship Id="rId246" Type="http://schemas.openxmlformats.org/officeDocument/2006/relationships/slide" Target="slides/slide243.xml"/><Relationship Id="rId267" Type="http://schemas.openxmlformats.org/officeDocument/2006/relationships/slide" Target="slides/slide264.xml"/><Relationship Id="rId288" Type="http://schemas.openxmlformats.org/officeDocument/2006/relationships/slide" Target="slides/slide285.xml"/><Relationship Id="rId106" Type="http://schemas.openxmlformats.org/officeDocument/2006/relationships/slide" Target="slides/slide103.xml"/><Relationship Id="rId127" Type="http://schemas.openxmlformats.org/officeDocument/2006/relationships/slide" Target="slides/slide124.xml"/><Relationship Id="rId313" Type="http://schemas.openxmlformats.org/officeDocument/2006/relationships/slide" Target="slides/slide310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52" Type="http://schemas.openxmlformats.org/officeDocument/2006/relationships/slide" Target="slides/slide49.xml"/><Relationship Id="rId73" Type="http://schemas.openxmlformats.org/officeDocument/2006/relationships/slide" Target="slides/slide70.xml"/><Relationship Id="rId94" Type="http://schemas.openxmlformats.org/officeDocument/2006/relationships/slide" Target="slides/slide91.xml"/><Relationship Id="rId148" Type="http://schemas.openxmlformats.org/officeDocument/2006/relationships/slide" Target="slides/slide145.xml"/><Relationship Id="rId169" Type="http://schemas.openxmlformats.org/officeDocument/2006/relationships/slide" Target="slides/slide166.xml"/><Relationship Id="rId334" Type="http://schemas.openxmlformats.org/officeDocument/2006/relationships/slide" Target="slides/slide331.xml"/><Relationship Id="rId4" Type="http://schemas.openxmlformats.org/officeDocument/2006/relationships/slide" Target="slides/slide1.xml"/><Relationship Id="rId180" Type="http://schemas.openxmlformats.org/officeDocument/2006/relationships/slide" Target="slides/slide177.xml"/><Relationship Id="rId215" Type="http://schemas.openxmlformats.org/officeDocument/2006/relationships/slide" Target="slides/slide212.xml"/><Relationship Id="rId236" Type="http://schemas.openxmlformats.org/officeDocument/2006/relationships/slide" Target="slides/slide233.xml"/><Relationship Id="rId257" Type="http://schemas.openxmlformats.org/officeDocument/2006/relationships/slide" Target="slides/slide254.xml"/><Relationship Id="rId278" Type="http://schemas.openxmlformats.org/officeDocument/2006/relationships/slide" Target="slides/slide275.xml"/><Relationship Id="rId303" Type="http://schemas.openxmlformats.org/officeDocument/2006/relationships/slide" Target="slides/slide300.xml"/><Relationship Id="rId42" Type="http://schemas.openxmlformats.org/officeDocument/2006/relationships/slide" Target="slides/slide39.xml"/><Relationship Id="rId84" Type="http://schemas.openxmlformats.org/officeDocument/2006/relationships/slide" Target="slides/slide81.xml"/><Relationship Id="rId138" Type="http://schemas.openxmlformats.org/officeDocument/2006/relationships/slide" Target="slides/slide135.xml"/><Relationship Id="rId345" Type="http://schemas.openxmlformats.org/officeDocument/2006/relationships/slide" Target="slides/slide342.xml"/><Relationship Id="rId191" Type="http://schemas.openxmlformats.org/officeDocument/2006/relationships/slide" Target="slides/slide188.xml"/><Relationship Id="rId205" Type="http://schemas.openxmlformats.org/officeDocument/2006/relationships/slide" Target="slides/slide202.xml"/><Relationship Id="rId247" Type="http://schemas.openxmlformats.org/officeDocument/2006/relationships/slide" Target="slides/slide244.xml"/><Relationship Id="rId107" Type="http://schemas.openxmlformats.org/officeDocument/2006/relationships/slide" Target="slides/slide104.xml"/><Relationship Id="rId289" Type="http://schemas.openxmlformats.org/officeDocument/2006/relationships/slide" Target="slides/slide286.xml"/><Relationship Id="rId11" Type="http://schemas.openxmlformats.org/officeDocument/2006/relationships/slide" Target="slides/slide8.xml"/><Relationship Id="rId53" Type="http://schemas.openxmlformats.org/officeDocument/2006/relationships/slide" Target="slides/slide50.xml"/><Relationship Id="rId149" Type="http://schemas.openxmlformats.org/officeDocument/2006/relationships/slide" Target="slides/slide146.xml"/><Relationship Id="rId314" Type="http://schemas.openxmlformats.org/officeDocument/2006/relationships/slide" Target="slides/slide311.xml"/><Relationship Id="rId95" Type="http://schemas.openxmlformats.org/officeDocument/2006/relationships/slide" Target="slides/slide92.xml"/><Relationship Id="rId160" Type="http://schemas.openxmlformats.org/officeDocument/2006/relationships/slide" Target="slides/slide157.xml"/><Relationship Id="rId216" Type="http://schemas.openxmlformats.org/officeDocument/2006/relationships/slide" Target="slides/slide213.xml"/><Relationship Id="rId258" Type="http://schemas.openxmlformats.org/officeDocument/2006/relationships/slide" Target="slides/slide255.xml"/><Relationship Id="rId22" Type="http://schemas.openxmlformats.org/officeDocument/2006/relationships/slide" Target="slides/slide19.xml"/><Relationship Id="rId64" Type="http://schemas.openxmlformats.org/officeDocument/2006/relationships/slide" Target="slides/slide61.xml"/><Relationship Id="rId118" Type="http://schemas.openxmlformats.org/officeDocument/2006/relationships/slide" Target="slides/slide115.xml"/><Relationship Id="rId325" Type="http://schemas.openxmlformats.org/officeDocument/2006/relationships/slide" Target="slides/slide322.xml"/><Relationship Id="rId171" Type="http://schemas.openxmlformats.org/officeDocument/2006/relationships/slide" Target="slides/slide168.xml"/><Relationship Id="rId227" Type="http://schemas.openxmlformats.org/officeDocument/2006/relationships/slide" Target="slides/slide224.xml"/><Relationship Id="rId269" Type="http://schemas.openxmlformats.org/officeDocument/2006/relationships/slide" Target="slides/slide266.xml"/><Relationship Id="rId33" Type="http://schemas.openxmlformats.org/officeDocument/2006/relationships/slide" Target="slides/slide30.xml"/><Relationship Id="rId129" Type="http://schemas.openxmlformats.org/officeDocument/2006/relationships/slide" Target="slides/slide126.xml"/><Relationship Id="rId280" Type="http://schemas.openxmlformats.org/officeDocument/2006/relationships/slide" Target="slides/slide277.xml"/><Relationship Id="rId336" Type="http://schemas.openxmlformats.org/officeDocument/2006/relationships/slide" Target="slides/slide333.xml"/><Relationship Id="rId75" Type="http://schemas.openxmlformats.org/officeDocument/2006/relationships/slide" Target="slides/slide72.xml"/><Relationship Id="rId140" Type="http://schemas.openxmlformats.org/officeDocument/2006/relationships/slide" Target="slides/slide137.xml"/><Relationship Id="rId182" Type="http://schemas.openxmlformats.org/officeDocument/2006/relationships/slide" Target="slides/slide179.xml"/><Relationship Id="rId6" Type="http://schemas.openxmlformats.org/officeDocument/2006/relationships/slide" Target="slides/slide3.xml"/><Relationship Id="rId238" Type="http://schemas.openxmlformats.org/officeDocument/2006/relationships/slide" Target="slides/slide235.xml"/><Relationship Id="rId291" Type="http://schemas.openxmlformats.org/officeDocument/2006/relationships/slide" Target="slides/slide288.xml"/><Relationship Id="rId305" Type="http://schemas.openxmlformats.org/officeDocument/2006/relationships/slide" Target="slides/slide302.xml"/><Relationship Id="rId347" Type="http://schemas.openxmlformats.org/officeDocument/2006/relationships/handoutMaster" Target="handoutMasters/handoutMaster1.xml"/><Relationship Id="rId44" Type="http://schemas.openxmlformats.org/officeDocument/2006/relationships/slide" Target="slides/slide41.xml"/><Relationship Id="rId86" Type="http://schemas.openxmlformats.org/officeDocument/2006/relationships/slide" Target="slides/slide83.xml"/><Relationship Id="rId151" Type="http://schemas.openxmlformats.org/officeDocument/2006/relationships/slide" Target="slides/slide148.xml"/><Relationship Id="rId193" Type="http://schemas.openxmlformats.org/officeDocument/2006/relationships/slide" Target="slides/slide190.xml"/><Relationship Id="rId207" Type="http://schemas.openxmlformats.org/officeDocument/2006/relationships/slide" Target="slides/slide204.xml"/><Relationship Id="rId249" Type="http://schemas.openxmlformats.org/officeDocument/2006/relationships/slide" Target="slides/slide246.xml"/><Relationship Id="rId13" Type="http://schemas.openxmlformats.org/officeDocument/2006/relationships/slide" Target="slides/slide10.xml"/><Relationship Id="rId109" Type="http://schemas.openxmlformats.org/officeDocument/2006/relationships/slide" Target="slides/slide106.xml"/><Relationship Id="rId260" Type="http://schemas.openxmlformats.org/officeDocument/2006/relationships/slide" Target="slides/slide257.xml"/><Relationship Id="rId316" Type="http://schemas.openxmlformats.org/officeDocument/2006/relationships/slide" Target="slides/slide313.xml"/><Relationship Id="rId55" Type="http://schemas.openxmlformats.org/officeDocument/2006/relationships/slide" Target="slides/slide52.xml"/><Relationship Id="rId97" Type="http://schemas.openxmlformats.org/officeDocument/2006/relationships/slide" Target="slides/slide94.xml"/><Relationship Id="rId120" Type="http://schemas.openxmlformats.org/officeDocument/2006/relationships/slide" Target="slides/slide117.xml"/><Relationship Id="rId162" Type="http://schemas.openxmlformats.org/officeDocument/2006/relationships/slide" Target="slides/slide159.xml"/><Relationship Id="rId218" Type="http://schemas.openxmlformats.org/officeDocument/2006/relationships/slide" Target="slides/slide215.xml"/><Relationship Id="rId271" Type="http://schemas.openxmlformats.org/officeDocument/2006/relationships/slide" Target="slides/slide268.xml"/><Relationship Id="rId24" Type="http://schemas.openxmlformats.org/officeDocument/2006/relationships/slide" Target="slides/slide21.xml"/><Relationship Id="rId66" Type="http://schemas.openxmlformats.org/officeDocument/2006/relationships/slide" Target="slides/slide63.xml"/><Relationship Id="rId131" Type="http://schemas.openxmlformats.org/officeDocument/2006/relationships/slide" Target="slides/slide128.xml"/><Relationship Id="rId327" Type="http://schemas.openxmlformats.org/officeDocument/2006/relationships/slide" Target="slides/slide324.xml"/><Relationship Id="rId173" Type="http://schemas.openxmlformats.org/officeDocument/2006/relationships/slide" Target="slides/slide170.xml"/><Relationship Id="rId229" Type="http://schemas.openxmlformats.org/officeDocument/2006/relationships/slide" Target="slides/slide226.xml"/><Relationship Id="rId240" Type="http://schemas.openxmlformats.org/officeDocument/2006/relationships/slide" Target="slides/slide237.xml"/><Relationship Id="rId35" Type="http://schemas.openxmlformats.org/officeDocument/2006/relationships/slide" Target="slides/slide32.xml"/><Relationship Id="rId77" Type="http://schemas.openxmlformats.org/officeDocument/2006/relationships/slide" Target="slides/slide74.xml"/><Relationship Id="rId100" Type="http://schemas.openxmlformats.org/officeDocument/2006/relationships/slide" Target="slides/slide97.xml"/><Relationship Id="rId282" Type="http://schemas.openxmlformats.org/officeDocument/2006/relationships/slide" Target="slides/slide279.xml"/><Relationship Id="rId338" Type="http://schemas.openxmlformats.org/officeDocument/2006/relationships/slide" Target="slides/slide33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57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sz="1300" b="1" dirty="0">
                <a:latin typeface="Arial" pitchFamily="34" charset="0"/>
                <a:cs typeface="Arial" pitchFamily="34" charset="0"/>
              </a:rPr>
              <a:t>TechMentor Microsoft HQ 2019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5626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94436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A2ECFD-0169-4599-A79A-8C44AB4A932C}" type="datetimeFigureOut">
              <a:rPr lang="en-US" smtClean="0"/>
              <a:pPr/>
              <a:t>12/4/2019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326DE0-BACA-4EA0-B73F-CC7DC1D7F4A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6382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E326DE0-BACA-4EA0-B73F-CC7DC1D7F4A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924680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E326DE0-BACA-4EA0-B73F-CC7DC1D7F4A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224856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2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3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8613"/>
            <a:ext cx="7772400" cy="11017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7336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7199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78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877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8150" y="1426905"/>
            <a:ext cx="3121486" cy="923330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2700" b="0" spc="-37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Title format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8150" y="2651656"/>
            <a:ext cx="3121819" cy="230833"/>
          </a:xfrm>
        </p:spPr>
        <p:txBody>
          <a:bodyPr/>
          <a:lstStyle>
            <a:lvl1pPr marL="0" indent="0">
              <a:buNone/>
              <a:defRPr sz="1500">
                <a:latin typeface="+mn-lt"/>
              </a:defRPr>
            </a:lvl1pPr>
            <a:lvl2pPr marL="171450" indent="0">
              <a:buNone/>
              <a:defRPr/>
            </a:lvl2pPr>
            <a:lvl3pPr marL="342900" indent="0">
              <a:buNone/>
              <a:defRPr/>
            </a:lvl3pPr>
            <a:lvl4pPr marL="496491" indent="0">
              <a:buNone/>
              <a:defRPr/>
            </a:lvl4pPr>
            <a:lvl5pPr marL="641747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6178F5D2-7CA2-4202-8FD2-95D8F7A2E98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4000500" y="0"/>
            <a:ext cx="5143500" cy="51435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29832463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90626" y="1010210"/>
            <a:ext cx="7667244" cy="60512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690626" y="3224773"/>
            <a:ext cx="7667244" cy="60512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690626" y="1113584"/>
            <a:ext cx="7667244" cy="20574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7236911" y="3051692"/>
            <a:ext cx="810678" cy="810677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88670" y="1074167"/>
            <a:ext cx="7475220" cy="2276856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72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2386" y="3291840"/>
            <a:ext cx="5918454" cy="802386"/>
          </a:xfrm>
        </p:spPr>
        <p:txBody>
          <a:bodyPr>
            <a:normAutofit/>
          </a:bodyPr>
          <a:lstStyle>
            <a:lvl1pPr marL="0" indent="0" algn="l">
              <a:buNone/>
              <a:defRPr sz="1650">
                <a:solidFill>
                  <a:schemeClr val="tx1"/>
                </a:solidFill>
              </a:defRPr>
            </a:lvl1pPr>
            <a:lvl2pPr marL="342900" indent="0" algn="ctr">
              <a:buNone/>
              <a:defRPr sz="1650"/>
            </a:lvl2pPr>
            <a:lvl3pPr marL="685800" indent="0" algn="ctr">
              <a:buNone/>
              <a:defRPr sz="165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9D4BC5-3830-45F2-A158-528BA358D7B4}" type="datetime1">
              <a:rPr lang="en-US" smtClean="0"/>
              <a:t>12/4/2019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194550" y="3217001"/>
            <a:ext cx="895401" cy="480060"/>
          </a:xfrm>
        </p:spPr>
        <p:txBody>
          <a:bodyPr/>
          <a:lstStyle>
            <a:lvl1pPr>
              <a:defRPr sz="2100"/>
            </a:lvl1pPr>
          </a:lstStyle>
          <a:p>
            <a:fld id="{8046EBB3-0B70-4A22-995C-783E892A13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7253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19E23-CB71-40ED-B0BA-BE88D37D442A}" type="datetime1">
              <a:rPr lang="en-US" smtClean="0"/>
              <a:t>12/4/2019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6EBB3-0B70-4A22-995C-783E892A13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318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688492"/>
            <a:ext cx="9144000" cy="1455008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5346" y="918972"/>
            <a:ext cx="6960870" cy="264033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6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4331" y="3765042"/>
            <a:ext cx="6789420" cy="800100"/>
          </a:xfrm>
        </p:spPr>
        <p:txBody>
          <a:bodyPr anchor="t">
            <a:normAutofit/>
          </a:bodyPr>
          <a:lstStyle>
            <a:lvl1pPr marL="0" indent="0">
              <a:buNone/>
              <a:defRPr sz="15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45251" y="4704588"/>
            <a:ext cx="1983232" cy="273844"/>
          </a:xfrm>
        </p:spPr>
        <p:txBody>
          <a:bodyPr/>
          <a:lstStyle/>
          <a:p>
            <a:fld id="{F8892237-9574-427B-99F1-DE23C7C588D8}" type="datetime1">
              <a:rPr lang="en-US" smtClean="0"/>
              <a:t>12/4/2019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37031" y="4704588"/>
            <a:ext cx="4745736" cy="273844"/>
          </a:xfrm>
        </p:spPr>
        <p:txBody>
          <a:bodyPr/>
          <a:lstStyle/>
          <a:p>
            <a:r>
              <a:rPr lang="en-US"/>
              <a:t>@MrThomasRayner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673049" y="1744386"/>
            <a:ext cx="810678" cy="810677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32776" y="1879600"/>
            <a:ext cx="891224" cy="540249"/>
          </a:xfrm>
        </p:spPr>
        <p:txBody>
          <a:bodyPr/>
          <a:lstStyle>
            <a:lvl1pPr>
              <a:defRPr sz="2100"/>
            </a:lvl1pPr>
          </a:lstStyle>
          <a:p>
            <a:fld id="{8046EBB3-0B70-4A22-995C-783E892A13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35178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02386" y="1645920"/>
            <a:ext cx="3566160" cy="2983230"/>
          </a:xfrm>
        </p:spPr>
        <p:txBody>
          <a:bodyPr/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73168" y="1645920"/>
            <a:ext cx="3566160" cy="2983230"/>
          </a:xfrm>
        </p:spPr>
        <p:txBody>
          <a:bodyPr/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16DC5-6D31-41CC-98A2-13AC43E00DF0}" type="datetime1">
              <a:rPr lang="en-US" smtClean="0"/>
              <a:t>12/4/2019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6EBB3-0B70-4A22-995C-783E892A13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776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0100" y="1536192"/>
            <a:ext cx="3566160" cy="480060"/>
          </a:xfrm>
        </p:spPr>
        <p:txBody>
          <a:bodyPr anchor="ctr">
            <a:normAutofit/>
          </a:bodyPr>
          <a:lstStyle>
            <a:lvl1pPr marL="0" indent="0">
              <a:buNone/>
              <a:defRPr sz="1500" b="1">
                <a:solidFill>
                  <a:schemeClr val="accent1">
                    <a:lumMod val="75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02386" y="2057400"/>
            <a:ext cx="3566160" cy="2468880"/>
          </a:xfrm>
        </p:spPr>
        <p:txBody>
          <a:bodyPr/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73168" y="1536192"/>
            <a:ext cx="3566160" cy="480060"/>
          </a:xfrm>
        </p:spPr>
        <p:txBody>
          <a:bodyPr anchor="ctr">
            <a:normAutofit/>
          </a:bodyPr>
          <a:lstStyle>
            <a:lvl1pPr marL="0" indent="0">
              <a:buNone/>
              <a:defRPr sz="1500" b="1">
                <a:solidFill>
                  <a:schemeClr val="accent1">
                    <a:lumMod val="75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73168" y="2057400"/>
            <a:ext cx="3566160" cy="2468880"/>
          </a:xfrm>
        </p:spPr>
        <p:txBody>
          <a:bodyPr/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64201-79E7-4C42-B931-9F52B338B8A7}" type="datetime1">
              <a:rPr lang="en-US" smtClean="0"/>
              <a:t>12/4/2019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6EBB3-0B70-4A22-995C-783E892A13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57104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AB87E-759A-4139-AC52-E8B484C23F0A}" type="datetime1">
              <a:rPr lang="en-US" smtClean="0"/>
              <a:t>12/4/2019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6EBB3-0B70-4A22-995C-783E892A13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95496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AEB4AA-DFB2-4F4B-952E-87099DC5449C}" type="datetime1">
              <a:rPr lang="en-US" smtClean="0"/>
              <a:t>12/4/2019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6EBB3-0B70-4A22-995C-783E892A13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9304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48429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6227806" y="1"/>
            <a:ext cx="2916194" cy="51434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12230" y="514350"/>
            <a:ext cx="2400300" cy="1303020"/>
          </a:xfrm>
        </p:spPr>
        <p:txBody>
          <a:bodyPr anchor="b">
            <a:normAutofit/>
          </a:bodyPr>
          <a:lstStyle>
            <a:lvl1pPr>
              <a:defRPr sz="24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514350"/>
            <a:ext cx="5033772" cy="3765042"/>
          </a:xfrm>
        </p:spPr>
        <p:txBody>
          <a:bodyPr/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12230" y="1817370"/>
            <a:ext cx="2400300" cy="246888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750"/>
              </a:spcBef>
              <a:buNone/>
              <a:defRPr sz="1050">
                <a:solidFill>
                  <a:schemeClr val="accent1">
                    <a:lumMod val="75000"/>
                  </a:schemeClr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5FF5D-24D0-4FDF-8279-8CC1438549CD}" type="datetime1">
              <a:rPr lang="en-US" smtClean="0"/>
              <a:t>12/4/2019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8551294" y="4672261"/>
            <a:ext cx="342900" cy="3429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6EBB3-0B70-4A22-995C-783E892A13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67843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6227806" y="1"/>
            <a:ext cx="2916194" cy="51434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12230" y="514350"/>
            <a:ext cx="2400300" cy="1303020"/>
          </a:xfrm>
        </p:spPr>
        <p:txBody>
          <a:bodyPr anchor="b">
            <a:normAutofit/>
          </a:bodyPr>
          <a:lstStyle>
            <a:lvl1pPr>
              <a:defRPr sz="24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6227805" cy="51435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12230" y="1817370"/>
            <a:ext cx="2400300" cy="246888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750"/>
              </a:spcBef>
              <a:buNone/>
              <a:defRPr sz="1050">
                <a:solidFill>
                  <a:schemeClr val="accent1">
                    <a:lumMod val="75000"/>
                  </a:schemeClr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65026-64BA-4EC1-893D-8F1D623B3935}" type="datetime1">
              <a:rPr lang="en-US" smtClean="0"/>
              <a:t>12/4/2019</a:t>
            </a:fld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8551294" y="4672261"/>
            <a:ext cx="342900" cy="3429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6EBB3-0B70-4A22-995C-783E892A13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4876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5AEEA-3DFE-43D5-AB5E-C6D6B34AABB9}" type="datetime1">
              <a:rPr lang="en-US" smtClean="0"/>
              <a:t>12/4/2019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6EBB3-0B70-4A22-995C-783E892A13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07389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00050"/>
            <a:ext cx="1914525" cy="42291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0100" y="400050"/>
            <a:ext cx="5629275" cy="42291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FDDDA-7468-4F4B-A1D7-C906664850C4}" type="datetime1">
              <a:rPr lang="en-US" smtClean="0"/>
              <a:t>12/4/2019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6EBB3-0B70-4A22-995C-783E892A13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7599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8150" y="1426906"/>
            <a:ext cx="3121486" cy="923330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2700" b="0" spc="-37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Title format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8151" y="2651657"/>
            <a:ext cx="3121819" cy="230833"/>
          </a:xfrm>
        </p:spPr>
        <p:txBody>
          <a:bodyPr/>
          <a:lstStyle>
            <a:lvl1pPr marL="0" indent="0">
              <a:buNone/>
              <a:defRPr sz="1500">
                <a:latin typeface="+mn-lt"/>
              </a:defRPr>
            </a:lvl1pPr>
            <a:lvl2pPr marL="171446" indent="0">
              <a:buNone/>
              <a:defRPr/>
            </a:lvl2pPr>
            <a:lvl3pPr marL="342892" indent="0">
              <a:buNone/>
              <a:defRPr/>
            </a:lvl3pPr>
            <a:lvl4pPr marL="496478" indent="0">
              <a:buNone/>
              <a:defRPr/>
            </a:lvl4pPr>
            <a:lvl5pPr marL="641731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6178F5D2-7CA2-4202-8FD2-95D8F7A2E98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4000500" y="0"/>
            <a:ext cx="5143500" cy="51435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63863413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90626" y="1010210"/>
            <a:ext cx="7667244" cy="60512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690626" y="3224773"/>
            <a:ext cx="7667244" cy="60512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690626" y="1113584"/>
            <a:ext cx="7667244" cy="20574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7236911" y="3051692"/>
            <a:ext cx="810678" cy="810677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88670" y="1074167"/>
            <a:ext cx="7475220" cy="2276856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72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2386" y="3291840"/>
            <a:ext cx="5918454" cy="802386"/>
          </a:xfrm>
        </p:spPr>
        <p:txBody>
          <a:bodyPr>
            <a:normAutofit/>
          </a:bodyPr>
          <a:lstStyle>
            <a:lvl1pPr marL="0" indent="0" algn="l">
              <a:buNone/>
              <a:defRPr sz="1650">
                <a:solidFill>
                  <a:schemeClr val="tx1"/>
                </a:solidFill>
              </a:defRPr>
            </a:lvl1pPr>
            <a:lvl2pPr marL="342900" indent="0" algn="ctr">
              <a:buNone/>
              <a:defRPr sz="1650"/>
            </a:lvl2pPr>
            <a:lvl3pPr marL="685800" indent="0" algn="ctr">
              <a:buNone/>
              <a:defRPr sz="165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194550" y="3217001"/>
            <a:ext cx="895401" cy="480060"/>
          </a:xfrm>
        </p:spPr>
        <p:txBody>
          <a:bodyPr/>
          <a:lstStyle>
            <a:lvl1pPr>
              <a:defRPr sz="2100"/>
            </a:lvl1pPr>
          </a:lstStyle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70325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2386" y="361950"/>
            <a:ext cx="7543800" cy="806482"/>
          </a:xfrm>
        </p:spPr>
        <p:txBody>
          <a:bodyPr/>
          <a:lstStyle>
            <a:lvl1pPr>
              <a:defRPr cap="none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97228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688492"/>
            <a:ext cx="9144000" cy="1455008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5346" y="918972"/>
            <a:ext cx="6960870" cy="264033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6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4331" y="3765042"/>
            <a:ext cx="6789420" cy="800100"/>
          </a:xfrm>
        </p:spPr>
        <p:txBody>
          <a:bodyPr anchor="t">
            <a:normAutofit/>
          </a:bodyPr>
          <a:lstStyle>
            <a:lvl1pPr marL="0" indent="0">
              <a:buNone/>
              <a:defRPr sz="15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45251" y="4704588"/>
            <a:ext cx="1983232" cy="27384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37031" y="4704588"/>
            <a:ext cx="4745736" cy="273844"/>
          </a:xfrm>
        </p:spPr>
        <p:txBody>
          <a:bodyPr/>
          <a:lstStyle/>
          <a:p>
            <a:r>
              <a:rPr lang="en-US"/>
              <a:t>@MrThomasRayner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673049" y="1744386"/>
            <a:ext cx="810678" cy="810677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32776" y="1879600"/>
            <a:ext cx="891224" cy="540249"/>
          </a:xfrm>
        </p:spPr>
        <p:txBody>
          <a:bodyPr/>
          <a:lstStyle>
            <a:lvl1pPr>
              <a:defRPr sz="2100"/>
            </a:lvl1pPr>
          </a:lstStyle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89379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02386" y="1645920"/>
            <a:ext cx="3566160" cy="2983230"/>
          </a:xfrm>
        </p:spPr>
        <p:txBody>
          <a:bodyPr/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73168" y="1645920"/>
            <a:ext cx="3566160" cy="2983230"/>
          </a:xfrm>
        </p:spPr>
        <p:txBody>
          <a:bodyPr/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62518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0100" y="1536192"/>
            <a:ext cx="3566160" cy="480060"/>
          </a:xfrm>
        </p:spPr>
        <p:txBody>
          <a:bodyPr anchor="ctr">
            <a:normAutofit/>
          </a:bodyPr>
          <a:lstStyle>
            <a:lvl1pPr marL="0" indent="0">
              <a:buNone/>
              <a:defRPr sz="1500" b="1">
                <a:solidFill>
                  <a:schemeClr val="accent1">
                    <a:lumMod val="75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02386" y="2057400"/>
            <a:ext cx="3566160" cy="2468880"/>
          </a:xfrm>
        </p:spPr>
        <p:txBody>
          <a:bodyPr/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73168" y="1536192"/>
            <a:ext cx="3566160" cy="480060"/>
          </a:xfrm>
        </p:spPr>
        <p:txBody>
          <a:bodyPr anchor="ctr">
            <a:normAutofit/>
          </a:bodyPr>
          <a:lstStyle>
            <a:lvl1pPr marL="0" indent="0">
              <a:buNone/>
              <a:defRPr sz="1500" b="1">
                <a:solidFill>
                  <a:schemeClr val="accent1">
                    <a:lumMod val="75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73168" y="2057400"/>
            <a:ext cx="3566160" cy="2468880"/>
          </a:xfrm>
        </p:spPr>
        <p:txBody>
          <a:bodyPr/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2329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5"/>
            <a:ext cx="7772400" cy="10223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79638"/>
            <a:ext cx="7772400" cy="112553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27427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37995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29187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6227806" y="1"/>
            <a:ext cx="2916194" cy="51434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12230" y="514350"/>
            <a:ext cx="2400300" cy="1303020"/>
          </a:xfrm>
        </p:spPr>
        <p:txBody>
          <a:bodyPr anchor="b">
            <a:normAutofit/>
          </a:bodyPr>
          <a:lstStyle>
            <a:lvl1pPr>
              <a:defRPr sz="24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514350"/>
            <a:ext cx="5033772" cy="3765042"/>
          </a:xfrm>
        </p:spPr>
        <p:txBody>
          <a:bodyPr/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12230" y="1817370"/>
            <a:ext cx="2400300" cy="246888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750"/>
              </a:spcBef>
              <a:buNone/>
              <a:defRPr sz="1050">
                <a:solidFill>
                  <a:schemeClr val="accent1">
                    <a:lumMod val="75000"/>
                  </a:schemeClr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8551294" y="4672261"/>
            <a:ext cx="342900" cy="3429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37949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6227806" y="1"/>
            <a:ext cx="2916194" cy="51434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12230" y="514350"/>
            <a:ext cx="2400300" cy="1303020"/>
          </a:xfrm>
        </p:spPr>
        <p:txBody>
          <a:bodyPr anchor="b">
            <a:normAutofit/>
          </a:bodyPr>
          <a:lstStyle>
            <a:lvl1pPr>
              <a:defRPr sz="24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6227805" cy="51435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12230" y="1817370"/>
            <a:ext cx="2400300" cy="246888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750"/>
              </a:spcBef>
              <a:buNone/>
              <a:defRPr sz="1050">
                <a:solidFill>
                  <a:schemeClr val="accent1">
                    <a:lumMod val="75000"/>
                  </a:schemeClr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8551294" y="4672261"/>
            <a:ext cx="342900" cy="3429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20065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66254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00050"/>
            <a:ext cx="1914525" cy="42291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0100" y="400050"/>
            <a:ext cx="5629275" cy="42291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1496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6102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0938"/>
            <a:ext cx="4040188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950"/>
            <a:ext cx="4040188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150938"/>
            <a:ext cx="4041775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631950"/>
            <a:ext cx="4041775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852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2695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4487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3008313" cy="87153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43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076325"/>
            <a:ext cx="3008313" cy="35179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0457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900"/>
            <a:ext cx="5486400" cy="6032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2632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microsoft.com/office/2007/relationships/hdphoto" Target="../media/hdphoto1.wdp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3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5" Type="http://schemas.openxmlformats.org/officeDocument/2006/relationships/image" Target="../media/image4.png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@MrThomasRayner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9381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</p:sldLayoutIdLst>
  <p:hf sldNum="0"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02386" y="363474"/>
            <a:ext cx="7543800" cy="12070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2386" y="1591056"/>
            <a:ext cx="7543800" cy="30380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973318" y="4704588"/>
            <a:ext cx="2455164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25">
                <a:solidFill>
                  <a:schemeClr val="tx2"/>
                </a:solidFill>
              </a:defRPr>
            </a:lvl1pPr>
          </a:lstStyle>
          <a:p>
            <a:fld id="{00AC2974-48E9-4EA9-9A63-AC37FB8B886A}" type="datetime1">
              <a:rPr lang="en-US" smtClean="0"/>
              <a:t>12/4/2019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16102" y="4704588"/>
            <a:ext cx="4745736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25">
                <a:solidFill>
                  <a:schemeClr val="tx2"/>
                </a:solidFill>
              </a:defRPr>
            </a:lvl1pPr>
          </a:lstStyle>
          <a:p>
            <a:r>
              <a:rPr lang="en-US"/>
              <a:t>@MrThomasRayner</a:t>
            </a:r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8551294" y="4672261"/>
            <a:ext cx="342900" cy="3429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83346" y="4704588"/>
            <a:ext cx="48006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0" b="1">
                <a:solidFill>
                  <a:srgbClr val="FFFFFF"/>
                </a:solidFill>
                <a:latin typeface="+mj-lt"/>
              </a:defRPr>
            </a:lvl1pPr>
          </a:lstStyle>
          <a:p>
            <a:fld id="{8046EBB3-0B70-4A22-995C-783E892A13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2298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  <p:sldLayoutId id="2147483707" r:id="rId12"/>
  </p:sldLayoutIdLst>
  <p:hf sldNum="0"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4050" kern="1200" cap="all" baseline="0">
          <a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37160" indent="-137160" algn="l" defTabSz="685800" rtl="0" eaLnBrk="1" latinLnBrk="0" hangingPunct="1">
        <a:lnSpc>
          <a:spcPct val="90000"/>
        </a:lnSpc>
        <a:spcBef>
          <a:spcPts val="9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indent="-137160" algn="l" defTabSz="685800" rtl="0" eaLnBrk="1" latinLnBrk="0" hangingPunct="1">
        <a:lnSpc>
          <a:spcPct val="90000"/>
        </a:lnSpc>
        <a:spcBef>
          <a:spcPts val="300"/>
        </a:spcBef>
        <a:spcAft>
          <a:spcPts val="15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" indent="-137160" algn="l" defTabSz="685800" rtl="0" eaLnBrk="1" latinLnBrk="0" hangingPunct="1">
        <a:lnSpc>
          <a:spcPct val="90000"/>
        </a:lnSpc>
        <a:spcBef>
          <a:spcPts val="300"/>
        </a:spcBef>
        <a:spcAft>
          <a:spcPts val="15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754380" indent="-137160" algn="l" defTabSz="685800" rtl="0" eaLnBrk="1" latinLnBrk="0" hangingPunct="1">
        <a:lnSpc>
          <a:spcPct val="90000"/>
        </a:lnSpc>
        <a:spcBef>
          <a:spcPts val="300"/>
        </a:spcBef>
        <a:spcAft>
          <a:spcPts val="15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960120" indent="-137160" algn="l" defTabSz="685800" rtl="0" eaLnBrk="1" latinLnBrk="0" hangingPunct="1">
        <a:lnSpc>
          <a:spcPct val="90000"/>
        </a:lnSpc>
        <a:spcBef>
          <a:spcPts val="300"/>
        </a:spcBef>
        <a:spcAft>
          <a:spcPts val="15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200000" indent="-171450" algn="l" defTabSz="685800" rtl="0" eaLnBrk="1" latinLnBrk="0" hangingPunct="1">
        <a:lnSpc>
          <a:spcPct val="90000"/>
        </a:lnSpc>
        <a:spcBef>
          <a:spcPts val="300"/>
        </a:spcBef>
        <a:spcAft>
          <a:spcPts val="15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425000" indent="-171450" algn="l" defTabSz="685800" rtl="0" eaLnBrk="1" latinLnBrk="0" hangingPunct="1">
        <a:lnSpc>
          <a:spcPct val="90000"/>
        </a:lnSpc>
        <a:spcBef>
          <a:spcPts val="300"/>
        </a:spcBef>
        <a:spcAft>
          <a:spcPts val="15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1650000" indent="-171450" algn="l" defTabSz="685800" rtl="0" eaLnBrk="1" latinLnBrk="0" hangingPunct="1">
        <a:lnSpc>
          <a:spcPct val="90000"/>
        </a:lnSpc>
        <a:spcBef>
          <a:spcPts val="300"/>
        </a:spcBef>
        <a:spcAft>
          <a:spcPts val="15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1875000" indent="-171450" algn="l" defTabSz="685800" rtl="0" eaLnBrk="1" latinLnBrk="0" hangingPunct="1">
        <a:lnSpc>
          <a:spcPct val="90000"/>
        </a:lnSpc>
        <a:spcBef>
          <a:spcPts val="300"/>
        </a:spcBef>
        <a:spcAft>
          <a:spcPts val="15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02386" y="363474"/>
            <a:ext cx="7543800" cy="12070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2386" y="1591056"/>
            <a:ext cx="7543800" cy="30380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973318" y="4704588"/>
            <a:ext cx="2455164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25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16102" y="4704588"/>
            <a:ext cx="4745736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25">
                <a:solidFill>
                  <a:schemeClr val="tx2"/>
                </a:solidFill>
              </a:defRPr>
            </a:lvl1pPr>
          </a:lstStyle>
          <a:p>
            <a:r>
              <a:rPr lang="en-US"/>
              <a:t>@MrThomasRayner</a:t>
            </a:r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8551294" y="4672261"/>
            <a:ext cx="342900" cy="3429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83346" y="4704588"/>
            <a:ext cx="48006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0" b="1">
                <a:solidFill>
                  <a:srgbClr val="FFFFFF"/>
                </a:solidFill>
                <a:latin typeface="+mj-lt"/>
              </a:defRPr>
            </a:lvl1pPr>
          </a:lstStyle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002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hf sldNum="0"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405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37160" indent="-137160" algn="l" defTabSz="685800" rtl="0" eaLnBrk="1" latinLnBrk="0" hangingPunct="1">
        <a:lnSpc>
          <a:spcPct val="90000"/>
        </a:lnSpc>
        <a:spcBef>
          <a:spcPts val="9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indent="-137160" algn="l" defTabSz="685800" rtl="0" eaLnBrk="1" latinLnBrk="0" hangingPunct="1">
        <a:lnSpc>
          <a:spcPct val="90000"/>
        </a:lnSpc>
        <a:spcBef>
          <a:spcPts val="300"/>
        </a:spcBef>
        <a:spcAft>
          <a:spcPts val="15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" indent="-137160" algn="l" defTabSz="685800" rtl="0" eaLnBrk="1" latinLnBrk="0" hangingPunct="1">
        <a:lnSpc>
          <a:spcPct val="90000"/>
        </a:lnSpc>
        <a:spcBef>
          <a:spcPts val="300"/>
        </a:spcBef>
        <a:spcAft>
          <a:spcPts val="15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754380" indent="-137160" algn="l" defTabSz="685800" rtl="0" eaLnBrk="1" latinLnBrk="0" hangingPunct="1">
        <a:lnSpc>
          <a:spcPct val="90000"/>
        </a:lnSpc>
        <a:spcBef>
          <a:spcPts val="300"/>
        </a:spcBef>
        <a:spcAft>
          <a:spcPts val="15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960120" indent="-137160" algn="l" defTabSz="685800" rtl="0" eaLnBrk="1" latinLnBrk="0" hangingPunct="1">
        <a:lnSpc>
          <a:spcPct val="90000"/>
        </a:lnSpc>
        <a:spcBef>
          <a:spcPts val="300"/>
        </a:spcBef>
        <a:spcAft>
          <a:spcPts val="15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200000" indent="-171450" algn="l" defTabSz="685800" rtl="0" eaLnBrk="1" latinLnBrk="0" hangingPunct="1">
        <a:lnSpc>
          <a:spcPct val="90000"/>
        </a:lnSpc>
        <a:spcBef>
          <a:spcPts val="300"/>
        </a:spcBef>
        <a:spcAft>
          <a:spcPts val="15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425000" indent="-171450" algn="l" defTabSz="685800" rtl="0" eaLnBrk="1" latinLnBrk="0" hangingPunct="1">
        <a:lnSpc>
          <a:spcPct val="90000"/>
        </a:lnSpc>
        <a:spcBef>
          <a:spcPts val="300"/>
        </a:spcBef>
        <a:spcAft>
          <a:spcPts val="15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1650000" indent="-171450" algn="l" defTabSz="685800" rtl="0" eaLnBrk="1" latinLnBrk="0" hangingPunct="1">
        <a:lnSpc>
          <a:spcPct val="90000"/>
        </a:lnSpc>
        <a:spcBef>
          <a:spcPts val="300"/>
        </a:spcBef>
        <a:spcAft>
          <a:spcPts val="15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1875000" indent="-171450" algn="l" defTabSz="685800" rtl="0" eaLnBrk="1" latinLnBrk="0" hangingPunct="1">
        <a:lnSpc>
          <a:spcPct val="90000"/>
        </a:lnSpc>
        <a:spcBef>
          <a:spcPts val="300"/>
        </a:spcBef>
        <a:spcAft>
          <a:spcPts val="15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3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3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3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3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3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3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3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3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3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3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3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3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3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3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3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3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3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3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3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3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3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3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3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3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3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3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3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3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3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3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3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3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3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3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3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3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3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3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3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3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3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3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6.xml"/></Relationships>
</file>

<file path=ppt/slides/_rels/slide3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C8F4AC-55CA-45A7-9859-3181B243EE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8670" y="1074167"/>
            <a:ext cx="7475220" cy="2276856"/>
          </a:xfrm>
        </p:spPr>
        <p:txBody>
          <a:bodyPr/>
          <a:lstStyle/>
          <a:p>
            <a:r>
              <a:rPr lang="en-US" dirty="0"/>
              <a:t>Regex for Noobs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B9B6F30-82FA-4BBA-8233-F1CFD7BCDE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2386" y="3291840"/>
            <a:ext cx="5918454" cy="802386"/>
          </a:xfrm>
        </p:spPr>
        <p:txBody>
          <a:bodyPr/>
          <a:lstStyle/>
          <a:p>
            <a:r>
              <a:rPr lang="en-US" dirty="0"/>
              <a:t>Thomas Rayner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A15EDA-59DA-4AAC-859E-11B9C6D65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</p:spTree>
    <p:extLst>
      <p:ext uri="{BB962C8B-B14F-4D97-AF65-F5344CB8AC3E}">
        <p14:creationId xmlns:p14="http://schemas.microsoft.com/office/powerpoint/2010/main" val="2543217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7AB3E-3467-4CE2-94E7-37EDF0045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Replacements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23CBE7-E720-4B3C-BBB0-817376BCFA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8B0000"/>
                </a:solidFill>
                <a:latin typeface="Hack NF" panose="020B0609030202020204" pitchFamily="50" charset="0"/>
              </a:rPr>
              <a:t>Here is a simple string.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A9A9A9"/>
                </a:solidFill>
                <a:latin typeface="Hack NF" panose="020B0609030202020204" pitchFamily="50" charset="0"/>
              </a:rPr>
              <a:t>-replace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8B0000"/>
                </a:solidFill>
                <a:latin typeface="Hack NF" panose="020B0609030202020204" pitchFamily="50" charset="0"/>
              </a:rPr>
              <a:t>simple string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A9A9A9"/>
                </a:solidFill>
                <a:latin typeface="Hack NF" panose="020B0609030202020204" pitchFamily="50" charset="0"/>
              </a:rPr>
              <a:t>,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8B0000"/>
                </a:solidFill>
                <a:latin typeface="Hack NF" panose="020B0609030202020204" pitchFamily="50" charset="0"/>
              </a:rPr>
              <a:t>string that got something replaced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’</a:t>
            </a:r>
          </a:p>
          <a:p>
            <a:pPr marL="0" indent="0">
              <a:buNone/>
            </a:pPr>
            <a:endParaRPr lang="en-US" sz="2000" dirty="0">
              <a:solidFill>
                <a:srgbClr val="000000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+mj-lt"/>
              </a:rPr>
              <a:t>Returns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  <a:ea typeface="Hack NF" panose="020B0609030202020204" pitchFamily="50" charset="0"/>
                <a:cs typeface="Hack NF" panose="020B0609030202020204" pitchFamily="50" charset="0"/>
              </a:rPr>
              <a:t>Here is a string that got something replaced.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640BC9-4CB0-4381-AEAD-B2F73E1AAE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</p:spTree>
    <p:extLst>
      <p:ext uri="{BB962C8B-B14F-4D97-AF65-F5344CB8AC3E}">
        <p14:creationId xmlns:p14="http://schemas.microsoft.com/office/powerpoint/2010/main" val="3518395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F604A8-ADE7-4926-8B05-685517E50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\d - Numbers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8AB20D-D976-4CBF-8915-9E2876FD7D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dirty="0">
                <a:solidFill>
                  <a:srgbClr val="8B0000"/>
                </a:solidFill>
                <a:latin typeface="Hack NF" panose="020B0609030202020204" pitchFamily="50" charset="0"/>
              </a:rPr>
              <a:t>123</a:t>
            </a:r>
            <a:r>
              <a:rPr lang="en-US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dirty="0">
                <a:solidFill>
                  <a:srgbClr val="A9A9A9"/>
                </a:solidFill>
                <a:latin typeface="Hack NF" panose="020B0609030202020204" pitchFamily="50" charset="0"/>
              </a:rPr>
              <a:t>-match</a:t>
            </a:r>
            <a:r>
              <a:rPr lang="en-US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dirty="0">
                <a:solidFill>
                  <a:srgbClr val="8B0000"/>
                </a:solidFill>
                <a:latin typeface="Hack NF" panose="020B0609030202020204" pitchFamily="50" charset="0"/>
              </a:rPr>
              <a:t>\d</a:t>
            </a:r>
            <a:r>
              <a:rPr lang="en-US" dirty="0">
                <a:solidFill>
                  <a:srgbClr val="000000"/>
                </a:solidFill>
                <a:latin typeface="Hack NF" panose="020B0609030202020204" pitchFamily="50" charset="0"/>
              </a:rPr>
              <a:t>’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Hack NF" panose="020B0609030202020204" pitchFamily="50" charset="0"/>
              </a:rPr>
              <a:t>Returns True</a:t>
            </a:r>
          </a:p>
          <a:p>
            <a:pPr marL="0" indent="0">
              <a:buNone/>
            </a:pPr>
            <a:endParaRPr lang="en-US" dirty="0">
              <a:solidFill>
                <a:srgbClr val="333333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dirty="0">
                <a:solidFill>
                  <a:srgbClr val="8B0000"/>
                </a:solidFill>
                <a:latin typeface="Hack NF" panose="020B0609030202020204" pitchFamily="50" charset="0"/>
              </a:rPr>
              <a:t>no numbers here</a:t>
            </a:r>
            <a:r>
              <a:rPr lang="en-US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dirty="0">
                <a:solidFill>
                  <a:srgbClr val="A9A9A9"/>
                </a:solidFill>
                <a:latin typeface="Hack NF" panose="020B0609030202020204" pitchFamily="50" charset="0"/>
              </a:rPr>
              <a:t>-match</a:t>
            </a:r>
            <a:r>
              <a:rPr lang="en-US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Hack NF" panose="020B0609030202020204" pitchFamily="50" charset="0"/>
              </a:rPr>
              <a:t>‘</a:t>
            </a:r>
            <a:r>
              <a:rPr lang="en-US" dirty="0">
                <a:solidFill>
                  <a:srgbClr val="8B0000"/>
                </a:solidFill>
                <a:latin typeface="Hack NF" panose="020B0609030202020204" pitchFamily="50" charset="0"/>
              </a:rPr>
              <a:t>\d</a:t>
            </a:r>
            <a:r>
              <a:rPr lang="en-US" dirty="0">
                <a:solidFill>
                  <a:srgbClr val="000000"/>
                </a:solidFill>
                <a:latin typeface="Hack NF" panose="020B0609030202020204" pitchFamily="50" charset="0"/>
              </a:rPr>
              <a:t>’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Hack NF" panose="020B0609030202020204" pitchFamily="50" charset="0"/>
              </a:rPr>
              <a:t>Returns False</a:t>
            </a:r>
            <a:endParaRPr lang="en-US" dirty="0">
              <a:solidFill>
                <a:srgbClr val="333333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endParaRPr lang="en-US" dirty="0">
              <a:solidFill>
                <a:srgbClr val="333333"/>
              </a:solidFill>
              <a:latin typeface="Hack NF" panose="020B0609030202020204" pitchFamily="50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85E6C5-BFFA-4AA2-B8E4-D70CDF6A8A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</p:spTree>
    <p:extLst>
      <p:ext uri="{BB962C8B-B14F-4D97-AF65-F5344CB8AC3E}">
        <p14:creationId xmlns:p14="http://schemas.microsoft.com/office/powerpoint/2010/main" val="2076894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B30BF0-D56C-4B81-99AB-A94FD5D64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\D – Not a Number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F3291-B519-4DC2-9AF5-4CA9FEA306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dirty="0">
                <a:solidFill>
                  <a:srgbClr val="8B0000"/>
                </a:solidFill>
                <a:latin typeface="Hack NF" panose="020B0609030202020204" pitchFamily="50" charset="0"/>
              </a:rPr>
              <a:t>123</a:t>
            </a:r>
            <a:r>
              <a:rPr lang="en-US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dirty="0">
                <a:solidFill>
                  <a:srgbClr val="A9A9A9"/>
                </a:solidFill>
                <a:latin typeface="Hack NF" panose="020B0609030202020204" pitchFamily="50" charset="0"/>
              </a:rPr>
              <a:t>-match</a:t>
            </a:r>
            <a:r>
              <a:rPr lang="en-US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dirty="0">
                <a:solidFill>
                  <a:srgbClr val="8B0000"/>
                </a:solidFill>
                <a:latin typeface="Hack NF" panose="020B0609030202020204" pitchFamily="50" charset="0"/>
              </a:rPr>
              <a:t>\D</a:t>
            </a:r>
            <a:r>
              <a:rPr lang="en-US" dirty="0">
                <a:solidFill>
                  <a:srgbClr val="000000"/>
                </a:solidFill>
                <a:latin typeface="Hack NF" panose="020B0609030202020204" pitchFamily="50" charset="0"/>
              </a:rPr>
              <a:t>’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Hack NF" panose="020B0609030202020204" pitchFamily="50" charset="0"/>
              </a:rPr>
              <a:t>Returns False</a:t>
            </a:r>
          </a:p>
          <a:p>
            <a:pPr marL="0" indent="0">
              <a:buNone/>
            </a:pPr>
            <a:endParaRPr lang="en-US" dirty="0">
              <a:solidFill>
                <a:srgbClr val="333333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FE49A5-E4E2-4855-B092-BBE74D9047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@</a:t>
            </a:r>
            <a:r>
              <a:rPr lang="en-US" dirty="0" err="1"/>
              <a:t>MrThomasRayner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31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B30BF0-D56C-4B81-99AB-A94FD5D64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\D – Not a Number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F3291-B519-4DC2-9AF5-4CA9FEA306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dirty="0">
                <a:solidFill>
                  <a:srgbClr val="8B0000"/>
                </a:solidFill>
                <a:latin typeface="Hack NF" panose="020B0609030202020204" pitchFamily="50" charset="0"/>
              </a:rPr>
              <a:t>123</a:t>
            </a:r>
            <a:r>
              <a:rPr lang="en-US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dirty="0">
                <a:solidFill>
                  <a:srgbClr val="A9A9A9"/>
                </a:solidFill>
                <a:latin typeface="Hack NF" panose="020B0609030202020204" pitchFamily="50" charset="0"/>
              </a:rPr>
              <a:t>-match</a:t>
            </a:r>
            <a:r>
              <a:rPr lang="en-US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dirty="0">
                <a:solidFill>
                  <a:srgbClr val="8B0000"/>
                </a:solidFill>
                <a:highlight>
                  <a:srgbClr val="FF0000"/>
                </a:highlight>
                <a:latin typeface="Hack NF" panose="020B0609030202020204" pitchFamily="50" charset="0"/>
              </a:rPr>
              <a:t>\D</a:t>
            </a:r>
            <a:r>
              <a:rPr lang="en-US" dirty="0">
                <a:solidFill>
                  <a:srgbClr val="000000"/>
                </a:solidFill>
                <a:latin typeface="Hack NF" panose="020B0609030202020204" pitchFamily="50" charset="0"/>
              </a:rPr>
              <a:t>’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Hack NF" panose="020B0609030202020204" pitchFamily="50" charset="0"/>
              </a:rPr>
              <a:t>Returns False</a:t>
            </a:r>
          </a:p>
          <a:p>
            <a:pPr marL="0" indent="0">
              <a:buNone/>
            </a:pPr>
            <a:endParaRPr lang="en-US" dirty="0">
              <a:solidFill>
                <a:srgbClr val="333333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FE49A5-E4E2-4855-B092-BBE74D9047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@</a:t>
            </a:r>
            <a:r>
              <a:rPr lang="en-US" dirty="0" err="1"/>
              <a:t>MrThomasRayner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1113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B30BF0-D56C-4B81-99AB-A94FD5D64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\D – Not a Number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F3291-B519-4DC2-9AF5-4CA9FEA306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dirty="0">
                <a:solidFill>
                  <a:srgbClr val="8B0000"/>
                </a:solidFill>
                <a:latin typeface="Hack NF" panose="020B0609030202020204" pitchFamily="50" charset="0"/>
              </a:rPr>
              <a:t>123</a:t>
            </a:r>
            <a:r>
              <a:rPr lang="en-US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dirty="0">
                <a:solidFill>
                  <a:srgbClr val="A9A9A9"/>
                </a:solidFill>
                <a:latin typeface="Hack NF" panose="020B0609030202020204" pitchFamily="50" charset="0"/>
              </a:rPr>
              <a:t>-match</a:t>
            </a:r>
            <a:r>
              <a:rPr lang="en-US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dirty="0">
                <a:solidFill>
                  <a:srgbClr val="8B0000"/>
                </a:solidFill>
                <a:latin typeface="Hack NF" panose="020B0609030202020204" pitchFamily="50" charset="0"/>
              </a:rPr>
              <a:t>\D</a:t>
            </a:r>
            <a:r>
              <a:rPr lang="en-US" dirty="0">
                <a:solidFill>
                  <a:srgbClr val="000000"/>
                </a:solidFill>
                <a:latin typeface="Hack NF" panose="020B0609030202020204" pitchFamily="50" charset="0"/>
              </a:rPr>
              <a:t>’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Hack NF" panose="020B0609030202020204" pitchFamily="50" charset="0"/>
              </a:rPr>
              <a:t>Returns False</a:t>
            </a:r>
          </a:p>
          <a:p>
            <a:pPr marL="0" indent="0">
              <a:buNone/>
            </a:pPr>
            <a:endParaRPr lang="en-US" dirty="0">
              <a:solidFill>
                <a:srgbClr val="333333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dirty="0">
                <a:solidFill>
                  <a:srgbClr val="8B0000"/>
                </a:solidFill>
                <a:latin typeface="Hack NF" panose="020B0609030202020204" pitchFamily="50" charset="0"/>
              </a:rPr>
              <a:t>no numbers here</a:t>
            </a:r>
            <a:r>
              <a:rPr lang="en-US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dirty="0">
                <a:solidFill>
                  <a:srgbClr val="A9A9A9"/>
                </a:solidFill>
                <a:latin typeface="Hack NF" panose="020B0609030202020204" pitchFamily="50" charset="0"/>
              </a:rPr>
              <a:t>-match</a:t>
            </a:r>
            <a:r>
              <a:rPr lang="en-US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dirty="0">
                <a:solidFill>
                  <a:srgbClr val="8B0000"/>
                </a:solidFill>
                <a:latin typeface="Hack NF" panose="020B0609030202020204" pitchFamily="50" charset="0"/>
              </a:rPr>
              <a:t>\D</a:t>
            </a:r>
            <a:r>
              <a:rPr lang="en-US" dirty="0">
                <a:solidFill>
                  <a:srgbClr val="000000"/>
                </a:solidFill>
                <a:latin typeface="Hack NF" panose="020B0609030202020204" pitchFamily="50" charset="0"/>
              </a:rPr>
              <a:t>’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Hack NF" panose="020B0609030202020204" pitchFamily="50" charset="0"/>
              </a:rPr>
              <a:t>Returns True</a:t>
            </a:r>
            <a:endParaRPr lang="en-US" dirty="0">
              <a:solidFill>
                <a:srgbClr val="333333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FE49A5-E4E2-4855-B092-BBE74D9047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@</a:t>
            </a:r>
            <a:r>
              <a:rPr lang="en-US" dirty="0" err="1"/>
              <a:t>MrThomasRayner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0027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B30BF0-D56C-4B81-99AB-A94FD5D64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\D – Not a Number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F3291-B519-4DC2-9AF5-4CA9FEA306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dirty="0">
                <a:solidFill>
                  <a:srgbClr val="8B0000"/>
                </a:solidFill>
                <a:latin typeface="Hack NF" panose="020B0609030202020204" pitchFamily="50" charset="0"/>
              </a:rPr>
              <a:t>123</a:t>
            </a:r>
            <a:r>
              <a:rPr lang="en-US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dirty="0">
                <a:solidFill>
                  <a:srgbClr val="A9A9A9"/>
                </a:solidFill>
                <a:latin typeface="Hack NF" panose="020B0609030202020204" pitchFamily="50" charset="0"/>
              </a:rPr>
              <a:t>-match</a:t>
            </a:r>
            <a:r>
              <a:rPr lang="en-US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dirty="0">
                <a:solidFill>
                  <a:srgbClr val="8B0000"/>
                </a:solidFill>
                <a:latin typeface="Hack NF" panose="020B0609030202020204" pitchFamily="50" charset="0"/>
              </a:rPr>
              <a:t>\D</a:t>
            </a:r>
            <a:r>
              <a:rPr lang="en-US" dirty="0">
                <a:solidFill>
                  <a:srgbClr val="000000"/>
                </a:solidFill>
                <a:latin typeface="Hack NF" panose="020B0609030202020204" pitchFamily="50" charset="0"/>
              </a:rPr>
              <a:t>’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Hack NF" panose="020B0609030202020204" pitchFamily="50" charset="0"/>
              </a:rPr>
              <a:t>Returns False</a:t>
            </a:r>
          </a:p>
          <a:p>
            <a:pPr marL="0" indent="0">
              <a:buNone/>
            </a:pPr>
            <a:endParaRPr lang="en-US" dirty="0">
              <a:solidFill>
                <a:srgbClr val="333333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dirty="0">
                <a:solidFill>
                  <a:srgbClr val="8B0000"/>
                </a:solidFill>
                <a:latin typeface="Hack NF" panose="020B0609030202020204" pitchFamily="50" charset="0"/>
              </a:rPr>
              <a:t>no numbers here</a:t>
            </a:r>
            <a:r>
              <a:rPr lang="en-US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dirty="0">
                <a:solidFill>
                  <a:srgbClr val="A9A9A9"/>
                </a:solidFill>
                <a:latin typeface="Hack NF" panose="020B0609030202020204" pitchFamily="50" charset="0"/>
              </a:rPr>
              <a:t>-match</a:t>
            </a:r>
            <a:r>
              <a:rPr lang="en-US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dirty="0">
                <a:solidFill>
                  <a:srgbClr val="8B0000"/>
                </a:solidFill>
                <a:highlight>
                  <a:srgbClr val="00FF00"/>
                </a:highlight>
                <a:latin typeface="Hack NF" panose="020B0609030202020204" pitchFamily="50" charset="0"/>
              </a:rPr>
              <a:t>\D</a:t>
            </a:r>
            <a:r>
              <a:rPr lang="en-US" dirty="0">
                <a:solidFill>
                  <a:srgbClr val="000000"/>
                </a:solidFill>
                <a:latin typeface="Hack NF" panose="020B0609030202020204" pitchFamily="50" charset="0"/>
              </a:rPr>
              <a:t>’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Hack NF" panose="020B0609030202020204" pitchFamily="50" charset="0"/>
              </a:rPr>
              <a:t>Returns True</a:t>
            </a:r>
            <a:endParaRPr lang="en-US" dirty="0">
              <a:solidFill>
                <a:srgbClr val="333333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FE49A5-E4E2-4855-B092-BBE74D9047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@</a:t>
            </a:r>
            <a:r>
              <a:rPr lang="en-US" dirty="0" err="1"/>
              <a:t>MrThomasRayner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3416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B30BF0-D56C-4B81-99AB-A94FD5D64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\D – Not a Number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F3291-B519-4DC2-9AF5-4CA9FEA306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dirty="0">
                <a:solidFill>
                  <a:srgbClr val="8B0000"/>
                </a:solidFill>
                <a:latin typeface="Hack NF" panose="020B0609030202020204" pitchFamily="50" charset="0"/>
              </a:rPr>
              <a:t>123</a:t>
            </a:r>
            <a:r>
              <a:rPr lang="en-US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dirty="0">
                <a:solidFill>
                  <a:srgbClr val="A9A9A9"/>
                </a:solidFill>
                <a:latin typeface="Hack NF" panose="020B0609030202020204" pitchFamily="50" charset="0"/>
              </a:rPr>
              <a:t>-match</a:t>
            </a:r>
            <a:r>
              <a:rPr lang="en-US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dirty="0">
                <a:solidFill>
                  <a:srgbClr val="8B0000"/>
                </a:solidFill>
                <a:latin typeface="Hack NF" panose="020B0609030202020204" pitchFamily="50" charset="0"/>
              </a:rPr>
              <a:t>\D</a:t>
            </a:r>
            <a:r>
              <a:rPr lang="en-US" dirty="0">
                <a:solidFill>
                  <a:srgbClr val="000000"/>
                </a:solidFill>
                <a:latin typeface="Hack NF" panose="020B0609030202020204" pitchFamily="50" charset="0"/>
              </a:rPr>
              <a:t>’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Hack NF" panose="020B0609030202020204" pitchFamily="50" charset="0"/>
              </a:rPr>
              <a:t>Returns False</a:t>
            </a:r>
          </a:p>
          <a:p>
            <a:pPr marL="0" indent="0">
              <a:buNone/>
            </a:pPr>
            <a:endParaRPr lang="en-US" dirty="0">
              <a:solidFill>
                <a:srgbClr val="333333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dirty="0">
                <a:solidFill>
                  <a:srgbClr val="8B0000"/>
                </a:solidFill>
                <a:highlight>
                  <a:srgbClr val="00FF00"/>
                </a:highlight>
                <a:latin typeface="Hack NF" panose="020B0609030202020204" pitchFamily="50" charset="0"/>
              </a:rPr>
              <a:t>n</a:t>
            </a:r>
            <a:r>
              <a:rPr lang="en-US" dirty="0">
                <a:solidFill>
                  <a:srgbClr val="8B0000"/>
                </a:solidFill>
                <a:latin typeface="Hack NF" panose="020B0609030202020204" pitchFamily="50" charset="0"/>
              </a:rPr>
              <a:t>o numbers here</a:t>
            </a:r>
            <a:r>
              <a:rPr lang="en-US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dirty="0">
                <a:solidFill>
                  <a:srgbClr val="A9A9A9"/>
                </a:solidFill>
                <a:latin typeface="Hack NF" panose="020B0609030202020204" pitchFamily="50" charset="0"/>
              </a:rPr>
              <a:t>-match</a:t>
            </a:r>
            <a:r>
              <a:rPr lang="en-US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dirty="0">
                <a:solidFill>
                  <a:srgbClr val="8B0000"/>
                </a:solidFill>
                <a:highlight>
                  <a:srgbClr val="00FF00"/>
                </a:highlight>
                <a:latin typeface="Hack NF" panose="020B0609030202020204" pitchFamily="50" charset="0"/>
              </a:rPr>
              <a:t>\D</a:t>
            </a:r>
            <a:r>
              <a:rPr lang="en-US" dirty="0">
                <a:solidFill>
                  <a:srgbClr val="000000"/>
                </a:solidFill>
                <a:latin typeface="Hack NF" panose="020B0609030202020204" pitchFamily="50" charset="0"/>
              </a:rPr>
              <a:t>’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Hack NF" panose="020B0609030202020204" pitchFamily="50" charset="0"/>
              </a:rPr>
              <a:t>Returns True</a:t>
            </a:r>
            <a:endParaRPr lang="en-US" dirty="0">
              <a:solidFill>
                <a:srgbClr val="333333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FE49A5-E4E2-4855-B092-BBE74D9047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@</a:t>
            </a:r>
            <a:r>
              <a:rPr lang="en-US" dirty="0" err="1"/>
              <a:t>MrThomasRayner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829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B30BF0-D56C-4B81-99AB-A94FD5D64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\D – Not a Number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F3291-B519-4DC2-9AF5-4CA9FEA306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dirty="0">
                <a:solidFill>
                  <a:srgbClr val="8B0000"/>
                </a:solidFill>
                <a:latin typeface="Hack NF" panose="020B0609030202020204" pitchFamily="50" charset="0"/>
              </a:rPr>
              <a:t>123</a:t>
            </a:r>
            <a:r>
              <a:rPr lang="en-US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dirty="0">
                <a:solidFill>
                  <a:srgbClr val="A9A9A9"/>
                </a:solidFill>
                <a:latin typeface="Hack NF" panose="020B0609030202020204" pitchFamily="50" charset="0"/>
              </a:rPr>
              <a:t>-match</a:t>
            </a:r>
            <a:r>
              <a:rPr lang="en-US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dirty="0">
                <a:solidFill>
                  <a:srgbClr val="8B0000"/>
                </a:solidFill>
                <a:latin typeface="Hack NF" panose="020B0609030202020204" pitchFamily="50" charset="0"/>
              </a:rPr>
              <a:t>\D</a:t>
            </a:r>
            <a:r>
              <a:rPr lang="en-US" dirty="0">
                <a:solidFill>
                  <a:srgbClr val="000000"/>
                </a:solidFill>
                <a:latin typeface="Hack NF" panose="020B0609030202020204" pitchFamily="50" charset="0"/>
              </a:rPr>
              <a:t>’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Hack NF" panose="020B0609030202020204" pitchFamily="50" charset="0"/>
              </a:rPr>
              <a:t>Returns False</a:t>
            </a:r>
          </a:p>
          <a:p>
            <a:pPr marL="0" indent="0">
              <a:buNone/>
            </a:pPr>
            <a:endParaRPr lang="en-US" dirty="0">
              <a:solidFill>
                <a:srgbClr val="333333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dirty="0">
                <a:solidFill>
                  <a:srgbClr val="8B0000"/>
                </a:solidFill>
                <a:latin typeface="Hack NF" panose="020B0609030202020204" pitchFamily="50" charset="0"/>
              </a:rPr>
              <a:t>n</a:t>
            </a:r>
            <a:r>
              <a:rPr lang="en-US" dirty="0">
                <a:solidFill>
                  <a:srgbClr val="8B0000"/>
                </a:solidFill>
                <a:highlight>
                  <a:srgbClr val="00FF00"/>
                </a:highlight>
                <a:latin typeface="Hack NF" panose="020B0609030202020204" pitchFamily="50" charset="0"/>
              </a:rPr>
              <a:t>o</a:t>
            </a:r>
            <a:r>
              <a:rPr lang="en-US" dirty="0">
                <a:solidFill>
                  <a:srgbClr val="8B0000"/>
                </a:solidFill>
                <a:latin typeface="Hack NF" panose="020B0609030202020204" pitchFamily="50" charset="0"/>
              </a:rPr>
              <a:t> numbers here</a:t>
            </a:r>
            <a:r>
              <a:rPr lang="en-US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dirty="0">
                <a:solidFill>
                  <a:srgbClr val="A9A9A9"/>
                </a:solidFill>
                <a:latin typeface="Hack NF" panose="020B0609030202020204" pitchFamily="50" charset="0"/>
              </a:rPr>
              <a:t>-match</a:t>
            </a:r>
            <a:r>
              <a:rPr lang="en-US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dirty="0">
                <a:solidFill>
                  <a:srgbClr val="8B0000"/>
                </a:solidFill>
                <a:highlight>
                  <a:srgbClr val="00FF00"/>
                </a:highlight>
                <a:latin typeface="Hack NF" panose="020B0609030202020204" pitchFamily="50" charset="0"/>
              </a:rPr>
              <a:t>\D</a:t>
            </a:r>
            <a:r>
              <a:rPr lang="en-US" dirty="0">
                <a:solidFill>
                  <a:srgbClr val="000000"/>
                </a:solidFill>
                <a:latin typeface="Hack NF" panose="020B0609030202020204" pitchFamily="50" charset="0"/>
              </a:rPr>
              <a:t>’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Hack NF" panose="020B0609030202020204" pitchFamily="50" charset="0"/>
              </a:rPr>
              <a:t>Returns True</a:t>
            </a:r>
            <a:endParaRPr lang="en-US" dirty="0">
              <a:solidFill>
                <a:srgbClr val="333333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FE49A5-E4E2-4855-B092-BBE74D9047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@</a:t>
            </a:r>
            <a:r>
              <a:rPr lang="en-US" dirty="0" err="1"/>
              <a:t>MrThomasRayner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1055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B30BF0-D56C-4B81-99AB-A94FD5D64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\D – Not a Number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F3291-B519-4DC2-9AF5-4CA9FEA306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dirty="0">
                <a:solidFill>
                  <a:srgbClr val="8B0000"/>
                </a:solidFill>
                <a:latin typeface="Hack NF" panose="020B0609030202020204" pitchFamily="50" charset="0"/>
              </a:rPr>
              <a:t>123</a:t>
            </a:r>
            <a:r>
              <a:rPr lang="en-US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dirty="0">
                <a:solidFill>
                  <a:srgbClr val="A9A9A9"/>
                </a:solidFill>
                <a:latin typeface="Hack NF" panose="020B0609030202020204" pitchFamily="50" charset="0"/>
              </a:rPr>
              <a:t>-match</a:t>
            </a:r>
            <a:r>
              <a:rPr lang="en-US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dirty="0">
                <a:solidFill>
                  <a:srgbClr val="8B0000"/>
                </a:solidFill>
                <a:latin typeface="Hack NF" panose="020B0609030202020204" pitchFamily="50" charset="0"/>
              </a:rPr>
              <a:t>\D</a:t>
            </a:r>
            <a:r>
              <a:rPr lang="en-US" dirty="0">
                <a:solidFill>
                  <a:srgbClr val="000000"/>
                </a:solidFill>
                <a:latin typeface="Hack NF" panose="020B0609030202020204" pitchFamily="50" charset="0"/>
              </a:rPr>
              <a:t>’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Hack NF" panose="020B0609030202020204" pitchFamily="50" charset="0"/>
              </a:rPr>
              <a:t>Returns False</a:t>
            </a:r>
          </a:p>
          <a:p>
            <a:pPr marL="0" indent="0">
              <a:buNone/>
            </a:pPr>
            <a:endParaRPr lang="en-US" dirty="0">
              <a:solidFill>
                <a:srgbClr val="333333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dirty="0">
                <a:solidFill>
                  <a:srgbClr val="8B0000"/>
                </a:solidFill>
                <a:latin typeface="Hack NF" panose="020B0609030202020204" pitchFamily="50" charset="0"/>
              </a:rPr>
              <a:t>no</a:t>
            </a:r>
            <a:r>
              <a:rPr lang="en-US" dirty="0">
                <a:solidFill>
                  <a:srgbClr val="8B0000"/>
                </a:solidFill>
                <a:highlight>
                  <a:srgbClr val="00FF00"/>
                </a:highlight>
                <a:latin typeface="Hack NF" panose="020B0609030202020204" pitchFamily="50" charset="0"/>
              </a:rPr>
              <a:t> </a:t>
            </a:r>
            <a:r>
              <a:rPr lang="en-US" dirty="0">
                <a:solidFill>
                  <a:srgbClr val="8B0000"/>
                </a:solidFill>
                <a:latin typeface="Hack NF" panose="020B0609030202020204" pitchFamily="50" charset="0"/>
              </a:rPr>
              <a:t>numbers here</a:t>
            </a:r>
            <a:r>
              <a:rPr lang="en-US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dirty="0">
                <a:solidFill>
                  <a:srgbClr val="A9A9A9"/>
                </a:solidFill>
                <a:latin typeface="Hack NF" panose="020B0609030202020204" pitchFamily="50" charset="0"/>
              </a:rPr>
              <a:t>-match</a:t>
            </a:r>
            <a:r>
              <a:rPr lang="en-US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dirty="0">
                <a:solidFill>
                  <a:srgbClr val="8B0000"/>
                </a:solidFill>
                <a:highlight>
                  <a:srgbClr val="00FF00"/>
                </a:highlight>
                <a:latin typeface="Hack NF" panose="020B0609030202020204" pitchFamily="50" charset="0"/>
              </a:rPr>
              <a:t>\D</a:t>
            </a:r>
            <a:r>
              <a:rPr lang="en-US" dirty="0">
                <a:solidFill>
                  <a:srgbClr val="000000"/>
                </a:solidFill>
                <a:latin typeface="Hack NF" panose="020B0609030202020204" pitchFamily="50" charset="0"/>
              </a:rPr>
              <a:t>’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Hack NF" panose="020B0609030202020204" pitchFamily="50" charset="0"/>
              </a:rPr>
              <a:t>Returns True</a:t>
            </a:r>
            <a:endParaRPr lang="en-US" dirty="0">
              <a:solidFill>
                <a:srgbClr val="333333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FE49A5-E4E2-4855-B092-BBE74D9047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@</a:t>
            </a:r>
            <a:r>
              <a:rPr lang="en-US" dirty="0" err="1"/>
              <a:t>MrThomasRayner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6817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B30BF0-D56C-4B81-99AB-A94FD5D64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\D – Not a Number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F3291-B519-4DC2-9AF5-4CA9FEA306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dirty="0">
                <a:solidFill>
                  <a:srgbClr val="8B0000"/>
                </a:solidFill>
                <a:latin typeface="Hack NF" panose="020B0609030202020204" pitchFamily="50" charset="0"/>
              </a:rPr>
              <a:t>123</a:t>
            </a:r>
            <a:r>
              <a:rPr lang="en-US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dirty="0">
                <a:solidFill>
                  <a:srgbClr val="A9A9A9"/>
                </a:solidFill>
                <a:latin typeface="Hack NF" panose="020B0609030202020204" pitchFamily="50" charset="0"/>
              </a:rPr>
              <a:t>-match</a:t>
            </a:r>
            <a:r>
              <a:rPr lang="en-US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dirty="0">
                <a:solidFill>
                  <a:srgbClr val="8B0000"/>
                </a:solidFill>
                <a:latin typeface="Hack NF" panose="020B0609030202020204" pitchFamily="50" charset="0"/>
              </a:rPr>
              <a:t>\D</a:t>
            </a:r>
            <a:r>
              <a:rPr lang="en-US" dirty="0">
                <a:solidFill>
                  <a:srgbClr val="000000"/>
                </a:solidFill>
                <a:latin typeface="Hack NF" panose="020B0609030202020204" pitchFamily="50" charset="0"/>
              </a:rPr>
              <a:t>’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Hack NF" panose="020B0609030202020204" pitchFamily="50" charset="0"/>
              </a:rPr>
              <a:t>Returns False</a:t>
            </a:r>
          </a:p>
          <a:p>
            <a:pPr marL="0" indent="0">
              <a:buNone/>
            </a:pPr>
            <a:endParaRPr lang="en-US" dirty="0">
              <a:solidFill>
                <a:srgbClr val="333333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dirty="0">
                <a:solidFill>
                  <a:srgbClr val="8B0000"/>
                </a:solidFill>
                <a:latin typeface="Hack NF" panose="020B0609030202020204" pitchFamily="50" charset="0"/>
              </a:rPr>
              <a:t>no </a:t>
            </a:r>
            <a:r>
              <a:rPr lang="en-US" dirty="0">
                <a:solidFill>
                  <a:srgbClr val="8B0000"/>
                </a:solidFill>
                <a:highlight>
                  <a:srgbClr val="00FF00"/>
                </a:highlight>
                <a:latin typeface="Hack NF" panose="020B0609030202020204" pitchFamily="50" charset="0"/>
              </a:rPr>
              <a:t>n</a:t>
            </a:r>
            <a:r>
              <a:rPr lang="en-US" dirty="0">
                <a:solidFill>
                  <a:srgbClr val="8B0000"/>
                </a:solidFill>
                <a:latin typeface="Hack NF" panose="020B0609030202020204" pitchFamily="50" charset="0"/>
              </a:rPr>
              <a:t>umbers here</a:t>
            </a:r>
            <a:r>
              <a:rPr lang="en-US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dirty="0">
                <a:solidFill>
                  <a:srgbClr val="A9A9A9"/>
                </a:solidFill>
                <a:latin typeface="Hack NF" panose="020B0609030202020204" pitchFamily="50" charset="0"/>
              </a:rPr>
              <a:t>-match</a:t>
            </a:r>
            <a:r>
              <a:rPr lang="en-US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dirty="0">
                <a:solidFill>
                  <a:srgbClr val="8B0000"/>
                </a:solidFill>
                <a:highlight>
                  <a:srgbClr val="00FF00"/>
                </a:highlight>
                <a:latin typeface="Hack NF" panose="020B0609030202020204" pitchFamily="50" charset="0"/>
              </a:rPr>
              <a:t>\D</a:t>
            </a:r>
            <a:r>
              <a:rPr lang="en-US" dirty="0">
                <a:solidFill>
                  <a:srgbClr val="000000"/>
                </a:solidFill>
                <a:latin typeface="Hack NF" panose="020B0609030202020204" pitchFamily="50" charset="0"/>
              </a:rPr>
              <a:t>’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Hack NF" panose="020B0609030202020204" pitchFamily="50" charset="0"/>
              </a:rPr>
              <a:t>Returns True</a:t>
            </a:r>
            <a:endParaRPr lang="en-US" dirty="0">
              <a:solidFill>
                <a:srgbClr val="333333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FE49A5-E4E2-4855-B092-BBE74D9047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@</a:t>
            </a:r>
            <a:r>
              <a:rPr lang="en-US" dirty="0" err="1"/>
              <a:t>MrThomasRayner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0035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B30BF0-D56C-4B81-99AB-A94FD5D64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\D – Not a Number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F3291-B519-4DC2-9AF5-4CA9FEA306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dirty="0">
                <a:solidFill>
                  <a:srgbClr val="8B0000"/>
                </a:solidFill>
                <a:latin typeface="Hack NF" panose="020B0609030202020204" pitchFamily="50" charset="0"/>
              </a:rPr>
              <a:t>123</a:t>
            </a:r>
            <a:r>
              <a:rPr lang="en-US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dirty="0">
                <a:solidFill>
                  <a:srgbClr val="A9A9A9"/>
                </a:solidFill>
                <a:latin typeface="Hack NF" panose="020B0609030202020204" pitchFamily="50" charset="0"/>
              </a:rPr>
              <a:t>-match</a:t>
            </a:r>
            <a:r>
              <a:rPr lang="en-US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dirty="0">
                <a:solidFill>
                  <a:srgbClr val="8B0000"/>
                </a:solidFill>
                <a:latin typeface="Hack NF" panose="020B0609030202020204" pitchFamily="50" charset="0"/>
              </a:rPr>
              <a:t>\D</a:t>
            </a:r>
            <a:r>
              <a:rPr lang="en-US" dirty="0">
                <a:solidFill>
                  <a:srgbClr val="000000"/>
                </a:solidFill>
                <a:latin typeface="Hack NF" panose="020B0609030202020204" pitchFamily="50" charset="0"/>
              </a:rPr>
              <a:t>’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Hack NF" panose="020B0609030202020204" pitchFamily="50" charset="0"/>
              </a:rPr>
              <a:t>Returns False</a:t>
            </a:r>
          </a:p>
          <a:p>
            <a:pPr marL="0" indent="0">
              <a:buNone/>
            </a:pPr>
            <a:endParaRPr lang="en-US" dirty="0">
              <a:solidFill>
                <a:srgbClr val="333333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dirty="0">
                <a:solidFill>
                  <a:srgbClr val="8B0000"/>
                </a:solidFill>
                <a:latin typeface="Hack NF" panose="020B0609030202020204" pitchFamily="50" charset="0"/>
              </a:rPr>
              <a:t>no n</a:t>
            </a:r>
            <a:r>
              <a:rPr lang="en-US" dirty="0">
                <a:solidFill>
                  <a:srgbClr val="8B0000"/>
                </a:solidFill>
                <a:highlight>
                  <a:srgbClr val="00FF00"/>
                </a:highlight>
                <a:latin typeface="Hack NF" panose="020B0609030202020204" pitchFamily="50" charset="0"/>
              </a:rPr>
              <a:t>u</a:t>
            </a:r>
            <a:r>
              <a:rPr lang="en-US" dirty="0">
                <a:solidFill>
                  <a:srgbClr val="8B0000"/>
                </a:solidFill>
                <a:latin typeface="Hack NF" panose="020B0609030202020204" pitchFamily="50" charset="0"/>
              </a:rPr>
              <a:t>mbers here</a:t>
            </a:r>
            <a:r>
              <a:rPr lang="en-US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dirty="0">
                <a:solidFill>
                  <a:srgbClr val="A9A9A9"/>
                </a:solidFill>
                <a:latin typeface="Hack NF" panose="020B0609030202020204" pitchFamily="50" charset="0"/>
              </a:rPr>
              <a:t>-match</a:t>
            </a:r>
            <a:r>
              <a:rPr lang="en-US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dirty="0">
                <a:solidFill>
                  <a:srgbClr val="8B0000"/>
                </a:solidFill>
                <a:highlight>
                  <a:srgbClr val="00FF00"/>
                </a:highlight>
                <a:latin typeface="Hack NF" panose="020B0609030202020204" pitchFamily="50" charset="0"/>
              </a:rPr>
              <a:t>\D</a:t>
            </a:r>
            <a:r>
              <a:rPr lang="en-US" dirty="0">
                <a:solidFill>
                  <a:srgbClr val="000000"/>
                </a:solidFill>
                <a:latin typeface="Hack NF" panose="020B0609030202020204" pitchFamily="50" charset="0"/>
              </a:rPr>
              <a:t>’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Hack NF" panose="020B0609030202020204" pitchFamily="50" charset="0"/>
              </a:rPr>
              <a:t>Returns True</a:t>
            </a:r>
            <a:endParaRPr lang="en-US" dirty="0">
              <a:solidFill>
                <a:srgbClr val="333333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FE49A5-E4E2-4855-B092-BBE74D9047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@</a:t>
            </a:r>
            <a:r>
              <a:rPr lang="en-US" dirty="0" err="1"/>
              <a:t>MrThomasRayner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6302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7AB3E-3467-4CE2-94E7-37EDF0045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Replacements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23CBE7-E720-4B3C-BBB0-817376BCFA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8B0000"/>
                </a:solidFill>
                <a:latin typeface="Hack NF" panose="020B0609030202020204" pitchFamily="50" charset="0"/>
              </a:rPr>
              <a:t>Here is a simple string.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A9A9A9"/>
                </a:solidFill>
                <a:latin typeface="Hack NF" panose="020B0609030202020204" pitchFamily="50" charset="0"/>
              </a:rPr>
              <a:t>-replace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8B0000"/>
                </a:solidFill>
                <a:highlight>
                  <a:srgbClr val="00FF00"/>
                </a:highlight>
                <a:latin typeface="Hack NF" panose="020B0609030202020204" pitchFamily="50" charset="0"/>
              </a:rPr>
              <a:t>simple string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A9A9A9"/>
                </a:solidFill>
                <a:latin typeface="Hack NF" panose="020B0609030202020204" pitchFamily="50" charset="0"/>
              </a:rPr>
              <a:t>,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8B0000"/>
                </a:solidFill>
                <a:highlight>
                  <a:srgbClr val="00FFFF"/>
                </a:highlight>
                <a:latin typeface="Hack NF" panose="020B0609030202020204" pitchFamily="50" charset="0"/>
              </a:rPr>
              <a:t>string that got something replaced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’</a:t>
            </a:r>
          </a:p>
          <a:p>
            <a:pPr marL="0" indent="0">
              <a:buNone/>
            </a:pPr>
            <a:endParaRPr lang="en-US" sz="2000" dirty="0">
              <a:solidFill>
                <a:srgbClr val="000000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+mj-lt"/>
              </a:rPr>
              <a:t>Returns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  <a:ea typeface="Hack NF" panose="020B0609030202020204" pitchFamily="50" charset="0"/>
                <a:cs typeface="Hack NF" panose="020B0609030202020204" pitchFamily="50" charset="0"/>
              </a:rPr>
              <a:t>Here is a string that got something replaced.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640BC9-4CB0-4381-AEAD-B2F73E1AAE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</p:spTree>
    <p:extLst>
      <p:ext uri="{BB962C8B-B14F-4D97-AF65-F5344CB8AC3E}">
        <p14:creationId xmlns:p14="http://schemas.microsoft.com/office/powerpoint/2010/main" val="754327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B30BF0-D56C-4B81-99AB-A94FD5D64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\D – Not a Number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F3291-B519-4DC2-9AF5-4CA9FEA306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dirty="0">
                <a:solidFill>
                  <a:srgbClr val="8B0000"/>
                </a:solidFill>
                <a:latin typeface="Hack NF" panose="020B0609030202020204" pitchFamily="50" charset="0"/>
              </a:rPr>
              <a:t>123</a:t>
            </a:r>
            <a:r>
              <a:rPr lang="en-US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dirty="0">
                <a:solidFill>
                  <a:srgbClr val="A9A9A9"/>
                </a:solidFill>
                <a:latin typeface="Hack NF" panose="020B0609030202020204" pitchFamily="50" charset="0"/>
              </a:rPr>
              <a:t>-match</a:t>
            </a:r>
            <a:r>
              <a:rPr lang="en-US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dirty="0">
                <a:solidFill>
                  <a:srgbClr val="8B0000"/>
                </a:solidFill>
                <a:latin typeface="Hack NF" panose="020B0609030202020204" pitchFamily="50" charset="0"/>
              </a:rPr>
              <a:t>\D</a:t>
            </a:r>
            <a:r>
              <a:rPr lang="en-US" dirty="0">
                <a:solidFill>
                  <a:srgbClr val="000000"/>
                </a:solidFill>
                <a:latin typeface="Hack NF" panose="020B0609030202020204" pitchFamily="50" charset="0"/>
              </a:rPr>
              <a:t>’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Hack NF" panose="020B0609030202020204" pitchFamily="50" charset="0"/>
              </a:rPr>
              <a:t>Returns False</a:t>
            </a:r>
          </a:p>
          <a:p>
            <a:pPr marL="0" indent="0">
              <a:buNone/>
            </a:pPr>
            <a:endParaRPr lang="en-US" dirty="0">
              <a:solidFill>
                <a:srgbClr val="333333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dirty="0">
                <a:solidFill>
                  <a:srgbClr val="8B0000"/>
                </a:solidFill>
                <a:highlight>
                  <a:srgbClr val="00FF00"/>
                </a:highlight>
                <a:latin typeface="Hack NF" panose="020B0609030202020204" pitchFamily="50" charset="0"/>
              </a:rPr>
              <a:t>no numbers here</a:t>
            </a:r>
            <a:r>
              <a:rPr lang="en-US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dirty="0">
                <a:solidFill>
                  <a:srgbClr val="A9A9A9"/>
                </a:solidFill>
                <a:latin typeface="Hack NF" panose="020B0609030202020204" pitchFamily="50" charset="0"/>
              </a:rPr>
              <a:t>-match</a:t>
            </a:r>
            <a:r>
              <a:rPr lang="en-US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dirty="0">
                <a:solidFill>
                  <a:srgbClr val="8B0000"/>
                </a:solidFill>
                <a:highlight>
                  <a:srgbClr val="00FF00"/>
                </a:highlight>
                <a:latin typeface="Hack NF" panose="020B0609030202020204" pitchFamily="50" charset="0"/>
              </a:rPr>
              <a:t>\D</a:t>
            </a:r>
            <a:r>
              <a:rPr lang="en-US" dirty="0">
                <a:solidFill>
                  <a:srgbClr val="000000"/>
                </a:solidFill>
                <a:latin typeface="Hack NF" panose="020B0609030202020204" pitchFamily="50" charset="0"/>
              </a:rPr>
              <a:t>’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Hack NF" panose="020B0609030202020204" pitchFamily="50" charset="0"/>
              </a:rPr>
              <a:t>Returns True</a:t>
            </a:r>
            <a:endParaRPr lang="en-US" dirty="0">
              <a:solidFill>
                <a:srgbClr val="333333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FE49A5-E4E2-4855-B092-BBE74D9047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@</a:t>
            </a:r>
            <a:r>
              <a:rPr lang="en-US" dirty="0" err="1"/>
              <a:t>MrThomasRayner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7107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B30BF0-D56C-4B81-99AB-A94FD5D64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\D – Not a Number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F3291-B519-4DC2-9AF5-4CA9FEA306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dirty="0">
                <a:solidFill>
                  <a:srgbClr val="8B0000"/>
                </a:solidFill>
                <a:latin typeface="Hack NF" panose="020B0609030202020204" pitchFamily="50" charset="0"/>
              </a:rPr>
              <a:t>123</a:t>
            </a:r>
            <a:r>
              <a:rPr lang="en-US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dirty="0">
                <a:solidFill>
                  <a:srgbClr val="A9A9A9"/>
                </a:solidFill>
                <a:latin typeface="Hack NF" panose="020B0609030202020204" pitchFamily="50" charset="0"/>
              </a:rPr>
              <a:t>-match</a:t>
            </a:r>
            <a:r>
              <a:rPr lang="en-US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dirty="0">
                <a:solidFill>
                  <a:srgbClr val="8B0000"/>
                </a:solidFill>
                <a:latin typeface="Hack NF" panose="020B0609030202020204" pitchFamily="50" charset="0"/>
              </a:rPr>
              <a:t>\D</a:t>
            </a:r>
            <a:r>
              <a:rPr lang="en-US" dirty="0">
                <a:solidFill>
                  <a:srgbClr val="000000"/>
                </a:solidFill>
                <a:latin typeface="Hack NF" panose="020B0609030202020204" pitchFamily="50" charset="0"/>
              </a:rPr>
              <a:t>’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Hack NF" panose="020B0609030202020204" pitchFamily="50" charset="0"/>
              </a:rPr>
              <a:t>Returns False</a:t>
            </a:r>
          </a:p>
          <a:p>
            <a:pPr marL="0" indent="0">
              <a:buNone/>
            </a:pPr>
            <a:endParaRPr lang="en-US" dirty="0">
              <a:solidFill>
                <a:srgbClr val="333333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dirty="0">
                <a:solidFill>
                  <a:srgbClr val="8B0000"/>
                </a:solidFill>
                <a:latin typeface="Hack NF" panose="020B0609030202020204" pitchFamily="50" charset="0"/>
              </a:rPr>
              <a:t>no numbers here</a:t>
            </a:r>
            <a:r>
              <a:rPr lang="en-US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dirty="0">
                <a:solidFill>
                  <a:srgbClr val="A9A9A9"/>
                </a:solidFill>
                <a:latin typeface="Hack NF" panose="020B0609030202020204" pitchFamily="50" charset="0"/>
              </a:rPr>
              <a:t>-match</a:t>
            </a:r>
            <a:r>
              <a:rPr lang="en-US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dirty="0">
                <a:solidFill>
                  <a:srgbClr val="8B0000"/>
                </a:solidFill>
                <a:latin typeface="Hack NF" panose="020B0609030202020204" pitchFamily="50" charset="0"/>
              </a:rPr>
              <a:t>\D</a:t>
            </a:r>
            <a:r>
              <a:rPr lang="en-US" dirty="0">
                <a:solidFill>
                  <a:srgbClr val="000000"/>
                </a:solidFill>
                <a:latin typeface="Hack NF" panose="020B0609030202020204" pitchFamily="50" charset="0"/>
              </a:rPr>
              <a:t>’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Hack NF" panose="020B0609030202020204" pitchFamily="50" charset="0"/>
              </a:rPr>
              <a:t>Returns True</a:t>
            </a:r>
            <a:endParaRPr lang="en-US" dirty="0">
              <a:solidFill>
                <a:srgbClr val="333333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FE49A5-E4E2-4855-B092-BBE74D9047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@</a:t>
            </a:r>
            <a:r>
              <a:rPr lang="en-US" dirty="0" err="1"/>
              <a:t>MrThomasRayner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1727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F3F84-FE76-421C-96DE-B113C183B6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\w and \W – (non) Word Characters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B4C012-554B-4D79-ABEE-17A9BF65A4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8B0000"/>
                </a:solidFill>
                <a:latin typeface="Hack NF" panose="020B0609030202020204" pitchFamily="50" charset="0"/>
              </a:rPr>
              <a:t>hello123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A9A9A9"/>
                </a:solidFill>
                <a:latin typeface="Hack NF" panose="020B0609030202020204" pitchFamily="50" charset="0"/>
              </a:rPr>
              <a:t>-match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8B0000"/>
                </a:solidFill>
                <a:latin typeface="Hack NF" panose="020B0609030202020204" pitchFamily="50" charset="0"/>
              </a:rPr>
              <a:t>\w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’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Returns True</a:t>
            </a:r>
          </a:p>
          <a:p>
            <a:pPr marL="0" indent="0">
              <a:buNone/>
            </a:pPr>
            <a:endParaRPr lang="en-US" dirty="0">
              <a:solidFill>
                <a:srgbClr val="333333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B2AA07-2EDF-4DC3-8CBE-F58524514C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</p:spTree>
    <p:extLst>
      <p:ext uri="{BB962C8B-B14F-4D97-AF65-F5344CB8AC3E}">
        <p14:creationId xmlns:p14="http://schemas.microsoft.com/office/powerpoint/2010/main" val="3627677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F3F84-FE76-421C-96DE-B113C183B6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\w and \W – (non) Word Characters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B4C012-554B-4D79-ABEE-17A9BF65A4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8B0000"/>
                </a:solidFill>
                <a:latin typeface="Hack NF" panose="020B0609030202020204" pitchFamily="50" charset="0"/>
              </a:rPr>
              <a:t>hello123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A9A9A9"/>
                </a:solidFill>
                <a:latin typeface="Hack NF" panose="020B0609030202020204" pitchFamily="50" charset="0"/>
              </a:rPr>
              <a:t>-match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8B0000"/>
                </a:solidFill>
                <a:highlight>
                  <a:srgbClr val="00FF00"/>
                </a:highlight>
                <a:latin typeface="Hack NF" panose="020B0609030202020204" pitchFamily="50" charset="0"/>
              </a:rPr>
              <a:t>\w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’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Returns True</a:t>
            </a:r>
          </a:p>
          <a:p>
            <a:pPr marL="0" indent="0">
              <a:buNone/>
            </a:pPr>
            <a:endParaRPr lang="en-US" dirty="0">
              <a:solidFill>
                <a:srgbClr val="333333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B2AA07-2EDF-4DC3-8CBE-F58524514C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</p:spTree>
    <p:extLst>
      <p:ext uri="{BB962C8B-B14F-4D97-AF65-F5344CB8AC3E}">
        <p14:creationId xmlns:p14="http://schemas.microsoft.com/office/powerpoint/2010/main" val="1484850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F3F84-FE76-421C-96DE-B113C183B6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\w and \W – (non) Word Characters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B4C012-554B-4D79-ABEE-17A9BF65A4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8B0000"/>
                </a:solidFill>
                <a:highlight>
                  <a:srgbClr val="00FF00"/>
                </a:highlight>
                <a:latin typeface="Hack NF" panose="020B0609030202020204" pitchFamily="50" charset="0"/>
              </a:rPr>
              <a:t>h</a:t>
            </a:r>
            <a:r>
              <a:rPr lang="en-US" sz="2000" dirty="0">
                <a:solidFill>
                  <a:srgbClr val="8B0000"/>
                </a:solidFill>
                <a:latin typeface="Hack NF" panose="020B0609030202020204" pitchFamily="50" charset="0"/>
              </a:rPr>
              <a:t>ello123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A9A9A9"/>
                </a:solidFill>
                <a:latin typeface="Hack NF" panose="020B0609030202020204" pitchFamily="50" charset="0"/>
              </a:rPr>
              <a:t>-match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8B0000"/>
                </a:solidFill>
                <a:highlight>
                  <a:srgbClr val="00FF00"/>
                </a:highlight>
                <a:latin typeface="Hack NF" panose="020B0609030202020204" pitchFamily="50" charset="0"/>
              </a:rPr>
              <a:t>\w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’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Returns True</a:t>
            </a:r>
          </a:p>
          <a:p>
            <a:pPr marL="0" indent="0">
              <a:buNone/>
            </a:pPr>
            <a:endParaRPr lang="en-US" dirty="0">
              <a:solidFill>
                <a:srgbClr val="333333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B2AA07-2EDF-4DC3-8CBE-F58524514C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</p:spTree>
    <p:extLst>
      <p:ext uri="{BB962C8B-B14F-4D97-AF65-F5344CB8AC3E}">
        <p14:creationId xmlns:p14="http://schemas.microsoft.com/office/powerpoint/2010/main" val="901823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F3F84-FE76-421C-96DE-B113C183B6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\w and \W – (non) Word Characters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B4C012-554B-4D79-ABEE-17A9BF65A4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8B0000"/>
                </a:solidFill>
                <a:latin typeface="Hack NF" panose="020B0609030202020204" pitchFamily="50" charset="0"/>
              </a:rPr>
              <a:t>h</a:t>
            </a:r>
            <a:r>
              <a:rPr lang="en-US" sz="2000" dirty="0">
                <a:solidFill>
                  <a:srgbClr val="8B0000"/>
                </a:solidFill>
                <a:highlight>
                  <a:srgbClr val="00FF00"/>
                </a:highlight>
                <a:latin typeface="Hack NF" panose="020B0609030202020204" pitchFamily="50" charset="0"/>
              </a:rPr>
              <a:t>e</a:t>
            </a:r>
            <a:r>
              <a:rPr lang="en-US" sz="2000" dirty="0">
                <a:solidFill>
                  <a:srgbClr val="8B0000"/>
                </a:solidFill>
                <a:latin typeface="Hack NF" panose="020B0609030202020204" pitchFamily="50" charset="0"/>
              </a:rPr>
              <a:t>llo123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A9A9A9"/>
                </a:solidFill>
                <a:latin typeface="Hack NF" panose="020B0609030202020204" pitchFamily="50" charset="0"/>
              </a:rPr>
              <a:t>-match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8B0000"/>
                </a:solidFill>
                <a:highlight>
                  <a:srgbClr val="00FF00"/>
                </a:highlight>
                <a:latin typeface="Hack NF" panose="020B0609030202020204" pitchFamily="50" charset="0"/>
              </a:rPr>
              <a:t>\w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’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Returns True</a:t>
            </a:r>
          </a:p>
          <a:p>
            <a:pPr marL="0" indent="0">
              <a:buNone/>
            </a:pPr>
            <a:endParaRPr lang="en-US" dirty="0">
              <a:solidFill>
                <a:srgbClr val="333333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B2AA07-2EDF-4DC3-8CBE-F58524514C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</p:spTree>
    <p:extLst>
      <p:ext uri="{BB962C8B-B14F-4D97-AF65-F5344CB8AC3E}">
        <p14:creationId xmlns:p14="http://schemas.microsoft.com/office/powerpoint/2010/main" val="4273712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F3F84-FE76-421C-96DE-B113C183B6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\w and \W – (non) Word Characters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B4C012-554B-4D79-ABEE-17A9BF65A4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8B0000"/>
                </a:solidFill>
                <a:latin typeface="Hack NF" panose="020B0609030202020204" pitchFamily="50" charset="0"/>
              </a:rPr>
              <a:t>hello</a:t>
            </a:r>
            <a:r>
              <a:rPr lang="en-US" sz="2000" dirty="0">
                <a:solidFill>
                  <a:srgbClr val="8B0000"/>
                </a:solidFill>
                <a:highlight>
                  <a:srgbClr val="00FF00"/>
                </a:highlight>
                <a:latin typeface="Hack NF" panose="020B0609030202020204" pitchFamily="50" charset="0"/>
              </a:rPr>
              <a:t>1</a:t>
            </a:r>
            <a:r>
              <a:rPr lang="en-US" sz="2000" dirty="0">
                <a:solidFill>
                  <a:srgbClr val="8B0000"/>
                </a:solidFill>
                <a:latin typeface="Hack NF" panose="020B0609030202020204" pitchFamily="50" charset="0"/>
              </a:rPr>
              <a:t>23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A9A9A9"/>
                </a:solidFill>
                <a:latin typeface="Hack NF" panose="020B0609030202020204" pitchFamily="50" charset="0"/>
              </a:rPr>
              <a:t>-match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8B0000"/>
                </a:solidFill>
                <a:highlight>
                  <a:srgbClr val="00FF00"/>
                </a:highlight>
                <a:latin typeface="Hack NF" panose="020B0609030202020204" pitchFamily="50" charset="0"/>
              </a:rPr>
              <a:t>\w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’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Returns True</a:t>
            </a:r>
          </a:p>
          <a:p>
            <a:pPr marL="0" indent="0">
              <a:buNone/>
            </a:pPr>
            <a:endParaRPr lang="en-US" dirty="0">
              <a:solidFill>
                <a:srgbClr val="333333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B2AA07-2EDF-4DC3-8CBE-F58524514C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</p:spTree>
    <p:extLst>
      <p:ext uri="{BB962C8B-B14F-4D97-AF65-F5344CB8AC3E}">
        <p14:creationId xmlns:p14="http://schemas.microsoft.com/office/powerpoint/2010/main" val="1002408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F3F84-FE76-421C-96DE-B113C183B6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\w and \W – (non) Word Characters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B4C012-554B-4D79-ABEE-17A9BF65A4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8B0000"/>
                </a:solidFill>
                <a:highlight>
                  <a:srgbClr val="00FF00"/>
                </a:highlight>
                <a:latin typeface="Hack NF" panose="020B0609030202020204" pitchFamily="50" charset="0"/>
              </a:rPr>
              <a:t>hello123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A9A9A9"/>
                </a:solidFill>
                <a:latin typeface="Hack NF" panose="020B0609030202020204" pitchFamily="50" charset="0"/>
              </a:rPr>
              <a:t>-match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8B0000"/>
                </a:solidFill>
                <a:highlight>
                  <a:srgbClr val="00FF00"/>
                </a:highlight>
                <a:latin typeface="Hack NF" panose="020B0609030202020204" pitchFamily="50" charset="0"/>
              </a:rPr>
              <a:t>\w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’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Returns True</a:t>
            </a:r>
          </a:p>
          <a:p>
            <a:pPr marL="0" indent="0">
              <a:buNone/>
            </a:pPr>
            <a:endParaRPr lang="en-US" dirty="0">
              <a:solidFill>
                <a:srgbClr val="333333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B2AA07-2EDF-4DC3-8CBE-F58524514C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</p:spTree>
    <p:extLst>
      <p:ext uri="{BB962C8B-B14F-4D97-AF65-F5344CB8AC3E}">
        <p14:creationId xmlns:p14="http://schemas.microsoft.com/office/powerpoint/2010/main" val="768723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F3F84-FE76-421C-96DE-B113C183B6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\w and \W – (non) Word Characters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B4C012-554B-4D79-ABEE-17A9BF65A4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8B0000"/>
                </a:solidFill>
                <a:latin typeface="Hack NF" panose="020B0609030202020204" pitchFamily="50" charset="0"/>
              </a:rPr>
              <a:t>hello123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A9A9A9"/>
                </a:solidFill>
                <a:latin typeface="Hack NF" panose="020B0609030202020204" pitchFamily="50" charset="0"/>
              </a:rPr>
              <a:t>-match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8B0000"/>
                </a:solidFill>
                <a:latin typeface="Hack NF" panose="020B0609030202020204" pitchFamily="50" charset="0"/>
              </a:rPr>
              <a:t>\w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’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Returns True</a:t>
            </a:r>
          </a:p>
          <a:p>
            <a:pPr marL="0" indent="0">
              <a:buNone/>
            </a:pPr>
            <a:endParaRPr lang="en-US" sz="2000" dirty="0">
              <a:solidFill>
                <a:srgbClr val="333333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8B0000"/>
                </a:solidFill>
                <a:latin typeface="Hack NF" panose="020B0609030202020204" pitchFamily="50" charset="0"/>
              </a:rPr>
              <a:t>hello123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A9A9A9"/>
                </a:solidFill>
                <a:latin typeface="Hack NF" panose="020B0609030202020204" pitchFamily="50" charset="0"/>
              </a:rPr>
              <a:t>-match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8B0000"/>
                </a:solidFill>
                <a:latin typeface="Hack NF" panose="020B0609030202020204" pitchFamily="50" charset="0"/>
              </a:rPr>
              <a:t>\W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’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Returns False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B2AA07-2EDF-4DC3-8CBE-F58524514C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</p:spTree>
    <p:extLst>
      <p:ext uri="{BB962C8B-B14F-4D97-AF65-F5344CB8AC3E}">
        <p14:creationId xmlns:p14="http://schemas.microsoft.com/office/powerpoint/2010/main" val="63000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F3F84-FE76-421C-96DE-B113C183B6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\w and \W – (non) Word Characters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B4C012-554B-4D79-ABEE-17A9BF65A4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8B0000"/>
                </a:solidFill>
                <a:latin typeface="Hack NF" panose="020B0609030202020204" pitchFamily="50" charset="0"/>
              </a:rPr>
              <a:t>hello123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A9A9A9"/>
                </a:solidFill>
                <a:latin typeface="Hack NF" panose="020B0609030202020204" pitchFamily="50" charset="0"/>
              </a:rPr>
              <a:t>-match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8B0000"/>
                </a:solidFill>
                <a:latin typeface="Hack NF" panose="020B0609030202020204" pitchFamily="50" charset="0"/>
              </a:rPr>
              <a:t>\w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’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Returns True</a:t>
            </a:r>
          </a:p>
          <a:p>
            <a:pPr marL="0" indent="0">
              <a:buNone/>
            </a:pPr>
            <a:endParaRPr lang="en-US" sz="2000" dirty="0">
              <a:solidFill>
                <a:srgbClr val="333333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8B0000"/>
                </a:solidFill>
                <a:latin typeface="Hack NF" panose="020B0609030202020204" pitchFamily="50" charset="0"/>
              </a:rPr>
              <a:t>hello123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A9A9A9"/>
                </a:solidFill>
                <a:latin typeface="Hack NF" panose="020B0609030202020204" pitchFamily="50" charset="0"/>
              </a:rPr>
              <a:t>-match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8B0000"/>
                </a:solidFill>
                <a:highlight>
                  <a:srgbClr val="FF0000"/>
                </a:highlight>
                <a:latin typeface="Hack NF" panose="020B0609030202020204" pitchFamily="50" charset="0"/>
              </a:rPr>
              <a:t>\W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’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Returns False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B2AA07-2EDF-4DC3-8CBE-F58524514C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</p:spTree>
    <p:extLst>
      <p:ext uri="{BB962C8B-B14F-4D97-AF65-F5344CB8AC3E}">
        <p14:creationId xmlns:p14="http://schemas.microsoft.com/office/powerpoint/2010/main" val="2462347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7AB3E-3467-4CE2-94E7-37EDF0045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Replacements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23CBE7-E720-4B3C-BBB0-817376BCFA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8B0000"/>
                </a:solidFill>
                <a:latin typeface="Hack NF" panose="020B0609030202020204" pitchFamily="50" charset="0"/>
              </a:rPr>
              <a:t>Here is a </a:t>
            </a:r>
            <a:r>
              <a:rPr lang="en-US" sz="2000" dirty="0">
                <a:solidFill>
                  <a:srgbClr val="8B0000"/>
                </a:solidFill>
                <a:highlight>
                  <a:srgbClr val="00FF00"/>
                </a:highlight>
                <a:latin typeface="Hack NF" panose="020B0609030202020204" pitchFamily="50" charset="0"/>
              </a:rPr>
              <a:t>simple string</a:t>
            </a:r>
            <a:r>
              <a:rPr lang="en-US" sz="2000" dirty="0">
                <a:solidFill>
                  <a:srgbClr val="8B0000"/>
                </a:solidFill>
                <a:latin typeface="Hack NF" panose="020B0609030202020204" pitchFamily="50" charset="0"/>
              </a:rPr>
              <a:t>.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A9A9A9"/>
                </a:solidFill>
                <a:latin typeface="Hack NF" panose="020B0609030202020204" pitchFamily="50" charset="0"/>
              </a:rPr>
              <a:t>-replace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8B0000"/>
                </a:solidFill>
                <a:highlight>
                  <a:srgbClr val="00FF00"/>
                </a:highlight>
                <a:latin typeface="Hack NF" panose="020B0609030202020204" pitchFamily="50" charset="0"/>
              </a:rPr>
              <a:t>simple string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A9A9A9"/>
                </a:solidFill>
                <a:latin typeface="Hack NF" panose="020B0609030202020204" pitchFamily="50" charset="0"/>
              </a:rPr>
              <a:t>,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8B0000"/>
                </a:solidFill>
                <a:highlight>
                  <a:srgbClr val="00FFFF"/>
                </a:highlight>
                <a:latin typeface="Hack NF" panose="020B0609030202020204" pitchFamily="50" charset="0"/>
              </a:rPr>
              <a:t>string that got something replaced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’</a:t>
            </a:r>
          </a:p>
          <a:p>
            <a:pPr marL="0" indent="0">
              <a:buNone/>
            </a:pPr>
            <a:endParaRPr lang="en-US" sz="2000" dirty="0">
              <a:solidFill>
                <a:srgbClr val="000000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+mj-lt"/>
              </a:rPr>
              <a:t>Returns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  <a:ea typeface="Hack NF" panose="020B0609030202020204" pitchFamily="50" charset="0"/>
                <a:cs typeface="Hack NF" panose="020B0609030202020204" pitchFamily="50" charset="0"/>
              </a:rPr>
              <a:t>Here is a </a:t>
            </a:r>
            <a:r>
              <a:rPr lang="en-US" sz="2000" dirty="0">
                <a:solidFill>
                  <a:srgbClr val="333333"/>
                </a:solidFill>
                <a:highlight>
                  <a:srgbClr val="00FFFF"/>
                </a:highlight>
                <a:latin typeface="Hack NF" panose="020B0609030202020204" pitchFamily="50" charset="0"/>
                <a:ea typeface="Hack NF" panose="020B0609030202020204" pitchFamily="50" charset="0"/>
                <a:cs typeface="Hack NF" panose="020B0609030202020204" pitchFamily="50" charset="0"/>
              </a:rPr>
              <a:t>string that got something replaced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  <a:ea typeface="Hack NF" panose="020B0609030202020204" pitchFamily="50" charset="0"/>
                <a:cs typeface="Hack NF" panose="020B0609030202020204" pitchFamily="50" charset="0"/>
              </a:rPr>
              <a:t>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640BC9-4CB0-4381-AEAD-B2F73E1AAE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</p:spTree>
    <p:extLst>
      <p:ext uri="{BB962C8B-B14F-4D97-AF65-F5344CB8AC3E}">
        <p14:creationId xmlns:p14="http://schemas.microsoft.com/office/powerpoint/2010/main" val="4051102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F3F84-FE76-421C-96DE-B113C183B6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\w and \W – (non) Word Characters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B4C012-554B-4D79-ABEE-17A9BF65A4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8B0000"/>
                </a:solidFill>
                <a:latin typeface="Hack NF" panose="020B0609030202020204" pitchFamily="50" charset="0"/>
              </a:rPr>
              <a:t>hello123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A9A9A9"/>
                </a:solidFill>
                <a:latin typeface="Hack NF" panose="020B0609030202020204" pitchFamily="50" charset="0"/>
              </a:rPr>
              <a:t>-match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8B0000"/>
                </a:solidFill>
                <a:latin typeface="Hack NF" panose="020B0609030202020204" pitchFamily="50" charset="0"/>
              </a:rPr>
              <a:t>\w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’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Returns True</a:t>
            </a:r>
          </a:p>
          <a:p>
            <a:pPr marL="0" indent="0">
              <a:buNone/>
            </a:pPr>
            <a:endParaRPr lang="en-US" sz="2000" dirty="0">
              <a:solidFill>
                <a:srgbClr val="333333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8B0000"/>
                </a:solidFill>
                <a:latin typeface="Hack NF" panose="020B0609030202020204" pitchFamily="50" charset="0"/>
              </a:rPr>
              <a:t>hello123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A9A9A9"/>
                </a:solidFill>
                <a:latin typeface="Hack NF" panose="020B0609030202020204" pitchFamily="50" charset="0"/>
              </a:rPr>
              <a:t>-match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8B0000"/>
                </a:solidFill>
                <a:latin typeface="Hack NF" panose="020B0609030202020204" pitchFamily="50" charset="0"/>
              </a:rPr>
              <a:t>\W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’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Returns False</a:t>
            </a:r>
          </a:p>
          <a:p>
            <a:pPr marL="0" indent="0">
              <a:buNone/>
            </a:pPr>
            <a:endParaRPr lang="en-US" sz="2000" dirty="0">
              <a:solidFill>
                <a:srgbClr val="333333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‘</a:t>
            </a:r>
            <a:r>
              <a:rPr lang="en-US" sz="2000" dirty="0">
                <a:solidFill>
                  <a:srgbClr val="8B0000"/>
                </a:solidFill>
                <a:latin typeface="Hack NF" panose="020B0609030202020204" pitchFamily="50" charset="0"/>
              </a:rPr>
              <a:t>~~~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A9A9A9"/>
                </a:solidFill>
                <a:latin typeface="Hack NF" panose="020B0609030202020204" pitchFamily="50" charset="0"/>
              </a:rPr>
              <a:t>-match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8B0000"/>
                </a:solidFill>
                <a:latin typeface="Hack NF" panose="020B0609030202020204" pitchFamily="50" charset="0"/>
              </a:rPr>
              <a:t>\w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’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Returns False</a:t>
            </a:r>
          </a:p>
          <a:p>
            <a:pPr marL="0" indent="0">
              <a:buNone/>
            </a:pPr>
            <a:endParaRPr lang="en-US" sz="2000" dirty="0">
              <a:solidFill>
                <a:srgbClr val="333333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B2AA07-2EDF-4DC3-8CBE-F58524514C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</p:spTree>
    <p:extLst>
      <p:ext uri="{BB962C8B-B14F-4D97-AF65-F5344CB8AC3E}">
        <p14:creationId xmlns:p14="http://schemas.microsoft.com/office/powerpoint/2010/main" val="1685919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F3F84-FE76-421C-96DE-B113C183B6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\w and \W – (non) Word Characters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B4C012-554B-4D79-ABEE-17A9BF65A4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8B0000"/>
                </a:solidFill>
                <a:latin typeface="Hack NF" panose="020B0609030202020204" pitchFamily="50" charset="0"/>
              </a:rPr>
              <a:t>hello123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A9A9A9"/>
                </a:solidFill>
                <a:latin typeface="Hack NF" panose="020B0609030202020204" pitchFamily="50" charset="0"/>
              </a:rPr>
              <a:t>-match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8B0000"/>
                </a:solidFill>
                <a:latin typeface="Hack NF" panose="020B0609030202020204" pitchFamily="50" charset="0"/>
              </a:rPr>
              <a:t>\w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’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Returns True</a:t>
            </a:r>
          </a:p>
          <a:p>
            <a:pPr marL="0" indent="0">
              <a:buNone/>
            </a:pPr>
            <a:endParaRPr lang="en-US" sz="2000" dirty="0">
              <a:solidFill>
                <a:srgbClr val="333333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8B0000"/>
                </a:solidFill>
                <a:latin typeface="Hack NF" panose="020B0609030202020204" pitchFamily="50" charset="0"/>
              </a:rPr>
              <a:t>hello123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A9A9A9"/>
                </a:solidFill>
                <a:latin typeface="Hack NF" panose="020B0609030202020204" pitchFamily="50" charset="0"/>
              </a:rPr>
              <a:t>-match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8B0000"/>
                </a:solidFill>
                <a:latin typeface="Hack NF" panose="020B0609030202020204" pitchFamily="50" charset="0"/>
              </a:rPr>
              <a:t>\W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’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Returns False</a:t>
            </a:r>
          </a:p>
          <a:p>
            <a:pPr marL="0" indent="0">
              <a:buNone/>
            </a:pPr>
            <a:endParaRPr lang="en-US" sz="2000" dirty="0">
              <a:solidFill>
                <a:srgbClr val="333333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‘</a:t>
            </a:r>
            <a:r>
              <a:rPr lang="en-US" sz="2000" dirty="0">
                <a:solidFill>
                  <a:srgbClr val="8B0000"/>
                </a:solidFill>
                <a:latin typeface="Hack NF" panose="020B0609030202020204" pitchFamily="50" charset="0"/>
              </a:rPr>
              <a:t>~~~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A9A9A9"/>
                </a:solidFill>
                <a:latin typeface="Hack NF" panose="020B0609030202020204" pitchFamily="50" charset="0"/>
              </a:rPr>
              <a:t>-match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8B0000"/>
                </a:solidFill>
                <a:highlight>
                  <a:srgbClr val="FF0000"/>
                </a:highlight>
                <a:latin typeface="Hack NF" panose="020B0609030202020204" pitchFamily="50" charset="0"/>
              </a:rPr>
              <a:t>\w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’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Returns False</a:t>
            </a:r>
          </a:p>
          <a:p>
            <a:pPr marL="0" indent="0">
              <a:buNone/>
            </a:pPr>
            <a:endParaRPr lang="en-US" sz="2000" dirty="0">
              <a:solidFill>
                <a:srgbClr val="333333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B2AA07-2EDF-4DC3-8CBE-F58524514C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</p:spTree>
    <p:extLst>
      <p:ext uri="{BB962C8B-B14F-4D97-AF65-F5344CB8AC3E}">
        <p14:creationId xmlns:p14="http://schemas.microsoft.com/office/powerpoint/2010/main" val="589022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F3F84-FE76-421C-96DE-B113C183B6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\w and \W – (non) Word Characters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B4C012-554B-4D79-ABEE-17A9BF65A4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8B0000"/>
                </a:solidFill>
                <a:latin typeface="Hack NF" panose="020B0609030202020204" pitchFamily="50" charset="0"/>
              </a:rPr>
              <a:t>hello123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A9A9A9"/>
                </a:solidFill>
                <a:latin typeface="Hack NF" panose="020B0609030202020204" pitchFamily="50" charset="0"/>
              </a:rPr>
              <a:t>-match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8B0000"/>
                </a:solidFill>
                <a:latin typeface="Hack NF" panose="020B0609030202020204" pitchFamily="50" charset="0"/>
              </a:rPr>
              <a:t>\w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’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Returns True</a:t>
            </a:r>
          </a:p>
          <a:p>
            <a:pPr marL="0" indent="0">
              <a:buNone/>
            </a:pPr>
            <a:endParaRPr lang="en-US" sz="2000" dirty="0">
              <a:solidFill>
                <a:srgbClr val="333333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8B0000"/>
                </a:solidFill>
                <a:latin typeface="Hack NF" panose="020B0609030202020204" pitchFamily="50" charset="0"/>
              </a:rPr>
              <a:t>hello123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A9A9A9"/>
                </a:solidFill>
                <a:latin typeface="Hack NF" panose="020B0609030202020204" pitchFamily="50" charset="0"/>
              </a:rPr>
              <a:t>-match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8B0000"/>
                </a:solidFill>
                <a:latin typeface="Hack NF" panose="020B0609030202020204" pitchFamily="50" charset="0"/>
              </a:rPr>
              <a:t>\W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’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Returns False</a:t>
            </a:r>
          </a:p>
          <a:p>
            <a:pPr marL="0" indent="0">
              <a:buNone/>
            </a:pPr>
            <a:endParaRPr lang="en-US" sz="2000" dirty="0">
              <a:solidFill>
                <a:srgbClr val="333333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‘</a:t>
            </a:r>
            <a:r>
              <a:rPr lang="en-US" sz="2000" dirty="0">
                <a:solidFill>
                  <a:srgbClr val="8B0000"/>
                </a:solidFill>
                <a:latin typeface="Hack NF" panose="020B0609030202020204" pitchFamily="50" charset="0"/>
              </a:rPr>
              <a:t>~~~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A9A9A9"/>
                </a:solidFill>
                <a:latin typeface="Hack NF" panose="020B0609030202020204" pitchFamily="50" charset="0"/>
              </a:rPr>
              <a:t>-match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8B0000"/>
                </a:solidFill>
                <a:latin typeface="Hack NF" panose="020B0609030202020204" pitchFamily="50" charset="0"/>
              </a:rPr>
              <a:t>\w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’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Returns False</a:t>
            </a:r>
          </a:p>
          <a:p>
            <a:pPr marL="0" indent="0">
              <a:buNone/>
            </a:pPr>
            <a:endParaRPr lang="en-US" sz="2000" dirty="0">
              <a:solidFill>
                <a:srgbClr val="333333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‘</a:t>
            </a:r>
            <a:r>
              <a:rPr lang="en-US" sz="2000" dirty="0">
                <a:solidFill>
                  <a:srgbClr val="8B0000"/>
                </a:solidFill>
                <a:latin typeface="Hack NF" panose="020B0609030202020204" pitchFamily="50" charset="0"/>
              </a:rPr>
              <a:t>~~~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A9A9A9"/>
                </a:solidFill>
                <a:latin typeface="Hack NF" panose="020B0609030202020204" pitchFamily="50" charset="0"/>
              </a:rPr>
              <a:t>-match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8B0000"/>
                </a:solidFill>
                <a:latin typeface="Hack NF" panose="020B0609030202020204" pitchFamily="50" charset="0"/>
              </a:rPr>
              <a:t>\W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’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Returns True</a:t>
            </a:r>
            <a:endParaRPr lang="en-US" sz="2000" dirty="0">
              <a:solidFill>
                <a:srgbClr val="333333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endParaRPr lang="en-US" sz="2000" dirty="0">
              <a:solidFill>
                <a:srgbClr val="333333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endParaRPr lang="en-US" sz="2000" dirty="0">
              <a:solidFill>
                <a:srgbClr val="333333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B2AA07-2EDF-4DC3-8CBE-F58524514C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</p:spTree>
    <p:extLst>
      <p:ext uri="{BB962C8B-B14F-4D97-AF65-F5344CB8AC3E}">
        <p14:creationId xmlns:p14="http://schemas.microsoft.com/office/powerpoint/2010/main" val="1447530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F3F84-FE76-421C-96DE-B113C183B6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\w and \W – (non) Word Characters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B4C012-554B-4D79-ABEE-17A9BF65A4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8B0000"/>
                </a:solidFill>
                <a:latin typeface="Hack NF" panose="020B0609030202020204" pitchFamily="50" charset="0"/>
              </a:rPr>
              <a:t>hello123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A9A9A9"/>
                </a:solidFill>
                <a:latin typeface="Hack NF" panose="020B0609030202020204" pitchFamily="50" charset="0"/>
              </a:rPr>
              <a:t>-match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8B0000"/>
                </a:solidFill>
                <a:latin typeface="Hack NF" panose="020B0609030202020204" pitchFamily="50" charset="0"/>
              </a:rPr>
              <a:t>\w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’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Returns True</a:t>
            </a:r>
          </a:p>
          <a:p>
            <a:pPr marL="0" indent="0">
              <a:buNone/>
            </a:pPr>
            <a:endParaRPr lang="en-US" sz="2000" dirty="0">
              <a:solidFill>
                <a:srgbClr val="333333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8B0000"/>
                </a:solidFill>
                <a:latin typeface="Hack NF" panose="020B0609030202020204" pitchFamily="50" charset="0"/>
              </a:rPr>
              <a:t>hello123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A9A9A9"/>
                </a:solidFill>
                <a:latin typeface="Hack NF" panose="020B0609030202020204" pitchFamily="50" charset="0"/>
              </a:rPr>
              <a:t>-match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8B0000"/>
                </a:solidFill>
                <a:latin typeface="Hack NF" panose="020B0609030202020204" pitchFamily="50" charset="0"/>
              </a:rPr>
              <a:t>\W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’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Returns False</a:t>
            </a:r>
          </a:p>
          <a:p>
            <a:pPr marL="0" indent="0">
              <a:buNone/>
            </a:pPr>
            <a:endParaRPr lang="en-US" sz="2000" dirty="0">
              <a:solidFill>
                <a:srgbClr val="333333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‘</a:t>
            </a:r>
            <a:r>
              <a:rPr lang="en-US" sz="2000" dirty="0">
                <a:solidFill>
                  <a:srgbClr val="8B0000"/>
                </a:solidFill>
                <a:latin typeface="Hack NF" panose="020B0609030202020204" pitchFamily="50" charset="0"/>
              </a:rPr>
              <a:t>~~~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A9A9A9"/>
                </a:solidFill>
                <a:latin typeface="Hack NF" panose="020B0609030202020204" pitchFamily="50" charset="0"/>
              </a:rPr>
              <a:t>-match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8B0000"/>
                </a:solidFill>
                <a:latin typeface="Hack NF" panose="020B0609030202020204" pitchFamily="50" charset="0"/>
              </a:rPr>
              <a:t>\w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’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Returns False</a:t>
            </a:r>
          </a:p>
          <a:p>
            <a:pPr marL="0" indent="0">
              <a:buNone/>
            </a:pPr>
            <a:endParaRPr lang="en-US" sz="2000" dirty="0">
              <a:solidFill>
                <a:srgbClr val="333333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‘</a:t>
            </a:r>
            <a:r>
              <a:rPr lang="en-US" sz="2000" dirty="0">
                <a:solidFill>
                  <a:srgbClr val="8B0000"/>
                </a:solidFill>
                <a:latin typeface="Hack NF" panose="020B0609030202020204" pitchFamily="50" charset="0"/>
              </a:rPr>
              <a:t>~~~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A9A9A9"/>
                </a:solidFill>
                <a:latin typeface="Hack NF" panose="020B0609030202020204" pitchFamily="50" charset="0"/>
              </a:rPr>
              <a:t>-match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8B0000"/>
                </a:solidFill>
                <a:highlight>
                  <a:srgbClr val="00FF00"/>
                </a:highlight>
                <a:latin typeface="Hack NF" panose="020B0609030202020204" pitchFamily="50" charset="0"/>
              </a:rPr>
              <a:t>\W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’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Returns True</a:t>
            </a:r>
            <a:endParaRPr lang="en-US" sz="2000" dirty="0">
              <a:solidFill>
                <a:srgbClr val="333333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endParaRPr lang="en-US" sz="2000" dirty="0">
              <a:solidFill>
                <a:srgbClr val="333333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endParaRPr lang="en-US" sz="2000" dirty="0">
              <a:solidFill>
                <a:srgbClr val="333333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B2AA07-2EDF-4DC3-8CBE-F58524514C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</p:spTree>
    <p:extLst>
      <p:ext uri="{BB962C8B-B14F-4D97-AF65-F5344CB8AC3E}">
        <p14:creationId xmlns:p14="http://schemas.microsoft.com/office/powerpoint/2010/main" val="1016235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F3F84-FE76-421C-96DE-B113C183B6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\w and \W – (non) Word Characters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B4C012-554B-4D79-ABEE-17A9BF65A4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8B0000"/>
                </a:solidFill>
                <a:latin typeface="Hack NF" panose="020B0609030202020204" pitchFamily="50" charset="0"/>
              </a:rPr>
              <a:t>hello123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A9A9A9"/>
                </a:solidFill>
                <a:latin typeface="Hack NF" panose="020B0609030202020204" pitchFamily="50" charset="0"/>
              </a:rPr>
              <a:t>-match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8B0000"/>
                </a:solidFill>
                <a:latin typeface="Hack NF" panose="020B0609030202020204" pitchFamily="50" charset="0"/>
              </a:rPr>
              <a:t>\w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’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Returns True</a:t>
            </a:r>
          </a:p>
          <a:p>
            <a:pPr marL="0" indent="0">
              <a:buNone/>
            </a:pPr>
            <a:endParaRPr lang="en-US" sz="2000" dirty="0">
              <a:solidFill>
                <a:srgbClr val="333333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8B0000"/>
                </a:solidFill>
                <a:latin typeface="Hack NF" panose="020B0609030202020204" pitchFamily="50" charset="0"/>
              </a:rPr>
              <a:t>hello123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A9A9A9"/>
                </a:solidFill>
                <a:latin typeface="Hack NF" panose="020B0609030202020204" pitchFamily="50" charset="0"/>
              </a:rPr>
              <a:t>-match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8B0000"/>
                </a:solidFill>
                <a:latin typeface="Hack NF" panose="020B0609030202020204" pitchFamily="50" charset="0"/>
              </a:rPr>
              <a:t>\W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’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Returns False</a:t>
            </a:r>
          </a:p>
          <a:p>
            <a:pPr marL="0" indent="0">
              <a:buNone/>
            </a:pPr>
            <a:endParaRPr lang="en-US" sz="2000" dirty="0">
              <a:solidFill>
                <a:srgbClr val="333333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‘</a:t>
            </a:r>
            <a:r>
              <a:rPr lang="en-US" sz="2000" dirty="0">
                <a:solidFill>
                  <a:srgbClr val="8B0000"/>
                </a:solidFill>
                <a:latin typeface="Hack NF" panose="020B0609030202020204" pitchFamily="50" charset="0"/>
              </a:rPr>
              <a:t>~~~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A9A9A9"/>
                </a:solidFill>
                <a:latin typeface="Hack NF" panose="020B0609030202020204" pitchFamily="50" charset="0"/>
              </a:rPr>
              <a:t>-match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8B0000"/>
                </a:solidFill>
                <a:latin typeface="Hack NF" panose="020B0609030202020204" pitchFamily="50" charset="0"/>
              </a:rPr>
              <a:t>\w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’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Returns False</a:t>
            </a:r>
          </a:p>
          <a:p>
            <a:pPr marL="0" indent="0">
              <a:buNone/>
            </a:pPr>
            <a:endParaRPr lang="en-US" sz="2000" dirty="0">
              <a:solidFill>
                <a:srgbClr val="333333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‘</a:t>
            </a:r>
            <a:r>
              <a:rPr lang="en-US" sz="2000" dirty="0">
                <a:solidFill>
                  <a:srgbClr val="8B0000"/>
                </a:solidFill>
                <a:highlight>
                  <a:srgbClr val="00FF00"/>
                </a:highlight>
                <a:latin typeface="Hack NF" panose="020B0609030202020204" pitchFamily="50" charset="0"/>
              </a:rPr>
              <a:t>~</a:t>
            </a:r>
            <a:r>
              <a:rPr lang="en-US" sz="2000" dirty="0">
                <a:solidFill>
                  <a:srgbClr val="8B0000"/>
                </a:solidFill>
                <a:latin typeface="Hack NF" panose="020B0609030202020204" pitchFamily="50" charset="0"/>
              </a:rPr>
              <a:t>~~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A9A9A9"/>
                </a:solidFill>
                <a:latin typeface="Hack NF" panose="020B0609030202020204" pitchFamily="50" charset="0"/>
              </a:rPr>
              <a:t>-match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8B0000"/>
                </a:solidFill>
                <a:highlight>
                  <a:srgbClr val="00FF00"/>
                </a:highlight>
                <a:latin typeface="Hack NF" panose="020B0609030202020204" pitchFamily="50" charset="0"/>
              </a:rPr>
              <a:t>\W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’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Returns True</a:t>
            </a:r>
            <a:endParaRPr lang="en-US" sz="2000" dirty="0">
              <a:solidFill>
                <a:srgbClr val="333333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endParaRPr lang="en-US" sz="2000" dirty="0">
              <a:solidFill>
                <a:srgbClr val="333333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endParaRPr lang="en-US" sz="2000" dirty="0">
              <a:solidFill>
                <a:srgbClr val="333333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B2AA07-2EDF-4DC3-8CBE-F58524514C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</p:spTree>
    <p:extLst>
      <p:ext uri="{BB962C8B-B14F-4D97-AF65-F5344CB8AC3E}">
        <p14:creationId xmlns:p14="http://schemas.microsoft.com/office/powerpoint/2010/main" val="3020415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F3F84-FE76-421C-96DE-B113C183B6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\w and \W – (non) Word Characters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B4C012-554B-4D79-ABEE-17A9BF65A4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8B0000"/>
                </a:solidFill>
                <a:latin typeface="Hack NF" panose="020B0609030202020204" pitchFamily="50" charset="0"/>
              </a:rPr>
              <a:t>hello123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A9A9A9"/>
                </a:solidFill>
                <a:latin typeface="Hack NF" panose="020B0609030202020204" pitchFamily="50" charset="0"/>
              </a:rPr>
              <a:t>-match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8B0000"/>
                </a:solidFill>
                <a:latin typeface="Hack NF" panose="020B0609030202020204" pitchFamily="50" charset="0"/>
              </a:rPr>
              <a:t>\w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’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Returns True</a:t>
            </a:r>
          </a:p>
          <a:p>
            <a:pPr marL="0" indent="0">
              <a:buNone/>
            </a:pPr>
            <a:endParaRPr lang="en-US" sz="2000" dirty="0">
              <a:solidFill>
                <a:srgbClr val="333333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8B0000"/>
                </a:solidFill>
                <a:latin typeface="Hack NF" panose="020B0609030202020204" pitchFamily="50" charset="0"/>
              </a:rPr>
              <a:t>hello123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A9A9A9"/>
                </a:solidFill>
                <a:latin typeface="Hack NF" panose="020B0609030202020204" pitchFamily="50" charset="0"/>
              </a:rPr>
              <a:t>-match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8B0000"/>
                </a:solidFill>
                <a:latin typeface="Hack NF" panose="020B0609030202020204" pitchFamily="50" charset="0"/>
              </a:rPr>
              <a:t>\W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’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Returns False</a:t>
            </a:r>
          </a:p>
          <a:p>
            <a:pPr marL="0" indent="0">
              <a:buNone/>
            </a:pPr>
            <a:endParaRPr lang="en-US" sz="2000" dirty="0">
              <a:solidFill>
                <a:srgbClr val="333333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‘</a:t>
            </a:r>
            <a:r>
              <a:rPr lang="en-US" sz="2000" dirty="0">
                <a:solidFill>
                  <a:srgbClr val="8B0000"/>
                </a:solidFill>
                <a:latin typeface="Hack NF" panose="020B0609030202020204" pitchFamily="50" charset="0"/>
              </a:rPr>
              <a:t>~~~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A9A9A9"/>
                </a:solidFill>
                <a:latin typeface="Hack NF" panose="020B0609030202020204" pitchFamily="50" charset="0"/>
              </a:rPr>
              <a:t>-match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8B0000"/>
                </a:solidFill>
                <a:latin typeface="Hack NF" panose="020B0609030202020204" pitchFamily="50" charset="0"/>
              </a:rPr>
              <a:t>\w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’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Returns False</a:t>
            </a:r>
          </a:p>
          <a:p>
            <a:pPr marL="0" indent="0">
              <a:buNone/>
            </a:pPr>
            <a:endParaRPr lang="en-US" sz="2000" dirty="0">
              <a:solidFill>
                <a:srgbClr val="333333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‘</a:t>
            </a:r>
            <a:r>
              <a:rPr lang="en-US" sz="2000" dirty="0">
                <a:solidFill>
                  <a:srgbClr val="8B0000"/>
                </a:solidFill>
                <a:latin typeface="Hack NF" panose="020B0609030202020204" pitchFamily="50" charset="0"/>
              </a:rPr>
              <a:t>~</a:t>
            </a:r>
            <a:r>
              <a:rPr lang="en-US" sz="2000" dirty="0">
                <a:solidFill>
                  <a:srgbClr val="8B0000"/>
                </a:solidFill>
                <a:highlight>
                  <a:srgbClr val="00FF00"/>
                </a:highlight>
                <a:latin typeface="Hack NF" panose="020B0609030202020204" pitchFamily="50" charset="0"/>
              </a:rPr>
              <a:t>~</a:t>
            </a:r>
            <a:r>
              <a:rPr lang="en-US" sz="2000" dirty="0">
                <a:solidFill>
                  <a:srgbClr val="8B0000"/>
                </a:solidFill>
                <a:latin typeface="Hack NF" panose="020B0609030202020204" pitchFamily="50" charset="0"/>
              </a:rPr>
              <a:t>~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A9A9A9"/>
                </a:solidFill>
                <a:latin typeface="Hack NF" panose="020B0609030202020204" pitchFamily="50" charset="0"/>
              </a:rPr>
              <a:t>-match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8B0000"/>
                </a:solidFill>
                <a:highlight>
                  <a:srgbClr val="00FF00"/>
                </a:highlight>
                <a:latin typeface="Hack NF" panose="020B0609030202020204" pitchFamily="50" charset="0"/>
              </a:rPr>
              <a:t>\W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’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Returns True</a:t>
            </a:r>
            <a:endParaRPr lang="en-US" sz="2000" dirty="0">
              <a:solidFill>
                <a:srgbClr val="333333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endParaRPr lang="en-US" sz="2000" dirty="0">
              <a:solidFill>
                <a:srgbClr val="333333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endParaRPr lang="en-US" sz="2000" dirty="0">
              <a:solidFill>
                <a:srgbClr val="333333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B2AA07-2EDF-4DC3-8CBE-F58524514C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</p:spTree>
    <p:extLst>
      <p:ext uri="{BB962C8B-B14F-4D97-AF65-F5344CB8AC3E}">
        <p14:creationId xmlns:p14="http://schemas.microsoft.com/office/powerpoint/2010/main" val="2839411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F3F84-FE76-421C-96DE-B113C183B6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\w and \W – (non) Word Characters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B4C012-554B-4D79-ABEE-17A9BF65A4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8B0000"/>
                </a:solidFill>
                <a:latin typeface="Hack NF" panose="020B0609030202020204" pitchFamily="50" charset="0"/>
              </a:rPr>
              <a:t>hello123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A9A9A9"/>
                </a:solidFill>
                <a:latin typeface="Hack NF" panose="020B0609030202020204" pitchFamily="50" charset="0"/>
              </a:rPr>
              <a:t>-match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8B0000"/>
                </a:solidFill>
                <a:latin typeface="Hack NF" panose="020B0609030202020204" pitchFamily="50" charset="0"/>
              </a:rPr>
              <a:t>\w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’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Returns True</a:t>
            </a:r>
          </a:p>
          <a:p>
            <a:pPr marL="0" indent="0">
              <a:buNone/>
            </a:pPr>
            <a:endParaRPr lang="en-US" sz="2000" dirty="0">
              <a:solidFill>
                <a:srgbClr val="333333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8B0000"/>
                </a:solidFill>
                <a:latin typeface="Hack NF" panose="020B0609030202020204" pitchFamily="50" charset="0"/>
              </a:rPr>
              <a:t>hello123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A9A9A9"/>
                </a:solidFill>
                <a:latin typeface="Hack NF" panose="020B0609030202020204" pitchFamily="50" charset="0"/>
              </a:rPr>
              <a:t>-match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8B0000"/>
                </a:solidFill>
                <a:latin typeface="Hack NF" panose="020B0609030202020204" pitchFamily="50" charset="0"/>
              </a:rPr>
              <a:t>\W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’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Returns False</a:t>
            </a:r>
          </a:p>
          <a:p>
            <a:pPr marL="0" indent="0">
              <a:buNone/>
            </a:pPr>
            <a:endParaRPr lang="en-US" sz="2000" dirty="0">
              <a:solidFill>
                <a:srgbClr val="333333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‘</a:t>
            </a:r>
            <a:r>
              <a:rPr lang="en-US" sz="2000" dirty="0">
                <a:solidFill>
                  <a:srgbClr val="8B0000"/>
                </a:solidFill>
                <a:latin typeface="Hack NF" panose="020B0609030202020204" pitchFamily="50" charset="0"/>
              </a:rPr>
              <a:t>~~~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A9A9A9"/>
                </a:solidFill>
                <a:latin typeface="Hack NF" panose="020B0609030202020204" pitchFamily="50" charset="0"/>
              </a:rPr>
              <a:t>-match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8B0000"/>
                </a:solidFill>
                <a:latin typeface="Hack NF" panose="020B0609030202020204" pitchFamily="50" charset="0"/>
              </a:rPr>
              <a:t>\w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’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Returns False</a:t>
            </a:r>
          </a:p>
          <a:p>
            <a:pPr marL="0" indent="0">
              <a:buNone/>
            </a:pPr>
            <a:endParaRPr lang="en-US" sz="2000" dirty="0">
              <a:solidFill>
                <a:srgbClr val="333333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‘</a:t>
            </a:r>
            <a:r>
              <a:rPr lang="en-US" sz="2000" dirty="0">
                <a:solidFill>
                  <a:srgbClr val="8B0000"/>
                </a:solidFill>
                <a:latin typeface="Hack NF" panose="020B0609030202020204" pitchFamily="50" charset="0"/>
              </a:rPr>
              <a:t>~~</a:t>
            </a:r>
            <a:r>
              <a:rPr lang="en-US" sz="2000" dirty="0">
                <a:solidFill>
                  <a:srgbClr val="8B0000"/>
                </a:solidFill>
                <a:highlight>
                  <a:srgbClr val="00FF00"/>
                </a:highlight>
                <a:latin typeface="Hack NF" panose="020B0609030202020204" pitchFamily="50" charset="0"/>
              </a:rPr>
              <a:t>~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A9A9A9"/>
                </a:solidFill>
                <a:latin typeface="Hack NF" panose="020B0609030202020204" pitchFamily="50" charset="0"/>
              </a:rPr>
              <a:t>-match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8B0000"/>
                </a:solidFill>
                <a:highlight>
                  <a:srgbClr val="00FF00"/>
                </a:highlight>
                <a:latin typeface="Hack NF" panose="020B0609030202020204" pitchFamily="50" charset="0"/>
              </a:rPr>
              <a:t>\W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’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Returns True</a:t>
            </a:r>
            <a:endParaRPr lang="en-US" sz="2000" dirty="0">
              <a:solidFill>
                <a:srgbClr val="333333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endParaRPr lang="en-US" sz="2000" dirty="0">
              <a:solidFill>
                <a:srgbClr val="333333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endParaRPr lang="en-US" sz="2000" dirty="0">
              <a:solidFill>
                <a:srgbClr val="333333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B2AA07-2EDF-4DC3-8CBE-F58524514C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</p:spTree>
    <p:extLst>
      <p:ext uri="{BB962C8B-B14F-4D97-AF65-F5344CB8AC3E}">
        <p14:creationId xmlns:p14="http://schemas.microsoft.com/office/powerpoint/2010/main" val="3541879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F3F84-FE76-421C-96DE-B113C183B6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\w and \W – (non) Word Characters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B4C012-554B-4D79-ABEE-17A9BF65A4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8B0000"/>
                </a:solidFill>
                <a:latin typeface="Hack NF" panose="020B0609030202020204" pitchFamily="50" charset="0"/>
              </a:rPr>
              <a:t>hello123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A9A9A9"/>
                </a:solidFill>
                <a:latin typeface="Hack NF" panose="020B0609030202020204" pitchFamily="50" charset="0"/>
              </a:rPr>
              <a:t>-match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8B0000"/>
                </a:solidFill>
                <a:latin typeface="Hack NF" panose="020B0609030202020204" pitchFamily="50" charset="0"/>
              </a:rPr>
              <a:t>\w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’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Returns True</a:t>
            </a:r>
          </a:p>
          <a:p>
            <a:pPr marL="0" indent="0">
              <a:buNone/>
            </a:pPr>
            <a:endParaRPr lang="en-US" sz="2000" dirty="0">
              <a:solidFill>
                <a:srgbClr val="333333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8B0000"/>
                </a:solidFill>
                <a:latin typeface="Hack NF" panose="020B0609030202020204" pitchFamily="50" charset="0"/>
              </a:rPr>
              <a:t>hello123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A9A9A9"/>
                </a:solidFill>
                <a:latin typeface="Hack NF" panose="020B0609030202020204" pitchFamily="50" charset="0"/>
              </a:rPr>
              <a:t>-match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8B0000"/>
                </a:solidFill>
                <a:latin typeface="Hack NF" panose="020B0609030202020204" pitchFamily="50" charset="0"/>
              </a:rPr>
              <a:t>\W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’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Returns False</a:t>
            </a:r>
          </a:p>
          <a:p>
            <a:pPr marL="0" indent="0">
              <a:buNone/>
            </a:pPr>
            <a:endParaRPr lang="en-US" sz="2000" dirty="0">
              <a:solidFill>
                <a:srgbClr val="333333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‘</a:t>
            </a:r>
            <a:r>
              <a:rPr lang="en-US" sz="2000" dirty="0">
                <a:solidFill>
                  <a:srgbClr val="8B0000"/>
                </a:solidFill>
                <a:latin typeface="Hack NF" panose="020B0609030202020204" pitchFamily="50" charset="0"/>
              </a:rPr>
              <a:t>~~~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A9A9A9"/>
                </a:solidFill>
                <a:latin typeface="Hack NF" panose="020B0609030202020204" pitchFamily="50" charset="0"/>
              </a:rPr>
              <a:t>-match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8B0000"/>
                </a:solidFill>
                <a:latin typeface="Hack NF" panose="020B0609030202020204" pitchFamily="50" charset="0"/>
              </a:rPr>
              <a:t>\w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’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Returns False</a:t>
            </a:r>
          </a:p>
          <a:p>
            <a:pPr marL="0" indent="0">
              <a:buNone/>
            </a:pPr>
            <a:endParaRPr lang="en-US" sz="2000" dirty="0">
              <a:solidFill>
                <a:srgbClr val="333333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‘</a:t>
            </a:r>
            <a:r>
              <a:rPr lang="en-US" sz="2000" dirty="0">
                <a:solidFill>
                  <a:srgbClr val="8B0000"/>
                </a:solidFill>
                <a:highlight>
                  <a:srgbClr val="00FF00"/>
                </a:highlight>
                <a:latin typeface="Hack NF" panose="020B0609030202020204" pitchFamily="50" charset="0"/>
              </a:rPr>
              <a:t>~~~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A9A9A9"/>
                </a:solidFill>
                <a:latin typeface="Hack NF" panose="020B0609030202020204" pitchFamily="50" charset="0"/>
              </a:rPr>
              <a:t>-match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8B0000"/>
                </a:solidFill>
                <a:highlight>
                  <a:srgbClr val="00FF00"/>
                </a:highlight>
                <a:latin typeface="Hack NF" panose="020B0609030202020204" pitchFamily="50" charset="0"/>
              </a:rPr>
              <a:t>\W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’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Returns True</a:t>
            </a:r>
            <a:endParaRPr lang="en-US" sz="2000" dirty="0">
              <a:solidFill>
                <a:srgbClr val="333333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endParaRPr lang="en-US" sz="2000" dirty="0">
              <a:solidFill>
                <a:srgbClr val="333333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endParaRPr lang="en-US" sz="2000" dirty="0">
              <a:solidFill>
                <a:srgbClr val="333333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B2AA07-2EDF-4DC3-8CBE-F58524514C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</p:spTree>
    <p:extLst>
      <p:ext uri="{BB962C8B-B14F-4D97-AF65-F5344CB8AC3E}">
        <p14:creationId xmlns:p14="http://schemas.microsoft.com/office/powerpoint/2010/main" val="1202454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F3F84-FE76-421C-96DE-B113C183B6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\w and \W – (non) Word Characters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B4C012-554B-4D79-ABEE-17A9BF65A4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8B0000"/>
                </a:solidFill>
                <a:latin typeface="Hack NF" panose="020B0609030202020204" pitchFamily="50" charset="0"/>
              </a:rPr>
              <a:t>hello123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A9A9A9"/>
                </a:solidFill>
                <a:latin typeface="Hack NF" panose="020B0609030202020204" pitchFamily="50" charset="0"/>
              </a:rPr>
              <a:t>-match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8B0000"/>
                </a:solidFill>
                <a:latin typeface="Hack NF" panose="020B0609030202020204" pitchFamily="50" charset="0"/>
              </a:rPr>
              <a:t>\w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’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Returns True</a:t>
            </a:r>
          </a:p>
          <a:p>
            <a:pPr marL="0" indent="0">
              <a:buNone/>
            </a:pPr>
            <a:endParaRPr lang="en-US" sz="2000" dirty="0">
              <a:solidFill>
                <a:srgbClr val="333333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8B0000"/>
                </a:solidFill>
                <a:latin typeface="Hack NF" panose="020B0609030202020204" pitchFamily="50" charset="0"/>
              </a:rPr>
              <a:t>hello123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A9A9A9"/>
                </a:solidFill>
                <a:latin typeface="Hack NF" panose="020B0609030202020204" pitchFamily="50" charset="0"/>
              </a:rPr>
              <a:t>-match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8B0000"/>
                </a:solidFill>
                <a:latin typeface="Hack NF" panose="020B0609030202020204" pitchFamily="50" charset="0"/>
              </a:rPr>
              <a:t>\W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’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Returns False</a:t>
            </a:r>
          </a:p>
          <a:p>
            <a:pPr marL="0" indent="0">
              <a:buNone/>
            </a:pPr>
            <a:endParaRPr lang="en-US" sz="2000" dirty="0">
              <a:solidFill>
                <a:srgbClr val="333333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‘</a:t>
            </a:r>
            <a:r>
              <a:rPr lang="en-US" sz="2000" dirty="0">
                <a:solidFill>
                  <a:srgbClr val="8B0000"/>
                </a:solidFill>
                <a:latin typeface="Hack NF" panose="020B0609030202020204" pitchFamily="50" charset="0"/>
              </a:rPr>
              <a:t>~~~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A9A9A9"/>
                </a:solidFill>
                <a:latin typeface="Hack NF" panose="020B0609030202020204" pitchFamily="50" charset="0"/>
              </a:rPr>
              <a:t>-match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8B0000"/>
                </a:solidFill>
                <a:latin typeface="Hack NF" panose="020B0609030202020204" pitchFamily="50" charset="0"/>
              </a:rPr>
              <a:t>\w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’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Returns False</a:t>
            </a:r>
          </a:p>
          <a:p>
            <a:pPr marL="0" indent="0">
              <a:buNone/>
            </a:pPr>
            <a:endParaRPr lang="en-US" sz="2000" dirty="0">
              <a:solidFill>
                <a:srgbClr val="333333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‘</a:t>
            </a:r>
            <a:r>
              <a:rPr lang="en-US" sz="2000" dirty="0">
                <a:solidFill>
                  <a:srgbClr val="8B0000"/>
                </a:solidFill>
                <a:latin typeface="Hack NF" panose="020B0609030202020204" pitchFamily="50" charset="0"/>
              </a:rPr>
              <a:t>~~~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A9A9A9"/>
                </a:solidFill>
                <a:latin typeface="Hack NF" panose="020B0609030202020204" pitchFamily="50" charset="0"/>
              </a:rPr>
              <a:t>-match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8B0000"/>
                </a:solidFill>
                <a:latin typeface="Hack NF" panose="020B0609030202020204" pitchFamily="50" charset="0"/>
              </a:rPr>
              <a:t>\W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’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Returns True</a:t>
            </a:r>
            <a:endParaRPr lang="en-US" sz="2000" dirty="0">
              <a:solidFill>
                <a:srgbClr val="333333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endParaRPr lang="en-US" sz="2000" dirty="0">
              <a:solidFill>
                <a:srgbClr val="333333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endParaRPr lang="en-US" sz="2000" dirty="0">
              <a:solidFill>
                <a:srgbClr val="333333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B2AA07-2EDF-4DC3-8CBE-F58524514C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</p:spTree>
    <p:extLst>
      <p:ext uri="{BB962C8B-B14F-4D97-AF65-F5344CB8AC3E}">
        <p14:creationId xmlns:p14="http://schemas.microsoft.com/office/powerpoint/2010/main" val="2445298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7F0C6A-243E-4E7A-8AE5-529E809F1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^ and $ - Start and End of 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D08BFF-C12D-40C9-BB95-145D68172F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800" dirty="0">
                <a:solidFill>
                  <a:srgbClr val="8B0000"/>
                </a:solidFill>
                <a:latin typeface="Hack NF" panose="020B0609030202020204" pitchFamily="50" charset="0"/>
              </a:rPr>
              <a:t>some value</a:t>
            </a:r>
            <a:r>
              <a:rPr lang="en-US" sz="28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8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800" dirty="0">
                <a:solidFill>
                  <a:srgbClr val="A9A9A9"/>
                </a:solidFill>
                <a:latin typeface="Hack NF" panose="020B0609030202020204" pitchFamily="50" charset="0"/>
              </a:rPr>
              <a:t>-match</a:t>
            </a:r>
            <a:r>
              <a:rPr lang="en-US" sz="28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8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800" dirty="0">
                <a:solidFill>
                  <a:srgbClr val="8B0000"/>
                </a:solidFill>
                <a:latin typeface="Hack NF" panose="020B0609030202020204" pitchFamily="50" charset="0"/>
              </a:rPr>
              <a:t>value$</a:t>
            </a:r>
            <a:r>
              <a:rPr lang="en-US" sz="2800" dirty="0">
                <a:solidFill>
                  <a:srgbClr val="000000"/>
                </a:solidFill>
                <a:latin typeface="Hack NF" panose="020B0609030202020204" pitchFamily="50" charset="0"/>
              </a:rPr>
              <a:t>’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latin typeface="Hack NF" panose="020B0609030202020204" pitchFamily="50" charset="0"/>
              </a:rPr>
              <a:t>Returns True</a:t>
            </a:r>
          </a:p>
          <a:p>
            <a:pPr marL="0" indent="0">
              <a:buNone/>
            </a:pPr>
            <a:endParaRPr lang="en-US" sz="2800" dirty="0">
              <a:solidFill>
                <a:srgbClr val="333333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endParaRPr lang="en-US" sz="28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1309B4-2C78-48AE-BE0D-850454BD52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</p:spTree>
    <p:extLst>
      <p:ext uri="{BB962C8B-B14F-4D97-AF65-F5344CB8AC3E}">
        <p14:creationId xmlns:p14="http://schemas.microsoft.com/office/powerpoint/2010/main" val="2223891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EECA23-6C55-4A86-AA71-0D77D2297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Quantifiers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4F86F8-AECF-4F0A-AB6E-4C9EF6C76C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many of whatever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B8A8E2-168A-404A-B368-944438AA15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</p:spTree>
    <p:extLst>
      <p:ext uri="{BB962C8B-B14F-4D97-AF65-F5344CB8AC3E}">
        <p14:creationId xmlns:p14="http://schemas.microsoft.com/office/powerpoint/2010/main" val="4266656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7F0C6A-243E-4E7A-8AE5-529E809F1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^ and $ - Start and End of 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D08BFF-C12D-40C9-BB95-145D68172F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800" dirty="0">
                <a:solidFill>
                  <a:srgbClr val="8B0000"/>
                </a:solidFill>
                <a:latin typeface="Hack NF" panose="020B0609030202020204" pitchFamily="50" charset="0"/>
              </a:rPr>
              <a:t>some value</a:t>
            </a:r>
            <a:r>
              <a:rPr lang="en-US" sz="28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8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800" dirty="0">
                <a:solidFill>
                  <a:srgbClr val="A9A9A9"/>
                </a:solidFill>
                <a:latin typeface="Hack NF" panose="020B0609030202020204" pitchFamily="50" charset="0"/>
              </a:rPr>
              <a:t>-match</a:t>
            </a:r>
            <a:r>
              <a:rPr lang="en-US" sz="28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8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800" dirty="0">
                <a:solidFill>
                  <a:srgbClr val="8B0000"/>
                </a:solidFill>
                <a:highlight>
                  <a:srgbClr val="FF00FF"/>
                </a:highlight>
                <a:latin typeface="Hack NF" panose="020B0609030202020204" pitchFamily="50" charset="0"/>
              </a:rPr>
              <a:t>value</a:t>
            </a:r>
            <a:r>
              <a:rPr lang="en-US" sz="2800" dirty="0">
                <a:solidFill>
                  <a:srgbClr val="8B0000"/>
                </a:solidFill>
                <a:latin typeface="Hack NF" panose="020B0609030202020204" pitchFamily="50" charset="0"/>
              </a:rPr>
              <a:t>$</a:t>
            </a:r>
            <a:r>
              <a:rPr lang="en-US" sz="2800" dirty="0">
                <a:solidFill>
                  <a:srgbClr val="000000"/>
                </a:solidFill>
                <a:latin typeface="Hack NF" panose="020B0609030202020204" pitchFamily="50" charset="0"/>
              </a:rPr>
              <a:t>’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latin typeface="Hack NF" panose="020B0609030202020204" pitchFamily="50" charset="0"/>
              </a:rPr>
              <a:t>Returns True</a:t>
            </a:r>
          </a:p>
          <a:p>
            <a:pPr marL="0" indent="0">
              <a:buNone/>
            </a:pPr>
            <a:endParaRPr lang="en-US" sz="2800" dirty="0">
              <a:solidFill>
                <a:srgbClr val="333333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endParaRPr lang="en-US" sz="28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1309B4-2C78-48AE-BE0D-850454BD52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</p:spTree>
    <p:extLst>
      <p:ext uri="{BB962C8B-B14F-4D97-AF65-F5344CB8AC3E}">
        <p14:creationId xmlns:p14="http://schemas.microsoft.com/office/powerpoint/2010/main" val="1380349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7F0C6A-243E-4E7A-8AE5-529E809F1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^ and $ - Start and End of 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D08BFF-C12D-40C9-BB95-145D68172F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800" dirty="0">
                <a:solidFill>
                  <a:srgbClr val="8B0000"/>
                </a:solidFill>
                <a:latin typeface="Hack NF" panose="020B0609030202020204" pitchFamily="50" charset="0"/>
              </a:rPr>
              <a:t>some value</a:t>
            </a:r>
            <a:r>
              <a:rPr lang="en-US" sz="28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8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800" dirty="0">
                <a:solidFill>
                  <a:srgbClr val="A9A9A9"/>
                </a:solidFill>
                <a:latin typeface="Hack NF" panose="020B0609030202020204" pitchFamily="50" charset="0"/>
              </a:rPr>
              <a:t>-match</a:t>
            </a:r>
            <a:r>
              <a:rPr lang="en-US" sz="28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8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800" dirty="0">
                <a:solidFill>
                  <a:srgbClr val="8B0000"/>
                </a:solidFill>
                <a:highlight>
                  <a:srgbClr val="FF00FF"/>
                </a:highlight>
                <a:latin typeface="Hack NF" panose="020B0609030202020204" pitchFamily="50" charset="0"/>
              </a:rPr>
              <a:t>value</a:t>
            </a:r>
            <a:r>
              <a:rPr lang="en-US" sz="2800" dirty="0">
                <a:solidFill>
                  <a:srgbClr val="8B0000"/>
                </a:solidFill>
                <a:highlight>
                  <a:srgbClr val="00FFFF"/>
                </a:highlight>
                <a:latin typeface="Hack NF" panose="020B0609030202020204" pitchFamily="50" charset="0"/>
              </a:rPr>
              <a:t>$</a:t>
            </a:r>
            <a:r>
              <a:rPr lang="en-US" sz="2800" dirty="0">
                <a:solidFill>
                  <a:srgbClr val="000000"/>
                </a:solidFill>
                <a:latin typeface="Hack NF" panose="020B0609030202020204" pitchFamily="50" charset="0"/>
              </a:rPr>
              <a:t>’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latin typeface="Hack NF" panose="020B0609030202020204" pitchFamily="50" charset="0"/>
              </a:rPr>
              <a:t>Returns True</a:t>
            </a:r>
          </a:p>
          <a:p>
            <a:pPr marL="0" indent="0">
              <a:buNone/>
            </a:pPr>
            <a:endParaRPr lang="en-US" sz="2800" dirty="0">
              <a:solidFill>
                <a:srgbClr val="333333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endParaRPr lang="en-US" sz="28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1309B4-2C78-48AE-BE0D-850454BD52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</p:spTree>
    <p:extLst>
      <p:ext uri="{BB962C8B-B14F-4D97-AF65-F5344CB8AC3E}">
        <p14:creationId xmlns:p14="http://schemas.microsoft.com/office/powerpoint/2010/main" val="122340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7F0C6A-243E-4E7A-8AE5-529E809F1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^ and $ - Start and End of 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D08BFF-C12D-40C9-BB95-145D68172F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800" dirty="0">
                <a:solidFill>
                  <a:srgbClr val="8B0000"/>
                </a:solidFill>
                <a:latin typeface="Hack NF" panose="020B0609030202020204" pitchFamily="50" charset="0"/>
              </a:rPr>
              <a:t>some </a:t>
            </a:r>
            <a:r>
              <a:rPr lang="en-US" sz="2800" dirty="0">
                <a:solidFill>
                  <a:srgbClr val="8B0000"/>
                </a:solidFill>
                <a:highlight>
                  <a:srgbClr val="FF00FF"/>
                </a:highlight>
                <a:latin typeface="Hack NF" panose="020B0609030202020204" pitchFamily="50" charset="0"/>
              </a:rPr>
              <a:t>value</a:t>
            </a:r>
            <a:r>
              <a:rPr lang="en-US" sz="28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8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800" dirty="0">
                <a:solidFill>
                  <a:srgbClr val="A9A9A9"/>
                </a:solidFill>
                <a:latin typeface="Hack NF" panose="020B0609030202020204" pitchFamily="50" charset="0"/>
              </a:rPr>
              <a:t>-match</a:t>
            </a:r>
            <a:r>
              <a:rPr lang="en-US" sz="28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8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800" dirty="0">
                <a:solidFill>
                  <a:srgbClr val="8B0000"/>
                </a:solidFill>
                <a:highlight>
                  <a:srgbClr val="FF00FF"/>
                </a:highlight>
                <a:latin typeface="Hack NF" panose="020B0609030202020204" pitchFamily="50" charset="0"/>
              </a:rPr>
              <a:t>value</a:t>
            </a:r>
            <a:r>
              <a:rPr lang="en-US" sz="2800" dirty="0">
                <a:solidFill>
                  <a:srgbClr val="8B0000"/>
                </a:solidFill>
                <a:highlight>
                  <a:srgbClr val="00FFFF"/>
                </a:highlight>
                <a:latin typeface="Hack NF" panose="020B0609030202020204" pitchFamily="50" charset="0"/>
              </a:rPr>
              <a:t>$</a:t>
            </a:r>
            <a:r>
              <a:rPr lang="en-US" sz="2800" dirty="0">
                <a:solidFill>
                  <a:srgbClr val="000000"/>
                </a:solidFill>
                <a:latin typeface="Hack NF" panose="020B0609030202020204" pitchFamily="50" charset="0"/>
              </a:rPr>
              <a:t>’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latin typeface="Hack NF" panose="020B0609030202020204" pitchFamily="50" charset="0"/>
              </a:rPr>
              <a:t>Returns True</a:t>
            </a:r>
          </a:p>
          <a:p>
            <a:pPr marL="0" indent="0">
              <a:buNone/>
            </a:pPr>
            <a:endParaRPr lang="en-US" sz="2800" dirty="0">
              <a:solidFill>
                <a:srgbClr val="333333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endParaRPr lang="en-US" sz="28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1309B4-2C78-48AE-BE0D-850454BD52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</p:spTree>
    <p:extLst>
      <p:ext uri="{BB962C8B-B14F-4D97-AF65-F5344CB8AC3E}">
        <p14:creationId xmlns:p14="http://schemas.microsoft.com/office/powerpoint/2010/main" val="4103734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7F0C6A-243E-4E7A-8AE5-529E809F1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^ and $ - Start and End of 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D08BFF-C12D-40C9-BB95-145D68172F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800" dirty="0">
                <a:solidFill>
                  <a:srgbClr val="8B0000"/>
                </a:solidFill>
                <a:latin typeface="Hack NF" panose="020B0609030202020204" pitchFamily="50" charset="0"/>
              </a:rPr>
              <a:t>some </a:t>
            </a:r>
            <a:r>
              <a:rPr lang="en-US" sz="2800" dirty="0">
                <a:solidFill>
                  <a:srgbClr val="8B0000"/>
                </a:solidFill>
                <a:highlight>
                  <a:srgbClr val="FF00FF"/>
                </a:highlight>
                <a:latin typeface="Hack NF" panose="020B0609030202020204" pitchFamily="50" charset="0"/>
              </a:rPr>
              <a:t>value</a:t>
            </a:r>
            <a:r>
              <a:rPr lang="en-US" sz="2800" dirty="0">
                <a:solidFill>
                  <a:srgbClr val="000000"/>
                </a:solidFill>
                <a:highlight>
                  <a:srgbClr val="00FFFF"/>
                </a:highlight>
                <a:latin typeface="Hack NF" panose="020B0609030202020204" pitchFamily="50" charset="0"/>
              </a:rPr>
              <a:t>'</a:t>
            </a:r>
            <a:r>
              <a:rPr lang="en-US" sz="28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800" dirty="0">
                <a:solidFill>
                  <a:srgbClr val="A9A9A9"/>
                </a:solidFill>
                <a:latin typeface="Hack NF" panose="020B0609030202020204" pitchFamily="50" charset="0"/>
              </a:rPr>
              <a:t>-match</a:t>
            </a:r>
            <a:r>
              <a:rPr lang="en-US" sz="28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8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800" dirty="0">
                <a:solidFill>
                  <a:srgbClr val="8B0000"/>
                </a:solidFill>
                <a:highlight>
                  <a:srgbClr val="FF00FF"/>
                </a:highlight>
                <a:latin typeface="Hack NF" panose="020B0609030202020204" pitchFamily="50" charset="0"/>
              </a:rPr>
              <a:t>value</a:t>
            </a:r>
            <a:r>
              <a:rPr lang="en-US" sz="2800" dirty="0">
                <a:solidFill>
                  <a:srgbClr val="8B0000"/>
                </a:solidFill>
                <a:highlight>
                  <a:srgbClr val="00FFFF"/>
                </a:highlight>
                <a:latin typeface="Hack NF" panose="020B0609030202020204" pitchFamily="50" charset="0"/>
              </a:rPr>
              <a:t>$</a:t>
            </a:r>
            <a:r>
              <a:rPr lang="en-US" sz="2800" dirty="0">
                <a:solidFill>
                  <a:srgbClr val="000000"/>
                </a:solidFill>
                <a:latin typeface="Hack NF" panose="020B0609030202020204" pitchFamily="50" charset="0"/>
              </a:rPr>
              <a:t>’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latin typeface="Hack NF" panose="020B0609030202020204" pitchFamily="50" charset="0"/>
              </a:rPr>
              <a:t>Returns True</a:t>
            </a:r>
          </a:p>
          <a:p>
            <a:pPr marL="0" indent="0">
              <a:buNone/>
            </a:pPr>
            <a:endParaRPr lang="en-US" sz="2800" dirty="0">
              <a:solidFill>
                <a:srgbClr val="333333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endParaRPr lang="en-US" sz="28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1309B4-2C78-48AE-BE0D-850454BD52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</p:spTree>
    <p:extLst>
      <p:ext uri="{BB962C8B-B14F-4D97-AF65-F5344CB8AC3E}">
        <p14:creationId xmlns:p14="http://schemas.microsoft.com/office/powerpoint/2010/main" val="2008962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7F0C6A-243E-4E7A-8AE5-529E809F1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^ and $ - Start and End of 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D08BFF-C12D-40C9-BB95-145D68172F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800" dirty="0">
                <a:solidFill>
                  <a:srgbClr val="8B0000"/>
                </a:solidFill>
                <a:latin typeface="Hack NF" panose="020B0609030202020204" pitchFamily="50" charset="0"/>
              </a:rPr>
              <a:t>some </a:t>
            </a:r>
            <a:r>
              <a:rPr lang="en-US" sz="2800" dirty="0">
                <a:solidFill>
                  <a:srgbClr val="8B0000"/>
                </a:solidFill>
                <a:highlight>
                  <a:srgbClr val="00FF00"/>
                </a:highlight>
                <a:latin typeface="Hack NF" panose="020B0609030202020204" pitchFamily="50" charset="0"/>
              </a:rPr>
              <a:t>value</a:t>
            </a:r>
            <a:r>
              <a:rPr lang="en-US" sz="28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8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800" dirty="0">
                <a:solidFill>
                  <a:srgbClr val="A9A9A9"/>
                </a:solidFill>
                <a:latin typeface="Hack NF" panose="020B0609030202020204" pitchFamily="50" charset="0"/>
              </a:rPr>
              <a:t>-match</a:t>
            </a:r>
            <a:r>
              <a:rPr lang="en-US" sz="28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8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800" dirty="0">
                <a:solidFill>
                  <a:srgbClr val="8B0000"/>
                </a:solidFill>
                <a:highlight>
                  <a:srgbClr val="00FF00"/>
                </a:highlight>
                <a:latin typeface="Hack NF" panose="020B0609030202020204" pitchFamily="50" charset="0"/>
              </a:rPr>
              <a:t>value$</a:t>
            </a:r>
            <a:r>
              <a:rPr lang="en-US" sz="2800" dirty="0">
                <a:solidFill>
                  <a:srgbClr val="000000"/>
                </a:solidFill>
                <a:latin typeface="Hack NF" panose="020B0609030202020204" pitchFamily="50" charset="0"/>
              </a:rPr>
              <a:t>’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latin typeface="Hack NF" panose="020B0609030202020204" pitchFamily="50" charset="0"/>
              </a:rPr>
              <a:t>Returns True</a:t>
            </a:r>
          </a:p>
          <a:p>
            <a:pPr marL="0" indent="0">
              <a:buNone/>
            </a:pPr>
            <a:endParaRPr lang="en-US" sz="2800" dirty="0">
              <a:solidFill>
                <a:srgbClr val="333333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endParaRPr lang="en-US" sz="28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1309B4-2C78-48AE-BE0D-850454BD52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</p:spTree>
    <p:extLst>
      <p:ext uri="{BB962C8B-B14F-4D97-AF65-F5344CB8AC3E}">
        <p14:creationId xmlns:p14="http://schemas.microsoft.com/office/powerpoint/2010/main" val="1256403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7F0C6A-243E-4E7A-8AE5-529E809F1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^ and $ - Start and End of 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D08BFF-C12D-40C9-BB95-145D68172F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800" dirty="0">
                <a:solidFill>
                  <a:srgbClr val="8B0000"/>
                </a:solidFill>
                <a:latin typeface="Hack NF" panose="020B0609030202020204" pitchFamily="50" charset="0"/>
              </a:rPr>
              <a:t>some value</a:t>
            </a:r>
            <a:r>
              <a:rPr lang="en-US" sz="28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8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800" dirty="0">
                <a:solidFill>
                  <a:srgbClr val="A9A9A9"/>
                </a:solidFill>
                <a:latin typeface="Hack NF" panose="020B0609030202020204" pitchFamily="50" charset="0"/>
              </a:rPr>
              <a:t>-match</a:t>
            </a:r>
            <a:r>
              <a:rPr lang="en-US" sz="28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8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800" dirty="0">
                <a:solidFill>
                  <a:srgbClr val="8B0000"/>
                </a:solidFill>
                <a:latin typeface="Hack NF" panose="020B0609030202020204" pitchFamily="50" charset="0"/>
              </a:rPr>
              <a:t>value$</a:t>
            </a:r>
            <a:r>
              <a:rPr lang="en-US" sz="2800" dirty="0">
                <a:solidFill>
                  <a:srgbClr val="000000"/>
                </a:solidFill>
                <a:latin typeface="Hack NF" panose="020B0609030202020204" pitchFamily="50" charset="0"/>
              </a:rPr>
              <a:t>’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latin typeface="Hack NF" panose="020B0609030202020204" pitchFamily="50" charset="0"/>
              </a:rPr>
              <a:t>Returns True</a:t>
            </a:r>
          </a:p>
          <a:p>
            <a:pPr marL="0" indent="0">
              <a:buNone/>
            </a:pPr>
            <a:endParaRPr lang="en-US" sz="2800" dirty="0">
              <a:solidFill>
                <a:srgbClr val="333333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800" dirty="0">
                <a:solidFill>
                  <a:srgbClr val="8B0000"/>
                </a:solidFill>
                <a:latin typeface="Hack NF" panose="020B0609030202020204" pitchFamily="50" charset="0"/>
              </a:rPr>
              <a:t>some value again</a:t>
            </a:r>
            <a:r>
              <a:rPr lang="en-US" sz="28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8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800" dirty="0">
                <a:solidFill>
                  <a:srgbClr val="A9A9A9"/>
                </a:solidFill>
                <a:latin typeface="Hack NF" panose="020B0609030202020204" pitchFamily="50" charset="0"/>
              </a:rPr>
              <a:t>-match</a:t>
            </a:r>
            <a:r>
              <a:rPr lang="en-US" sz="28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800" dirty="0">
                <a:solidFill>
                  <a:srgbClr val="000000"/>
                </a:solidFill>
                <a:latin typeface="Hack NF" panose="020B0609030202020204" pitchFamily="50" charset="0"/>
              </a:rPr>
              <a:t>‘</a:t>
            </a:r>
            <a:r>
              <a:rPr lang="en-US" sz="2800" dirty="0">
                <a:solidFill>
                  <a:srgbClr val="8B0000"/>
                </a:solidFill>
                <a:latin typeface="Hack NF" panose="020B0609030202020204" pitchFamily="50" charset="0"/>
              </a:rPr>
              <a:t>^value</a:t>
            </a:r>
            <a:r>
              <a:rPr lang="en-US" sz="2800" dirty="0">
                <a:solidFill>
                  <a:srgbClr val="000000"/>
                </a:solidFill>
                <a:latin typeface="Hack NF" panose="020B0609030202020204" pitchFamily="50" charset="0"/>
              </a:rPr>
              <a:t>’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latin typeface="Hack NF" panose="020B0609030202020204" pitchFamily="50" charset="0"/>
              </a:rPr>
              <a:t>Returns False</a:t>
            </a:r>
            <a:endParaRPr lang="en-US" sz="2800" dirty="0">
              <a:solidFill>
                <a:srgbClr val="333333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endParaRPr lang="en-US" sz="28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1309B4-2C78-48AE-BE0D-850454BD52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</p:spTree>
    <p:extLst>
      <p:ext uri="{BB962C8B-B14F-4D97-AF65-F5344CB8AC3E}">
        <p14:creationId xmlns:p14="http://schemas.microsoft.com/office/powerpoint/2010/main" val="4142386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7F0C6A-243E-4E7A-8AE5-529E809F1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^ and $ - Start and End of 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D08BFF-C12D-40C9-BB95-145D68172F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800" dirty="0">
                <a:solidFill>
                  <a:srgbClr val="8B0000"/>
                </a:solidFill>
                <a:latin typeface="Hack NF" panose="020B0609030202020204" pitchFamily="50" charset="0"/>
              </a:rPr>
              <a:t>some value</a:t>
            </a:r>
            <a:r>
              <a:rPr lang="en-US" sz="28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8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800" dirty="0">
                <a:solidFill>
                  <a:srgbClr val="A9A9A9"/>
                </a:solidFill>
                <a:latin typeface="Hack NF" panose="020B0609030202020204" pitchFamily="50" charset="0"/>
              </a:rPr>
              <a:t>-match</a:t>
            </a:r>
            <a:r>
              <a:rPr lang="en-US" sz="28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8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800" dirty="0">
                <a:solidFill>
                  <a:srgbClr val="8B0000"/>
                </a:solidFill>
                <a:latin typeface="Hack NF" panose="020B0609030202020204" pitchFamily="50" charset="0"/>
              </a:rPr>
              <a:t>value$</a:t>
            </a:r>
            <a:r>
              <a:rPr lang="en-US" sz="2800" dirty="0">
                <a:solidFill>
                  <a:srgbClr val="000000"/>
                </a:solidFill>
                <a:latin typeface="Hack NF" panose="020B0609030202020204" pitchFamily="50" charset="0"/>
              </a:rPr>
              <a:t>’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latin typeface="Hack NF" panose="020B0609030202020204" pitchFamily="50" charset="0"/>
              </a:rPr>
              <a:t>Returns True</a:t>
            </a:r>
          </a:p>
          <a:p>
            <a:pPr marL="0" indent="0">
              <a:buNone/>
            </a:pPr>
            <a:endParaRPr lang="en-US" sz="2800" dirty="0">
              <a:solidFill>
                <a:srgbClr val="333333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800" dirty="0">
                <a:solidFill>
                  <a:srgbClr val="8B0000"/>
                </a:solidFill>
                <a:latin typeface="Hack NF" panose="020B0609030202020204" pitchFamily="50" charset="0"/>
              </a:rPr>
              <a:t>some value again</a:t>
            </a:r>
            <a:r>
              <a:rPr lang="en-US" sz="28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8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800" dirty="0">
                <a:solidFill>
                  <a:srgbClr val="A9A9A9"/>
                </a:solidFill>
                <a:latin typeface="Hack NF" panose="020B0609030202020204" pitchFamily="50" charset="0"/>
              </a:rPr>
              <a:t>-match</a:t>
            </a:r>
            <a:r>
              <a:rPr lang="en-US" sz="28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800" dirty="0">
                <a:solidFill>
                  <a:srgbClr val="000000"/>
                </a:solidFill>
                <a:latin typeface="Hack NF" panose="020B0609030202020204" pitchFamily="50" charset="0"/>
              </a:rPr>
              <a:t>‘</a:t>
            </a:r>
            <a:r>
              <a:rPr lang="en-US" sz="2800" dirty="0">
                <a:solidFill>
                  <a:srgbClr val="8B0000"/>
                </a:solidFill>
                <a:latin typeface="Hack NF" panose="020B0609030202020204" pitchFamily="50" charset="0"/>
              </a:rPr>
              <a:t>^</a:t>
            </a:r>
            <a:r>
              <a:rPr lang="en-US" sz="2800" dirty="0">
                <a:solidFill>
                  <a:srgbClr val="8B0000"/>
                </a:solidFill>
                <a:highlight>
                  <a:srgbClr val="FF00FF"/>
                </a:highlight>
                <a:latin typeface="Hack NF" panose="020B0609030202020204" pitchFamily="50" charset="0"/>
              </a:rPr>
              <a:t>value</a:t>
            </a:r>
            <a:r>
              <a:rPr lang="en-US" sz="2800" dirty="0">
                <a:solidFill>
                  <a:srgbClr val="000000"/>
                </a:solidFill>
                <a:latin typeface="Hack NF" panose="020B0609030202020204" pitchFamily="50" charset="0"/>
              </a:rPr>
              <a:t>’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latin typeface="Hack NF" panose="020B0609030202020204" pitchFamily="50" charset="0"/>
              </a:rPr>
              <a:t>Returns False</a:t>
            </a:r>
            <a:endParaRPr lang="en-US" sz="2800" dirty="0">
              <a:solidFill>
                <a:srgbClr val="333333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endParaRPr lang="en-US" sz="28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1309B4-2C78-48AE-BE0D-850454BD52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</p:spTree>
    <p:extLst>
      <p:ext uri="{BB962C8B-B14F-4D97-AF65-F5344CB8AC3E}">
        <p14:creationId xmlns:p14="http://schemas.microsoft.com/office/powerpoint/2010/main" val="3521438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7F0C6A-243E-4E7A-8AE5-529E809F1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^ and $ - Start and End of 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D08BFF-C12D-40C9-BB95-145D68172F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800" dirty="0">
                <a:solidFill>
                  <a:srgbClr val="8B0000"/>
                </a:solidFill>
                <a:latin typeface="Hack NF" panose="020B0609030202020204" pitchFamily="50" charset="0"/>
              </a:rPr>
              <a:t>some value</a:t>
            </a:r>
            <a:r>
              <a:rPr lang="en-US" sz="28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8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800" dirty="0">
                <a:solidFill>
                  <a:srgbClr val="A9A9A9"/>
                </a:solidFill>
                <a:latin typeface="Hack NF" panose="020B0609030202020204" pitchFamily="50" charset="0"/>
              </a:rPr>
              <a:t>-match</a:t>
            </a:r>
            <a:r>
              <a:rPr lang="en-US" sz="28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8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800" dirty="0">
                <a:solidFill>
                  <a:srgbClr val="8B0000"/>
                </a:solidFill>
                <a:latin typeface="Hack NF" panose="020B0609030202020204" pitchFamily="50" charset="0"/>
              </a:rPr>
              <a:t>value$</a:t>
            </a:r>
            <a:r>
              <a:rPr lang="en-US" sz="2800" dirty="0">
                <a:solidFill>
                  <a:srgbClr val="000000"/>
                </a:solidFill>
                <a:latin typeface="Hack NF" panose="020B0609030202020204" pitchFamily="50" charset="0"/>
              </a:rPr>
              <a:t>’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latin typeface="Hack NF" panose="020B0609030202020204" pitchFamily="50" charset="0"/>
              </a:rPr>
              <a:t>Returns True</a:t>
            </a:r>
          </a:p>
          <a:p>
            <a:pPr marL="0" indent="0">
              <a:buNone/>
            </a:pPr>
            <a:endParaRPr lang="en-US" sz="2800" dirty="0">
              <a:solidFill>
                <a:srgbClr val="333333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800" dirty="0">
                <a:solidFill>
                  <a:srgbClr val="8B0000"/>
                </a:solidFill>
                <a:latin typeface="Hack NF" panose="020B0609030202020204" pitchFamily="50" charset="0"/>
              </a:rPr>
              <a:t>some value again</a:t>
            </a:r>
            <a:r>
              <a:rPr lang="en-US" sz="28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8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800" dirty="0">
                <a:solidFill>
                  <a:srgbClr val="A9A9A9"/>
                </a:solidFill>
                <a:latin typeface="Hack NF" panose="020B0609030202020204" pitchFamily="50" charset="0"/>
              </a:rPr>
              <a:t>-match</a:t>
            </a:r>
            <a:r>
              <a:rPr lang="en-US" sz="28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800" dirty="0">
                <a:solidFill>
                  <a:srgbClr val="000000"/>
                </a:solidFill>
                <a:latin typeface="Hack NF" panose="020B0609030202020204" pitchFamily="50" charset="0"/>
              </a:rPr>
              <a:t>‘</a:t>
            </a:r>
            <a:r>
              <a:rPr lang="en-US" sz="2800" dirty="0">
                <a:solidFill>
                  <a:srgbClr val="8B0000"/>
                </a:solidFill>
                <a:highlight>
                  <a:srgbClr val="00FFFF"/>
                </a:highlight>
                <a:latin typeface="Hack NF" panose="020B0609030202020204" pitchFamily="50" charset="0"/>
              </a:rPr>
              <a:t>^</a:t>
            </a:r>
            <a:r>
              <a:rPr lang="en-US" sz="2800" dirty="0">
                <a:solidFill>
                  <a:srgbClr val="8B0000"/>
                </a:solidFill>
                <a:highlight>
                  <a:srgbClr val="FF00FF"/>
                </a:highlight>
                <a:latin typeface="Hack NF" panose="020B0609030202020204" pitchFamily="50" charset="0"/>
              </a:rPr>
              <a:t>value</a:t>
            </a:r>
            <a:r>
              <a:rPr lang="en-US" sz="2800" dirty="0">
                <a:solidFill>
                  <a:srgbClr val="000000"/>
                </a:solidFill>
                <a:latin typeface="Hack NF" panose="020B0609030202020204" pitchFamily="50" charset="0"/>
              </a:rPr>
              <a:t>’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latin typeface="Hack NF" panose="020B0609030202020204" pitchFamily="50" charset="0"/>
              </a:rPr>
              <a:t>Returns False</a:t>
            </a:r>
            <a:endParaRPr lang="en-US" sz="2800" dirty="0">
              <a:solidFill>
                <a:srgbClr val="333333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endParaRPr lang="en-US" sz="28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1309B4-2C78-48AE-BE0D-850454BD52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</p:spTree>
    <p:extLst>
      <p:ext uri="{BB962C8B-B14F-4D97-AF65-F5344CB8AC3E}">
        <p14:creationId xmlns:p14="http://schemas.microsoft.com/office/powerpoint/2010/main" val="2169022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7F0C6A-243E-4E7A-8AE5-529E809F1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^ and $ - Start and End of 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D08BFF-C12D-40C9-BB95-145D68172F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800" dirty="0">
                <a:solidFill>
                  <a:srgbClr val="8B0000"/>
                </a:solidFill>
                <a:latin typeface="Hack NF" panose="020B0609030202020204" pitchFamily="50" charset="0"/>
              </a:rPr>
              <a:t>some value</a:t>
            </a:r>
            <a:r>
              <a:rPr lang="en-US" sz="28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8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800" dirty="0">
                <a:solidFill>
                  <a:srgbClr val="A9A9A9"/>
                </a:solidFill>
                <a:latin typeface="Hack NF" panose="020B0609030202020204" pitchFamily="50" charset="0"/>
              </a:rPr>
              <a:t>-match</a:t>
            </a:r>
            <a:r>
              <a:rPr lang="en-US" sz="28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8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800" dirty="0">
                <a:solidFill>
                  <a:srgbClr val="8B0000"/>
                </a:solidFill>
                <a:latin typeface="Hack NF" panose="020B0609030202020204" pitchFamily="50" charset="0"/>
              </a:rPr>
              <a:t>value$</a:t>
            </a:r>
            <a:r>
              <a:rPr lang="en-US" sz="2800" dirty="0">
                <a:solidFill>
                  <a:srgbClr val="000000"/>
                </a:solidFill>
                <a:latin typeface="Hack NF" panose="020B0609030202020204" pitchFamily="50" charset="0"/>
              </a:rPr>
              <a:t>’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latin typeface="Hack NF" panose="020B0609030202020204" pitchFamily="50" charset="0"/>
              </a:rPr>
              <a:t>Returns True</a:t>
            </a:r>
          </a:p>
          <a:p>
            <a:pPr marL="0" indent="0">
              <a:buNone/>
            </a:pPr>
            <a:endParaRPr lang="en-US" sz="2800" dirty="0">
              <a:solidFill>
                <a:srgbClr val="333333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00FFFF"/>
                </a:highlight>
                <a:latin typeface="Hack NF" panose="020B0609030202020204" pitchFamily="50" charset="0"/>
              </a:rPr>
              <a:t>'</a:t>
            </a:r>
            <a:r>
              <a:rPr lang="en-US" sz="2800" dirty="0">
                <a:solidFill>
                  <a:srgbClr val="8B0000"/>
                </a:solidFill>
                <a:latin typeface="Hack NF" panose="020B0609030202020204" pitchFamily="50" charset="0"/>
              </a:rPr>
              <a:t>some value again</a:t>
            </a:r>
            <a:r>
              <a:rPr lang="en-US" sz="28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8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800" dirty="0">
                <a:solidFill>
                  <a:srgbClr val="A9A9A9"/>
                </a:solidFill>
                <a:latin typeface="Hack NF" panose="020B0609030202020204" pitchFamily="50" charset="0"/>
              </a:rPr>
              <a:t>-match</a:t>
            </a:r>
            <a:r>
              <a:rPr lang="en-US" sz="28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800" dirty="0">
                <a:solidFill>
                  <a:srgbClr val="000000"/>
                </a:solidFill>
                <a:latin typeface="Hack NF" panose="020B0609030202020204" pitchFamily="50" charset="0"/>
              </a:rPr>
              <a:t>‘</a:t>
            </a:r>
            <a:r>
              <a:rPr lang="en-US" sz="2800" dirty="0">
                <a:solidFill>
                  <a:srgbClr val="8B0000"/>
                </a:solidFill>
                <a:highlight>
                  <a:srgbClr val="00FFFF"/>
                </a:highlight>
                <a:latin typeface="Hack NF" panose="020B0609030202020204" pitchFamily="50" charset="0"/>
              </a:rPr>
              <a:t>^</a:t>
            </a:r>
            <a:r>
              <a:rPr lang="en-US" sz="2800" dirty="0">
                <a:solidFill>
                  <a:srgbClr val="8B0000"/>
                </a:solidFill>
                <a:highlight>
                  <a:srgbClr val="FF00FF"/>
                </a:highlight>
                <a:latin typeface="Hack NF" panose="020B0609030202020204" pitchFamily="50" charset="0"/>
              </a:rPr>
              <a:t>value</a:t>
            </a:r>
            <a:r>
              <a:rPr lang="en-US" sz="2800" dirty="0">
                <a:solidFill>
                  <a:srgbClr val="000000"/>
                </a:solidFill>
                <a:latin typeface="Hack NF" panose="020B0609030202020204" pitchFamily="50" charset="0"/>
              </a:rPr>
              <a:t>’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latin typeface="Hack NF" panose="020B0609030202020204" pitchFamily="50" charset="0"/>
              </a:rPr>
              <a:t>Returns False</a:t>
            </a:r>
            <a:endParaRPr lang="en-US" sz="2800" dirty="0">
              <a:solidFill>
                <a:srgbClr val="333333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endParaRPr lang="en-US" sz="28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1309B4-2C78-48AE-BE0D-850454BD52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</p:spTree>
    <p:extLst>
      <p:ext uri="{BB962C8B-B14F-4D97-AF65-F5344CB8AC3E}">
        <p14:creationId xmlns:p14="http://schemas.microsoft.com/office/powerpoint/2010/main" val="1271516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7F0C6A-243E-4E7A-8AE5-529E809F1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^ and $ - Start and End of 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D08BFF-C12D-40C9-BB95-145D68172F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800" dirty="0">
                <a:solidFill>
                  <a:srgbClr val="8B0000"/>
                </a:solidFill>
                <a:latin typeface="Hack NF" panose="020B0609030202020204" pitchFamily="50" charset="0"/>
              </a:rPr>
              <a:t>some value</a:t>
            </a:r>
            <a:r>
              <a:rPr lang="en-US" sz="28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8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800" dirty="0">
                <a:solidFill>
                  <a:srgbClr val="A9A9A9"/>
                </a:solidFill>
                <a:latin typeface="Hack NF" panose="020B0609030202020204" pitchFamily="50" charset="0"/>
              </a:rPr>
              <a:t>-match</a:t>
            </a:r>
            <a:r>
              <a:rPr lang="en-US" sz="28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8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800" dirty="0">
                <a:solidFill>
                  <a:srgbClr val="8B0000"/>
                </a:solidFill>
                <a:latin typeface="Hack NF" panose="020B0609030202020204" pitchFamily="50" charset="0"/>
              </a:rPr>
              <a:t>value$</a:t>
            </a:r>
            <a:r>
              <a:rPr lang="en-US" sz="2800" dirty="0">
                <a:solidFill>
                  <a:srgbClr val="000000"/>
                </a:solidFill>
                <a:latin typeface="Hack NF" panose="020B0609030202020204" pitchFamily="50" charset="0"/>
              </a:rPr>
              <a:t>’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latin typeface="Hack NF" panose="020B0609030202020204" pitchFamily="50" charset="0"/>
              </a:rPr>
              <a:t>Returns True</a:t>
            </a:r>
          </a:p>
          <a:p>
            <a:pPr marL="0" indent="0">
              <a:buNone/>
            </a:pPr>
            <a:endParaRPr lang="en-US" sz="2800" dirty="0">
              <a:solidFill>
                <a:srgbClr val="333333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highlight>
                  <a:srgbClr val="00FFFF"/>
                </a:highlight>
                <a:latin typeface="Hack NF" panose="020B0609030202020204" pitchFamily="50" charset="0"/>
              </a:rPr>
              <a:t>'</a:t>
            </a:r>
            <a:r>
              <a:rPr lang="en-US" sz="2800" dirty="0">
                <a:solidFill>
                  <a:srgbClr val="8B0000"/>
                </a:solidFill>
                <a:highlight>
                  <a:srgbClr val="FF0000"/>
                </a:highlight>
                <a:latin typeface="Hack NF" panose="020B0609030202020204" pitchFamily="50" charset="0"/>
              </a:rPr>
              <a:t>s</a:t>
            </a:r>
            <a:r>
              <a:rPr lang="en-US" sz="2800" dirty="0">
                <a:solidFill>
                  <a:srgbClr val="8B0000"/>
                </a:solidFill>
                <a:latin typeface="Hack NF" panose="020B0609030202020204" pitchFamily="50" charset="0"/>
              </a:rPr>
              <a:t>ome value again</a:t>
            </a:r>
            <a:r>
              <a:rPr lang="en-US" sz="28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8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800" dirty="0">
                <a:solidFill>
                  <a:srgbClr val="A9A9A9"/>
                </a:solidFill>
                <a:latin typeface="Hack NF" panose="020B0609030202020204" pitchFamily="50" charset="0"/>
              </a:rPr>
              <a:t>-match</a:t>
            </a:r>
            <a:r>
              <a:rPr lang="en-US" sz="28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800" dirty="0">
                <a:solidFill>
                  <a:srgbClr val="000000"/>
                </a:solidFill>
                <a:latin typeface="Hack NF" panose="020B0609030202020204" pitchFamily="50" charset="0"/>
              </a:rPr>
              <a:t>‘</a:t>
            </a:r>
            <a:r>
              <a:rPr lang="en-US" sz="2800" dirty="0">
                <a:solidFill>
                  <a:srgbClr val="8B0000"/>
                </a:solidFill>
                <a:highlight>
                  <a:srgbClr val="00FFFF"/>
                </a:highlight>
                <a:latin typeface="Hack NF" panose="020B0609030202020204" pitchFamily="50" charset="0"/>
              </a:rPr>
              <a:t>^</a:t>
            </a:r>
            <a:r>
              <a:rPr lang="en-US" sz="2800" dirty="0">
                <a:solidFill>
                  <a:srgbClr val="8B0000"/>
                </a:solidFill>
                <a:highlight>
                  <a:srgbClr val="FF00FF"/>
                </a:highlight>
                <a:latin typeface="Hack NF" panose="020B0609030202020204" pitchFamily="50" charset="0"/>
              </a:rPr>
              <a:t>value</a:t>
            </a:r>
            <a:r>
              <a:rPr lang="en-US" sz="2800" dirty="0">
                <a:solidFill>
                  <a:srgbClr val="000000"/>
                </a:solidFill>
                <a:latin typeface="Hack NF" panose="020B0609030202020204" pitchFamily="50" charset="0"/>
              </a:rPr>
              <a:t>’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latin typeface="Hack NF" panose="020B0609030202020204" pitchFamily="50" charset="0"/>
              </a:rPr>
              <a:t>Returns False</a:t>
            </a:r>
            <a:endParaRPr lang="en-US" sz="2800" dirty="0">
              <a:solidFill>
                <a:srgbClr val="333333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endParaRPr lang="en-US" sz="28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1309B4-2C78-48AE-BE0D-850454BD52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</p:spTree>
    <p:extLst>
      <p:ext uri="{BB962C8B-B14F-4D97-AF65-F5344CB8AC3E}">
        <p14:creationId xmlns:p14="http://schemas.microsoft.com/office/powerpoint/2010/main" val="1029154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9A49ED-416D-4286-A88B-9AD2CAF36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 Symbol – Zero or More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C6D057-CF7D-4FB6-918B-00FABB77E7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400" dirty="0">
                <a:solidFill>
                  <a:srgbClr val="8B0000"/>
                </a:solidFill>
                <a:latin typeface="Hack NF" panose="020B0609030202020204" pitchFamily="50" charset="0"/>
              </a:rPr>
              <a:t>something.txt</a:t>
            </a: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4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400" dirty="0">
                <a:solidFill>
                  <a:srgbClr val="A9A9A9"/>
                </a:solidFill>
                <a:latin typeface="Hack NF" panose="020B0609030202020204" pitchFamily="50" charset="0"/>
              </a:rPr>
              <a:t>-match</a:t>
            </a:r>
            <a:r>
              <a:rPr lang="en-US" sz="24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400" dirty="0">
                <a:solidFill>
                  <a:srgbClr val="8B0000"/>
                </a:solidFill>
                <a:latin typeface="Hack NF" panose="020B0609030202020204" pitchFamily="50" charset="0"/>
              </a:rPr>
              <a:t>s*omething.txt</a:t>
            </a: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’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Returns True</a:t>
            </a:r>
          </a:p>
          <a:p>
            <a:pPr marL="0" indent="0">
              <a:buNone/>
            </a:pPr>
            <a:endParaRPr lang="en-US" sz="2400" dirty="0">
              <a:solidFill>
                <a:srgbClr val="333333"/>
              </a:solidFill>
              <a:latin typeface="Hack NF" panose="020B0609030202020204" pitchFamily="50" charset="0"/>
            </a:endParaRPr>
          </a:p>
        </p:txBody>
      </p:sp>
      <p:sp>
        <p:nvSpPr>
          <p:cNvPr id="23" name="Footer Placeholder 3">
            <a:extLst>
              <a:ext uri="{FF2B5EF4-FFF2-40B4-BE49-F238E27FC236}">
                <a16:creationId xmlns:a16="http://schemas.microsoft.com/office/drawing/2014/main" id="{FD49DDD9-D75F-4785-8BBF-4B90E5EFAC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@</a:t>
            </a:r>
            <a:r>
              <a:rPr lang="en-US" dirty="0" err="1"/>
              <a:t>MrThomasRayner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7750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7F0C6A-243E-4E7A-8AE5-529E809F1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^ and $ - Start and End of 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D08BFF-C12D-40C9-BB95-145D68172F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800" dirty="0">
                <a:solidFill>
                  <a:srgbClr val="8B0000"/>
                </a:solidFill>
                <a:latin typeface="Hack NF" panose="020B0609030202020204" pitchFamily="50" charset="0"/>
              </a:rPr>
              <a:t>some value</a:t>
            </a:r>
            <a:r>
              <a:rPr lang="en-US" sz="28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8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800" dirty="0">
                <a:solidFill>
                  <a:srgbClr val="A9A9A9"/>
                </a:solidFill>
                <a:latin typeface="Hack NF" panose="020B0609030202020204" pitchFamily="50" charset="0"/>
              </a:rPr>
              <a:t>-match</a:t>
            </a:r>
            <a:r>
              <a:rPr lang="en-US" sz="28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8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800" dirty="0">
                <a:solidFill>
                  <a:srgbClr val="8B0000"/>
                </a:solidFill>
                <a:latin typeface="Hack NF" panose="020B0609030202020204" pitchFamily="50" charset="0"/>
              </a:rPr>
              <a:t>value$</a:t>
            </a:r>
            <a:r>
              <a:rPr lang="en-US" sz="2800" dirty="0">
                <a:solidFill>
                  <a:srgbClr val="000000"/>
                </a:solidFill>
                <a:latin typeface="Hack NF" panose="020B0609030202020204" pitchFamily="50" charset="0"/>
              </a:rPr>
              <a:t>’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latin typeface="Hack NF" panose="020B0609030202020204" pitchFamily="50" charset="0"/>
              </a:rPr>
              <a:t>Returns True</a:t>
            </a:r>
          </a:p>
          <a:p>
            <a:pPr marL="0" indent="0">
              <a:buNone/>
            </a:pPr>
            <a:endParaRPr lang="en-US" sz="2800" dirty="0">
              <a:solidFill>
                <a:srgbClr val="333333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800" dirty="0">
                <a:solidFill>
                  <a:srgbClr val="8B0000"/>
                </a:solidFill>
                <a:latin typeface="Hack NF" panose="020B0609030202020204" pitchFamily="50" charset="0"/>
              </a:rPr>
              <a:t>some value again</a:t>
            </a:r>
            <a:r>
              <a:rPr lang="en-US" sz="28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8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800" dirty="0">
                <a:solidFill>
                  <a:srgbClr val="A9A9A9"/>
                </a:solidFill>
                <a:latin typeface="Hack NF" panose="020B0609030202020204" pitchFamily="50" charset="0"/>
              </a:rPr>
              <a:t>-match</a:t>
            </a:r>
            <a:r>
              <a:rPr lang="en-US" sz="28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800" dirty="0">
                <a:solidFill>
                  <a:srgbClr val="000000"/>
                </a:solidFill>
                <a:latin typeface="Hack NF" panose="020B0609030202020204" pitchFamily="50" charset="0"/>
              </a:rPr>
              <a:t>‘</a:t>
            </a:r>
            <a:r>
              <a:rPr lang="en-US" sz="2800" dirty="0">
                <a:solidFill>
                  <a:srgbClr val="8B0000"/>
                </a:solidFill>
                <a:latin typeface="Hack NF" panose="020B0609030202020204" pitchFamily="50" charset="0"/>
              </a:rPr>
              <a:t>^value</a:t>
            </a:r>
            <a:r>
              <a:rPr lang="en-US" sz="2800" dirty="0">
                <a:solidFill>
                  <a:srgbClr val="000000"/>
                </a:solidFill>
                <a:latin typeface="Hack NF" panose="020B0609030202020204" pitchFamily="50" charset="0"/>
              </a:rPr>
              <a:t>’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latin typeface="Hack NF" panose="020B0609030202020204" pitchFamily="50" charset="0"/>
              </a:rPr>
              <a:t>Returns False</a:t>
            </a:r>
            <a:endParaRPr lang="en-US" sz="2800" dirty="0">
              <a:solidFill>
                <a:srgbClr val="333333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endParaRPr lang="en-US" sz="28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1309B4-2C78-48AE-BE0D-850454BD52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</p:spTree>
    <p:extLst>
      <p:ext uri="{BB962C8B-B14F-4D97-AF65-F5344CB8AC3E}">
        <p14:creationId xmlns:p14="http://schemas.microsoft.com/office/powerpoint/2010/main" val="4075256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2BFCA-B3EB-4343-87C9-0DE74C140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\s and \S – (non) Whitespace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85718C-BBB5-4A1E-95EE-99DA4CFC76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400" dirty="0">
                <a:solidFill>
                  <a:srgbClr val="8B0000"/>
                </a:solidFill>
                <a:latin typeface="Hack NF" panose="020B0609030202020204" pitchFamily="50" charset="0"/>
              </a:rPr>
              <a:t>whitespace is here</a:t>
            </a: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4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400" dirty="0">
                <a:solidFill>
                  <a:srgbClr val="A9A9A9"/>
                </a:solidFill>
                <a:latin typeface="Hack NF" panose="020B0609030202020204" pitchFamily="50" charset="0"/>
              </a:rPr>
              <a:t>-match</a:t>
            </a:r>
            <a:r>
              <a:rPr lang="en-US" sz="24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400" dirty="0">
                <a:solidFill>
                  <a:srgbClr val="8B0000"/>
                </a:solidFill>
                <a:latin typeface="Hack NF" panose="020B0609030202020204" pitchFamily="50" charset="0"/>
              </a:rPr>
              <a:t>\s</a:t>
            </a: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’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Returns True</a:t>
            </a:r>
          </a:p>
          <a:p>
            <a:pPr marL="0" indent="0">
              <a:buNone/>
            </a:pPr>
            <a:endParaRPr lang="en-US" sz="2400" dirty="0">
              <a:solidFill>
                <a:srgbClr val="333333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734644-A6B4-4F81-A7A8-58FA4712FD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</p:spTree>
    <p:extLst>
      <p:ext uri="{BB962C8B-B14F-4D97-AF65-F5344CB8AC3E}">
        <p14:creationId xmlns:p14="http://schemas.microsoft.com/office/powerpoint/2010/main" val="692765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2BFCA-B3EB-4343-87C9-0DE74C140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\s and \S – (non) Whitespace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85718C-BBB5-4A1E-95EE-99DA4CFC76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400" dirty="0">
                <a:solidFill>
                  <a:srgbClr val="8B0000"/>
                </a:solidFill>
                <a:latin typeface="Hack NF" panose="020B0609030202020204" pitchFamily="50" charset="0"/>
              </a:rPr>
              <a:t>whitespace is here</a:t>
            </a: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4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400" dirty="0">
                <a:solidFill>
                  <a:srgbClr val="A9A9A9"/>
                </a:solidFill>
                <a:latin typeface="Hack NF" panose="020B0609030202020204" pitchFamily="50" charset="0"/>
              </a:rPr>
              <a:t>-match</a:t>
            </a:r>
            <a:r>
              <a:rPr lang="en-US" sz="24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400" dirty="0">
                <a:solidFill>
                  <a:srgbClr val="8B0000"/>
                </a:solidFill>
                <a:highlight>
                  <a:srgbClr val="00FF00"/>
                </a:highlight>
                <a:latin typeface="Hack NF" panose="020B0609030202020204" pitchFamily="50" charset="0"/>
              </a:rPr>
              <a:t>\s</a:t>
            </a: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’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Returns True</a:t>
            </a:r>
          </a:p>
          <a:p>
            <a:pPr marL="0" indent="0">
              <a:buNone/>
            </a:pPr>
            <a:endParaRPr lang="en-US" sz="2400" dirty="0">
              <a:solidFill>
                <a:srgbClr val="333333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734644-A6B4-4F81-A7A8-58FA4712FD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</p:spTree>
    <p:extLst>
      <p:ext uri="{BB962C8B-B14F-4D97-AF65-F5344CB8AC3E}">
        <p14:creationId xmlns:p14="http://schemas.microsoft.com/office/powerpoint/2010/main" val="1534651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2BFCA-B3EB-4343-87C9-0DE74C140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\s and \S – (non) Whitespace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85718C-BBB5-4A1E-95EE-99DA4CFC76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400" dirty="0">
                <a:solidFill>
                  <a:srgbClr val="8B0000"/>
                </a:solidFill>
                <a:latin typeface="Hack NF" panose="020B0609030202020204" pitchFamily="50" charset="0"/>
              </a:rPr>
              <a:t>whitespace</a:t>
            </a:r>
            <a:r>
              <a:rPr lang="en-US" sz="2400" dirty="0">
                <a:solidFill>
                  <a:srgbClr val="8B0000"/>
                </a:solidFill>
                <a:highlight>
                  <a:srgbClr val="00FF00"/>
                </a:highlight>
                <a:latin typeface="Hack NF" panose="020B0609030202020204" pitchFamily="50" charset="0"/>
              </a:rPr>
              <a:t> </a:t>
            </a:r>
            <a:r>
              <a:rPr lang="en-US" sz="2400" dirty="0">
                <a:solidFill>
                  <a:srgbClr val="8B0000"/>
                </a:solidFill>
                <a:latin typeface="Hack NF" panose="020B0609030202020204" pitchFamily="50" charset="0"/>
              </a:rPr>
              <a:t>is</a:t>
            </a:r>
            <a:r>
              <a:rPr lang="en-US" sz="2400" dirty="0">
                <a:solidFill>
                  <a:srgbClr val="8B0000"/>
                </a:solidFill>
                <a:highlight>
                  <a:srgbClr val="00FF00"/>
                </a:highlight>
                <a:latin typeface="Hack NF" panose="020B0609030202020204" pitchFamily="50" charset="0"/>
              </a:rPr>
              <a:t> </a:t>
            </a:r>
            <a:r>
              <a:rPr lang="en-US" sz="2400" dirty="0">
                <a:solidFill>
                  <a:srgbClr val="8B0000"/>
                </a:solidFill>
                <a:latin typeface="Hack NF" panose="020B0609030202020204" pitchFamily="50" charset="0"/>
              </a:rPr>
              <a:t>here</a:t>
            </a: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4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400" dirty="0">
                <a:solidFill>
                  <a:srgbClr val="A9A9A9"/>
                </a:solidFill>
                <a:latin typeface="Hack NF" panose="020B0609030202020204" pitchFamily="50" charset="0"/>
              </a:rPr>
              <a:t>-match</a:t>
            </a:r>
            <a:r>
              <a:rPr lang="en-US" sz="24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400" dirty="0">
                <a:solidFill>
                  <a:srgbClr val="8B0000"/>
                </a:solidFill>
                <a:highlight>
                  <a:srgbClr val="00FF00"/>
                </a:highlight>
                <a:latin typeface="Hack NF" panose="020B0609030202020204" pitchFamily="50" charset="0"/>
              </a:rPr>
              <a:t>\s</a:t>
            </a: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’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Returns True</a:t>
            </a:r>
          </a:p>
          <a:p>
            <a:pPr marL="0" indent="0">
              <a:buNone/>
            </a:pPr>
            <a:endParaRPr lang="en-US" sz="2400" dirty="0">
              <a:solidFill>
                <a:srgbClr val="333333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734644-A6B4-4F81-A7A8-58FA4712FD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</p:spTree>
    <p:extLst>
      <p:ext uri="{BB962C8B-B14F-4D97-AF65-F5344CB8AC3E}">
        <p14:creationId xmlns:p14="http://schemas.microsoft.com/office/powerpoint/2010/main" val="410021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2BFCA-B3EB-4343-87C9-0DE74C140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\s and \S – (non) Whitespace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85718C-BBB5-4A1E-95EE-99DA4CFC76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400" dirty="0">
                <a:solidFill>
                  <a:srgbClr val="8B0000"/>
                </a:solidFill>
                <a:latin typeface="Hack NF" panose="020B0609030202020204" pitchFamily="50" charset="0"/>
              </a:rPr>
              <a:t>whitespace is here</a:t>
            </a: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4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400" dirty="0">
                <a:solidFill>
                  <a:srgbClr val="A9A9A9"/>
                </a:solidFill>
                <a:latin typeface="Hack NF" panose="020B0609030202020204" pitchFamily="50" charset="0"/>
              </a:rPr>
              <a:t>-match</a:t>
            </a:r>
            <a:r>
              <a:rPr lang="en-US" sz="24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400" dirty="0">
                <a:solidFill>
                  <a:srgbClr val="8B0000"/>
                </a:solidFill>
                <a:latin typeface="Hack NF" panose="020B0609030202020204" pitchFamily="50" charset="0"/>
              </a:rPr>
              <a:t>\s</a:t>
            </a: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’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Returns True</a:t>
            </a:r>
          </a:p>
          <a:p>
            <a:pPr marL="0" indent="0">
              <a:buNone/>
            </a:pPr>
            <a:endParaRPr lang="en-US" sz="2400" dirty="0">
              <a:solidFill>
                <a:srgbClr val="333333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400" dirty="0" err="1">
                <a:solidFill>
                  <a:srgbClr val="8B0000"/>
                </a:solidFill>
                <a:latin typeface="Hack NF" panose="020B0609030202020204" pitchFamily="50" charset="0"/>
              </a:rPr>
              <a:t>butnothere</a:t>
            </a: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4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400" dirty="0">
                <a:solidFill>
                  <a:srgbClr val="A9A9A9"/>
                </a:solidFill>
                <a:latin typeface="Hack NF" panose="020B0609030202020204" pitchFamily="50" charset="0"/>
              </a:rPr>
              <a:t>-match</a:t>
            </a:r>
            <a:r>
              <a:rPr lang="en-US" sz="24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400" dirty="0">
                <a:solidFill>
                  <a:srgbClr val="8B0000"/>
                </a:solidFill>
                <a:latin typeface="Hack NF" panose="020B0609030202020204" pitchFamily="50" charset="0"/>
              </a:rPr>
              <a:t>\s</a:t>
            </a: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’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333333"/>
                </a:solidFill>
                <a:latin typeface="Hack NF" panose="020B0609030202020204" pitchFamily="50" charset="0"/>
              </a:rPr>
              <a:t>Returns False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734644-A6B4-4F81-A7A8-58FA4712FD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</p:spTree>
    <p:extLst>
      <p:ext uri="{BB962C8B-B14F-4D97-AF65-F5344CB8AC3E}">
        <p14:creationId xmlns:p14="http://schemas.microsoft.com/office/powerpoint/2010/main" val="3344500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2BFCA-B3EB-4343-87C9-0DE74C140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\s and \S – (non) Whitespace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85718C-BBB5-4A1E-95EE-99DA4CFC76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400" dirty="0">
                <a:solidFill>
                  <a:srgbClr val="8B0000"/>
                </a:solidFill>
                <a:latin typeface="Hack NF" panose="020B0609030202020204" pitchFamily="50" charset="0"/>
              </a:rPr>
              <a:t>whitespace is here</a:t>
            </a: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4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400" dirty="0">
                <a:solidFill>
                  <a:srgbClr val="A9A9A9"/>
                </a:solidFill>
                <a:latin typeface="Hack NF" panose="020B0609030202020204" pitchFamily="50" charset="0"/>
              </a:rPr>
              <a:t>-match</a:t>
            </a:r>
            <a:r>
              <a:rPr lang="en-US" sz="24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400" dirty="0">
                <a:solidFill>
                  <a:srgbClr val="8B0000"/>
                </a:solidFill>
                <a:latin typeface="Hack NF" panose="020B0609030202020204" pitchFamily="50" charset="0"/>
              </a:rPr>
              <a:t>\s</a:t>
            </a: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’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Returns True</a:t>
            </a:r>
          </a:p>
          <a:p>
            <a:pPr marL="0" indent="0">
              <a:buNone/>
            </a:pPr>
            <a:endParaRPr lang="en-US" sz="2400" dirty="0">
              <a:solidFill>
                <a:srgbClr val="333333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400" dirty="0" err="1">
                <a:solidFill>
                  <a:srgbClr val="8B0000"/>
                </a:solidFill>
                <a:latin typeface="Hack NF" panose="020B0609030202020204" pitchFamily="50" charset="0"/>
              </a:rPr>
              <a:t>butnothere</a:t>
            </a: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4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400" dirty="0">
                <a:solidFill>
                  <a:srgbClr val="A9A9A9"/>
                </a:solidFill>
                <a:latin typeface="Hack NF" panose="020B0609030202020204" pitchFamily="50" charset="0"/>
              </a:rPr>
              <a:t>-match</a:t>
            </a:r>
            <a:r>
              <a:rPr lang="en-US" sz="24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400" dirty="0">
                <a:solidFill>
                  <a:srgbClr val="8B0000"/>
                </a:solidFill>
                <a:highlight>
                  <a:srgbClr val="FF0000"/>
                </a:highlight>
                <a:latin typeface="Hack NF" panose="020B0609030202020204" pitchFamily="50" charset="0"/>
              </a:rPr>
              <a:t>\s</a:t>
            </a: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’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333333"/>
                </a:solidFill>
                <a:latin typeface="Hack NF" panose="020B0609030202020204" pitchFamily="50" charset="0"/>
              </a:rPr>
              <a:t>Returns False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734644-A6B4-4F81-A7A8-58FA4712FD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</p:spTree>
    <p:extLst>
      <p:ext uri="{BB962C8B-B14F-4D97-AF65-F5344CB8AC3E}">
        <p14:creationId xmlns:p14="http://schemas.microsoft.com/office/powerpoint/2010/main" val="2562488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2BFCA-B3EB-4343-87C9-0DE74C140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\s and \S – (non) Whitespace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85718C-BBB5-4A1E-95EE-99DA4CFC76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400" dirty="0">
                <a:solidFill>
                  <a:srgbClr val="8B0000"/>
                </a:solidFill>
                <a:latin typeface="Hack NF" panose="020B0609030202020204" pitchFamily="50" charset="0"/>
              </a:rPr>
              <a:t>whitespace is here</a:t>
            </a: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4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400" dirty="0">
                <a:solidFill>
                  <a:srgbClr val="A9A9A9"/>
                </a:solidFill>
                <a:latin typeface="Hack NF" panose="020B0609030202020204" pitchFamily="50" charset="0"/>
              </a:rPr>
              <a:t>-match</a:t>
            </a:r>
            <a:r>
              <a:rPr lang="en-US" sz="24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400" dirty="0">
                <a:solidFill>
                  <a:srgbClr val="8B0000"/>
                </a:solidFill>
                <a:latin typeface="Hack NF" panose="020B0609030202020204" pitchFamily="50" charset="0"/>
              </a:rPr>
              <a:t>\s</a:t>
            </a: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’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Returns True</a:t>
            </a:r>
          </a:p>
          <a:p>
            <a:pPr marL="0" indent="0">
              <a:buNone/>
            </a:pPr>
            <a:endParaRPr lang="en-US" sz="2400" dirty="0">
              <a:solidFill>
                <a:srgbClr val="333333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400" dirty="0" err="1">
                <a:solidFill>
                  <a:srgbClr val="8B0000"/>
                </a:solidFill>
                <a:latin typeface="Hack NF" panose="020B0609030202020204" pitchFamily="50" charset="0"/>
              </a:rPr>
              <a:t>butnothere</a:t>
            </a: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4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400" dirty="0">
                <a:solidFill>
                  <a:srgbClr val="A9A9A9"/>
                </a:solidFill>
                <a:latin typeface="Hack NF" panose="020B0609030202020204" pitchFamily="50" charset="0"/>
              </a:rPr>
              <a:t>-match</a:t>
            </a:r>
            <a:r>
              <a:rPr lang="en-US" sz="24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400" dirty="0">
                <a:solidFill>
                  <a:srgbClr val="8B0000"/>
                </a:solidFill>
                <a:latin typeface="Hack NF" panose="020B0609030202020204" pitchFamily="50" charset="0"/>
              </a:rPr>
              <a:t>\s</a:t>
            </a: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’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333333"/>
                </a:solidFill>
                <a:latin typeface="Hack NF" panose="020B0609030202020204" pitchFamily="50" charset="0"/>
              </a:rPr>
              <a:t>Returns False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400" dirty="0">
                <a:solidFill>
                  <a:srgbClr val="8B0000"/>
                </a:solidFill>
                <a:latin typeface="Hack NF" panose="020B0609030202020204" pitchFamily="50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4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400" dirty="0">
                <a:solidFill>
                  <a:srgbClr val="A9A9A9"/>
                </a:solidFill>
                <a:latin typeface="Hack NF" panose="020B0609030202020204" pitchFamily="50" charset="0"/>
              </a:rPr>
              <a:t>-match</a:t>
            </a:r>
            <a:r>
              <a:rPr lang="en-US" sz="24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400" dirty="0">
                <a:solidFill>
                  <a:srgbClr val="8B0000"/>
                </a:solidFill>
                <a:latin typeface="Hack NF" panose="020B0609030202020204" pitchFamily="50" charset="0"/>
              </a:rPr>
              <a:t>\S</a:t>
            </a: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’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Returns False</a:t>
            </a:r>
            <a:endParaRPr lang="en-US" sz="2400" dirty="0">
              <a:solidFill>
                <a:srgbClr val="333333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734644-A6B4-4F81-A7A8-58FA4712FD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</p:spTree>
    <p:extLst>
      <p:ext uri="{BB962C8B-B14F-4D97-AF65-F5344CB8AC3E}">
        <p14:creationId xmlns:p14="http://schemas.microsoft.com/office/powerpoint/2010/main" val="3624008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2BFCA-B3EB-4343-87C9-0DE74C140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\s and \S – (non) Whitespace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85718C-BBB5-4A1E-95EE-99DA4CFC76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400" dirty="0">
                <a:solidFill>
                  <a:srgbClr val="8B0000"/>
                </a:solidFill>
                <a:latin typeface="Hack NF" panose="020B0609030202020204" pitchFamily="50" charset="0"/>
              </a:rPr>
              <a:t>whitespace is here</a:t>
            </a: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4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400" dirty="0">
                <a:solidFill>
                  <a:srgbClr val="A9A9A9"/>
                </a:solidFill>
                <a:latin typeface="Hack NF" panose="020B0609030202020204" pitchFamily="50" charset="0"/>
              </a:rPr>
              <a:t>-match</a:t>
            </a:r>
            <a:r>
              <a:rPr lang="en-US" sz="24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400" dirty="0">
                <a:solidFill>
                  <a:srgbClr val="8B0000"/>
                </a:solidFill>
                <a:latin typeface="Hack NF" panose="020B0609030202020204" pitchFamily="50" charset="0"/>
              </a:rPr>
              <a:t>\s</a:t>
            </a: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’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Returns True</a:t>
            </a:r>
          </a:p>
          <a:p>
            <a:pPr marL="0" indent="0">
              <a:buNone/>
            </a:pPr>
            <a:endParaRPr lang="en-US" sz="2400" dirty="0">
              <a:solidFill>
                <a:srgbClr val="333333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400" dirty="0" err="1">
                <a:solidFill>
                  <a:srgbClr val="8B0000"/>
                </a:solidFill>
                <a:latin typeface="Hack NF" panose="020B0609030202020204" pitchFamily="50" charset="0"/>
              </a:rPr>
              <a:t>butnothere</a:t>
            </a: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4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400" dirty="0">
                <a:solidFill>
                  <a:srgbClr val="A9A9A9"/>
                </a:solidFill>
                <a:latin typeface="Hack NF" panose="020B0609030202020204" pitchFamily="50" charset="0"/>
              </a:rPr>
              <a:t>-match</a:t>
            </a:r>
            <a:r>
              <a:rPr lang="en-US" sz="24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400" dirty="0">
                <a:solidFill>
                  <a:srgbClr val="8B0000"/>
                </a:solidFill>
                <a:latin typeface="Hack NF" panose="020B0609030202020204" pitchFamily="50" charset="0"/>
              </a:rPr>
              <a:t>\s</a:t>
            </a: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’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333333"/>
                </a:solidFill>
                <a:latin typeface="Hack NF" panose="020B0609030202020204" pitchFamily="50" charset="0"/>
              </a:rPr>
              <a:t>Returns False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400" dirty="0">
                <a:solidFill>
                  <a:srgbClr val="8B0000"/>
                </a:solidFill>
                <a:latin typeface="Hack NF" panose="020B0609030202020204" pitchFamily="50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4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400" dirty="0">
                <a:solidFill>
                  <a:srgbClr val="A9A9A9"/>
                </a:solidFill>
                <a:latin typeface="Hack NF" panose="020B0609030202020204" pitchFamily="50" charset="0"/>
              </a:rPr>
              <a:t>-match</a:t>
            </a:r>
            <a:r>
              <a:rPr lang="en-US" sz="24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400" dirty="0">
                <a:solidFill>
                  <a:srgbClr val="8B0000"/>
                </a:solidFill>
                <a:highlight>
                  <a:srgbClr val="FF0000"/>
                </a:highlight>
                <a:latin typeface="Hack NF" panose="020B0609030202020204" pitchFamily="50" charset="0"/>
              </a:rPr>
              <a:t>\S</a:t>
            </a: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’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Returns False</a:t>
            </a:r>
            <a:endParaRPr lang="en-US" sz="2400" dirty="0">
              <a:solidFill>
                <a:srgbClr val="333333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734644-A6B4-4F81-A7A8-58FA4712FD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</p:spTree>
    <p:extLst>
      <p:ext uri="{BB962C8B-B14F-4D97-AF65-F5344CB8AC3E}">
        <p14:creationId xmlns:p14="http://schemas.microsoft.com/office/powerpoint/2010/main" val="3168603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2BFCA-B3EB-4343-87C9-0DE74C140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\s and \S – (non) Whitespace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85718C-BBB5-4A1E-95EE-99DA4CFC76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400" dirty="0">
                <a:solidFill>
                  <a:srgbClr val="8B0000"/>
                </a:solidFill>
                <a:latin typeface="Hack NF" panose="020B0609030202020204" pitchFamily="50" charset="0"/>
              </a:rPr>
              <a:t>whitespace is here</a:t>
            </a: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4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400" dirty="0">
                <a:solidFill>
                  <a:srgbClr val="A9A9A9"/>
                </a:solidFill>
                <a:latin typeface="Hack NF" panose="020B0609030202020204" pitchFamily="50" charset="0"/>
              </a:rPr>
              <a:t>-match</a:t>
            </a:r>
            <a:r>
              <a:rPr lang="en-US" sz="24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400" dirty="0">
                <a:solidFill>
                  <a:srgbClr val="8B0000"/>
                </a:solidFill>
                <a:latin typeface="Hack NF" panose="020B0609030202020204" pitchFamily="50" charset="0"/>
              </a:rPr>
              <a:t>\s</a:t>
            </a: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’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Returns True</a:t>
            </a:r>
          </a:p>
          <a:p>
            <a:pPr marL="0" indent="0">
              <a:buNone/>
            </a:pPr>
            <a:endParaRPr lang="en-US" sz="2400" dirty="0">
              <a:solidFill>
                <a:srgbClr val="333333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400" dirty="0" err="1">
                <a:solidFill>
                  <a:srgbClr val="8B0000"/>
                </a:solidFill>
                <a:latin typeface="Hack NF" panose="020B0609030202020204" pitchFamily="50" charset="0"/>
              </a:rPr>
              <a:t>butnothere</a:t>
            </a: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4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400" dirty="0">
                <a:solidFill>
                  <a:srgbClr val="A9A9A9"/>
                </a:solidFill>
                <a:latin typeface="Hack NF" panose="020B0609030202020204" pitchFamily="50" charset="0"/>
              </a:rPr>
              <a:t>-match</a:t>
            </a:r>
            <a:r>
              <a:rPr lang="en-US" sz="24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400" dirty="0">
                <a:solidFill>
                  <a:srgbClr val="8B0000"/>
                </a:solidFill>
                <a:latin typeface="Hack NF" panose="020B0609030202020204" pitchFamily="50" charset="0"/>
              </a:rPr>
              <a:t>\s</a:t>
            </a: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’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333333"/>
                </a:solidFill>
                <a:latin typeface="Hack NF" panose="020B0609030202020204" pitchFamily="50" charset="0"/>
              </a:rPr>
              <a:t>Returns False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400" dirty="0">
                <a:solidFill>
                  <a:srgbClr val="8B0000"/>
                </a:solidFill>
                <a:latin typeface="Hack NF" panose="020B0609030202020204" pitchFamily="50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4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400" dirty="0">
                <a:solidFill>
                  <a:srgbClr val="A9A9A9"/>
                </a:solidFill>
                <a:latin typeface="Hack NF" panose="020B0609030202020204" pitchFamily="50" charset="0"/>
              </a:rPr>
              <a:t>-match</a:t>
            </a:r>
            <a:r>
              <a:rPr lang="en-US" sz="24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400" dirty="0">
                <a:solidFill>
                  <a:srgbClr val="8B0000"/>
                </a:solidFill>
                <a:latin typeface="Hack NF" panose="020B0609030202020204" pitchFamily="50" charset="0"/>
              </a:rPr>
              <a:t>\S</a:t>
            </a: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’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Returns False</a:t>
            </a:r>
            <a:endParaRPr lang="en-US" sz="2400" dirty="0">
              <a:solidFill>
                <a:srgbClr val="333333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734644-A6B4-4F81-A7A8-58FA4712FD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</p:spTree>
    <p:extLst>
      <p:ext uri="{BB962C8B-B14F-4D97-AF65-F5344CB8AC3E}">
        <p14:creationId xmlns:p14="http://schemas.microsoft.com/office/powerpoint/2010/main" val="2578843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920DE-3D0F-4BBE-84D8-8FD6AE044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 With Slashes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FF1C4C-3AEE-489A-8725-78DA454D30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400" dirty="0">
                <a:solidFill>
                  <a:srgbClr val="8B0000"/>
                </a:solidFill>
                <a:latin typeface="Hack NF" panose="020B0609030202020204" pitchFamily="50" charset="0"/>
              </a:rPr>
              <a:t>\\path\with\slashes</a:t>
            </a: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4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400" dirty="0">
                <a:solidFill>
                  <a:srgbClr val="A9A9A9"/>
                </a:solidFill>
                <a:latin typeface="Hack NF" panose="020B0609030202020204" pitchFamily="50" charset="0"/>
              </a:rPr>
              <a:t>-match</a:t>
            </a:r>
            <a:r>
              <a:rPr lang="en-US" sz="24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400" dirty="0">
                <a:solidFill>
                  <a:srgbClr val="8B0000"/>
                </a:solidFill>
                <a:latin typeface="Hack NF" panose="020B0609030202020204" pitchFamily="50" charset="0"/>
              </a:rPr>
              <a:t>\slashes</a:t>
            </a: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’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Returns False</a:t>
            </a:r>
          </a:p>
          <a:p>
            <a:pPr marL="0" indent="0">
              <a:buNone/>
            </a:pPr>
            <a:endParaRPr lang="en-US" sz="2400" dirty="0">
              <a:solidFill>
                <a:srgbClr val="333333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7214FC-01F6-4295-A491-6A58FF4682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</p:spTree>
    <p:extLst>
      <p:ext uri="{BB962C8B-B14F-4D97-AF65-F5344CB8AC3E}">
        <p14:creationId xmlns:p14="http://schemas.microsoft.com/office/powerpoint/2010/main" val="978587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9A49ED-416D-4286-A88B-9AD2CAF36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 Symbol – Zero or More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C6D057-CF7D-4FB6-918B-00FABB77E7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400" dirty="0">
                <a:solidFill>
                  <a:srgbClr val="8B0000"/>
                </a:solidFill>
                <a:latin typeface="Hack NF" panose="020B0609030202020204" pitchFamily="50" charset="0"/>
              </a:rPr>
              <a:t>something.txt</a:t>
            </a: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4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400" dirty="0">
                <a:solidFill>
                  <a:srgbClr val="A9A9A9"/>
                </a:solidFill>
                <a:latin typeface="Hack NF" panose="020B0609030202020204" pitchFamily="50" charset="0"/>
              </a:rPr>
              <a:t>-match</a:t>
            </a:r>
            <a:r>
              <a:rPr lang="en-US" sz="24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400" dirty="0">
                <a:solidFill>
                  <a:srgbClr val="8B0000"/>
                </a:solidFill>
                <a:highlight>
                  <a:srgbClr val="FF00FF"/>
                </a:highlight>
                <a:latin typeface="Hack NF" panose="020B0609030202020204" pitchFamily="50" charset="0"/>
              </a:rPr>
              <a:t>s</a:t>
            </a:r>
            <a:r>
              <a:rPr lang="en-US" sz="2400" dirty="0">
                <a:solidFill>
                  <a:srgbClr val="8B0000"/>
                </a:solidFill>
                <a:latin typeface="Hack NF" panose="020B0609030202020204" pitchFamily="50" charset="0"/>
              </a:rPr>
              <a:t>*omething.txt</a:t>
            </a: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’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Returns True</a:t>
            </a:r>
          </a:p>
        </p:txBody>
      </p:sp>
      <p:sp>
        <p:nvSpPr>
          <p:cNvPr id="23" name="Footer Placeholder 3">
            <a:extLst>
              <a:ext uri="{FF2B5EF4-FFF2-40B4-BE49-F238E27FC236}">
                <a16:creationId xmlns:a16="http://schemas.microsoft.com/office/drawing/2014/main" id="{3E2C66FF-AFDF-4214-9967-E570BCD840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@</a:t>
            </a:r>
            <a:r>
              <a:rPr lang="en-US" dirty="0" err="1"/>
              <a:t>MrThomasRayner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4240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920DE-3D0F-4BBE-84D8-8FD6AE044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 With Slashes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FF1C4C-3AEE-489A-8725-78DA454D30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400" dirty="0">
                <a:solidFill>
                  <a:srgbClr val="8B0000"/>
                </a:solidFill>
                <a:latin typeface="Hack NF" panose="020B0609030202020204" pitchFamily="50" charset="0"/>
              </a:rPr>
              <a:t>\\path\with\slashes</a:t>
            </a: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4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400" dirty="0">
                <a:solidFill>
                  <a:srgbClr val="A9A9A9"/>
                </a:solidFill>
                <a:latin typeface="Hack NF" panose="020B0609030202020204" pitchFamily="50" charset="0"/>
              </a:rPr>
              <a:t>-match</a:t>
            </a:r>
            <a:r>
              <a:rPr lang="en-US" sz="24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400" dirty="0">
                <a:solidFill>
                  <a:srgbClr val="8B0000"/>
                </a:solidFill>
                <a:highlight>
                  <a:srgbClr val="FF00FF"/>
                </a:highlight>
                <a:latin typeface="Hack NF" panose="020B0609030202020204" pitchFamily="50" charset="0"/>
              </a:rPr>
              <a:t>\s</a:t>
            </a:r>
            <a:r>
              <a:rPr lang="en-US" sz="2400" dirty="0">
                <a:solidFill>
                  <a:srgbClr val="8B0000"/>
                </a:solidFill>
                <a:latin typeface="Hack NF" panose="020B0609030202020204" pitchFamily="50" charset="0"/>
              </a:rPr>
              <a:t>lashes</a:t>
            </a: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’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Returns False</a:t>
            </a:r>
          </a:p>
          <a:p>
            <a:pPr marL="0" indent="0">
              <a:buNone/>
            </a:pPr>
            <a:endParaRPr lang="en-US" sz="2400" dirty="0">
              <a:solidFill>
                <a:srgbClr val="333333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7214FC-01F6-4295-A491-6A58FF4682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</p:spTree>
    <p:extLst>
      <p:ext uri="{BB962C8B-B14F-4D97-AF65-F5344CB8AC3E}">
        <p14:creationId xmlns:p14="http://schemas.microsoft.com/office/powerpoint/2010/main" val="3626887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920DE-3D0F-4BBE-84D8-8FD6AE044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 With Slashes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FF1C4C-3AEE-489A-8725-78DA454D30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400" dirty="0">
                <a:solidFill>
                  <a:srgbClr val="8B0000"/>
                </a:solidFill>
                <a:latin typeface="Hack NF" panose="020B0609030202020204" pitchFamily="50" charset="0"/>
              </a:rPr>
              <a:t>\\path\with\slashes</a:t>
            </a: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4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400" dirty="0">
                <a:solidFill>
                  <a:srgbClr val="A9A9A9"/>
                </a:solidFill>
                <a:latin typeface="Hack NF" panose="020B0609030202020204" pitchFamily="50" charset="0"/>
              </a:rPr>
              <a:t>-match</a:t>
            </a:r>
            <a:r>
              <a:rPr lang="en-US" sz="24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400" dirty="0">
                <a:solidFill>
                  <a:srgbClr val="8B0000"/>
                </a:solidFill>
                <a:highlight>
                  <a:srgbClr val="FF00FF"/>
                </a:highlight>
                <a:latin typeface="Hack NF" panose="020B0609030202020204" pitchFamily="50" charset="0"/>
              </a:rPr>
              <a:t>\s</a:t>
            </a:r>
            <a:r>
              <a:rPr lang="en-US" sz="2400" dirty="0">
                <a:solidFill>
                  <a:srgbClr val="8B0000"/>
                </a:solidFill>
                <a:highlight>
                  <a:srgbClr val="00FFFF"/>
                </a:highlight>
                <a:latin typeface="Hack NF" panose="020B0609030202020204" pitchFamily="50" charset="0"/>
              </a:rPr>
              <a:t>lashes</a:t>
            </a: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’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Returns False</a:t>
            </a:r>
          </a:p>
          <a:p>
            <a:pPr marL="0" indent="0">
              <a:buNone/>
            </a:pPr>
            <a:endParaRPr lang="en-US" sz="2400" dirty="0">
              <a:solidFill>
                <a:srgbClr val="333333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7214FC-01F6-4295-A491-6A58FF4682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</p:spTree>
    <p:extLst>
      <p:ext uri="{BB962C8B-B14F-4D97-AF65-F5344CB8AC3E}">
        <p14:creationId xmlns:p14="http://schemas.microsoft.com/office/powerpoint/2010/main" val="1582957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920DE-3D0F-4BBE-84D8-8FD6AE044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 With Slashes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FF1C4C-3AEE-489A-8725-78DA454D30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400" dirty="0">
                <a:solidFill>
                  <a:srgbClr val="8B0000"/>
                </a:solidFill>
                <a:latin typeface="Hack NF" panose="020B0609030202020204" pitchFamily="50" charset="0"/>
              </a:rPr>
              <a:t>\\path\with\s</a:t>
            </a:r>
            <a:r>
              <a:rPr lang="en-US" sz="2400" dirty="0">
                <a:solidFill>
                  <a:srgbClr val="8B0000"/>
                </a:solidFill>
                <a:highlight>
                  <a:srgbClr val="00FFFF"/>
                </a:highlight>
                <a:latin typeface="Hack NF" panose="020B0609030202020204" pitchFamily="50" charset="0"/>
              </a:rPr>
              <a:t>lashes</a:t>
            </a: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4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400" dirty="0">
                <a:solidFill>
                  <a:srgbClr val="A9A9A9"/>
                </a:solidFill>
                <a:latin typeface="Hack NF" panose="020B0609030202020204" pitchFamily="50" charset="0"/>
              </a:rPr>
              <a:t>-match</a:t>
            </a:r>
            <a:r>
              <a:rPr lang="en-US" sz="24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400" dirty="0">
                <a:solidFill>
                  <a:srgbClr val="8B0000"/>
                </a:solidFill>
                <a:highlight>
                  <a:srgbClr val="FF00FF"/>
                </a:highlight>
                <a:latin typeface="Hack NF" panose="020B0609030202020204" pitchFamily="50" charset="0"/>
              </a:rPr>
              <a:t>\s</a:t>
            </a:r>
            <a:r>
              <a:rPr lang="en-US" sz="2400" dirty="0">
                <a:solidFill>
                  <a:srgbClr val="8B0000"/>
                </a:solidFill>
                <a:highlight>
                  <a:srgbClr val="00FFFF"/>
                </a:highlight>
                <a:latin typeface="Hack NF" panose="020B0609030202020204" pitchFamily="50" charset="0"/>
              </a:rPr>
              <a:t>lashes</a:t>
            </a: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’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Returns False</a:t>
            </a:r>
          </a:p>
          <a:p>
            <a:pPr marL="0" indent="0">
              <a:buNone/>
            </a:pPr>
            <a:endParaRPr lang="en-US" sz="2400" dirty="0">
              <a:solidFill>
                <a:srgbClr val="333333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7214FC-01F6-4295-A491-6A58FF4682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</p:spTree>
    <p:extLst>
      <p:ext uri="{BB962C8B-B14F-4D97-AF65-F5344CB8AC3E}">
        <p14:creationId xmlns:p14="http://schemas.microsoft.com/office/powerpoint/2010/main" val="3935682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920DE-3D0F-4BBE-84D8-8FD6AE044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 With Slashes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FF1C4C-3AEE-489A-8725-78DA454D30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400" dirty="0">
                <a:solidFill>
                  <a:srgbClr val="8B0000"/>
                </a:solidFill>
                <a:latin typeface="Hack NF" panose="020B0609030202020204" pitchFamily="50" charset="0"/>
              </a:rPr>
              <a:t>\\path\with\</a:t>
            </a:r>
            <a:r>
              <a:rPr lang="en-US" sz="2400" dirty="0">
                <a:solidFill>
                  <a:srgbClr val="8B0000"/>
                </a:solidFill>
                <a:highlight>
                  <a:srgbClr val="FF0000"/>
                </a:highlight>
                <a:latin typeface="Hack NF" panose="020B0609030202020204" pitchFamily="50" charset="0"/>
              </a:rPr>
              <a:t>s</a:t>
            </a:r>
            <a:r>
              <a:rPr lang="en-US" sz="2400" dirty="0">
                <a:solidFill>
                  <a:srgbClr val="8B0000"/>
                </a:solidFill>
                <a:highlight>
                  <a:srgbClr val="00FFFF"/>
                </a:highlight>
                <a:latin typeface="Hack NF" panose="020B0609030202020204" pitchFamily="50" charset="0"/>
              </a:rPr>
              <a:t>lashes</a:t>
            </a: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4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400" dirty="0">
                <a:solidFill>
                  <a:srgbClr val="A9A9A9"/>
                </a:solidFill>
                <a:latin typeface="Hack NF" panose="020B0609030202020204" pitchFamily="50" charset="0"/>
              </a:rPr>
              <a:t>-match</a:t>
            </a:r>
            <a:r>
              <a:rPr lang="en-US" sz="24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400" dirty="0">
                <a:solidFill>
                  <a:srgbClr val="8B0000"/>
                </a:solidFill>
                <a:highlight>
                  <a:srgbClr val="FF00FF"/>
                </a:highlight>
                <a:latin typeface="Hack NF" panose="020B0609030202020204" pitchFamily="50" charset="0"/>
              </a:rPr>
              <a:t>\s</a:t>
            </a:r>
            <a:r>
              <a:rPr lang="en-US" sz="2400" dirty="0">
                <a:solidFill>
                  <a:srgbClr val="8B0000"/>
                </a:solidFill>
                <a:highlight>
                  <a:srgbClr val="00FFFF"/>
                </a:highlight>
                <a:latin typeface="Hack NF" panose="020B0609030202020204" pitchFamily="50" charset="0"/>
              </a:rPr>
              <a:t>lashes</a:t>
            </a: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’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Returns False</a:t>
            </a:r>
          </a:p>
          <a:p>
            <a:pPr marL="0" indent="0">
              <a:buNone/>
            </a:pPr>
            <a:endParaRPr lang="en-US" sz="2400" dirty="0">
              <a:solidFill>
                <a:srgbClr val="333333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7214FC-01F6-4295-A491-6A58FF4682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</p:spTree>
    <p:extLst>
      <p:ext uri="{BB962C8B-B14F-4D97-AF65-F5344CB8AC3E}">
        <p14:creationId xmlns:p14="http://schemas.microsoft.com/office/powerpoint/2010/main" val="1094888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920DE-3D0F-4BBE-84D8-8FD6AE044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 With Slashes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FF1C4C-3AEE-489A-8725-78DA454D30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400" dirty="0">
                <a:solidFill>
                  <a:srgbClr val="8B0000"/>
                </a:solidFill>
                <a:latin typeface="Hack NF" panose="020B0609030202020204" pitchFamily="50" charset="0"/>
              </a:rPr>
              <a:t>\\path\with\slashes</a:t>
            </a: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4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400" dirty="0">
                <a:solidFill>
                  <a:srgbClr val="A9A9A9"/>
                </a:solidFill>
                <a:latin typeface="Hack NF" panose="020B0609030202020204" pitchFamily="50" charset="0"/>
              </a:rPr>
              <a:t>-match</a:t>
            </a:r>
            <a:r>
              <a:rPr lang="en-US" sz="24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400" dirty="0">
                <a:solidFill>
                  <a:srgbClr val="8B0000"/>
                </a:solidFill>
                <a:latin typeface="Hack NF" panose="020B0609030202020204" pitchFamily="50" charset="0"/>
              </a:rPr>
              <a:t>\slashes</a:t>
            </a: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’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Returns False</a:t>
            </a:r>
          </a:p>
          <a:p>
            <a:pPr marL="0" indent="0">
              <a:buNone/>
            </a:pPr>
            <a:endParaRPr lang="en-US" sz="2400" dirty="0">
              <a:solidFill>
                <a:srgbClr val="333333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400" dirty="0">
                <a:solidFill>
                  <a:srgbClr val="8B0000"/>
                </a:solidFill>
                <a:latin typeface="Hack NF" panose="020B0609030202020204" pitchFamily="50" charset="0"/>
              </a:rPr>
              <a:t>\\path\with lashes</a:t>
            </a: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4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400" dirty="0">
                <a:solidFill>
                  <a:srgbClr val="A9A9A9"/>
                </a:solidFill>
                <a:latin typeface="Hack NF" panose="020B0609030202020204" pitchFamily="50" charset="0"/>
              </a:rPr>
              <a:t>-match</a:t>
            </a:r>
            <a:r>
              <a:rPr lang="en-US" sz="24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400" dirty="0">
                <a:solidFill>
                  <a:srgbClr val="8B0000"/>
                </a:solidFill>
                <a:latin typeface="Hack NF" panose="020B0609030202020204" pitchFamily="50" charset="0"/>
              </a:rPr>
              <a:t>\slashes</a:t>
            </a: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’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Returns True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7214FC-01F6-4295-A491-6A58FF4682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</p:spTree>
    <p:extLst>
      <p:ext uri="{BB962C8B-B14F-4D97-AF65-F5344CB8AC3E}">
        <p14:creationId xmlns:p14="http://schemas.microsoft.com/office/powerpoint/2010/main" val="1549109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920DE-3D0F-4BBE-84D8-8FD6AE044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 With Slashes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FF1C4C-3AEE-489A-8725-78DA454D30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400" dirty="0">
                <a:solidFill>
                  <a:srgbClr val="8B0000"/>
                </a:solidFill>
                <a:latin typeface="Hack NF" panose="020B0609030202020204" pitchFamily="50" charset="0"/>
              </a:rPr>
              <a:t>\\path\with\slashes</a:t>
            </a: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4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400" dirty="0">
                <a:solidFill>
                  <a:srgbClr val="A9A9A9"/>
                </a:solidFill>
                <a:latin typeface="Hack NF" panose="020B0609030202020204" pitchFamily="50" charset="0"/>
              </a:rPr>
              <a:t>-match</a:t>
            </a:r>
            <a:r>
              <a:rPr lang="en-US" sz="24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400" dirty="0">
                <a:solidFill>
                  <a:srgbClr val="8B0000"/>
                </a:solidFill>
                <a:latin typeface="Hack NF" panose="020B0609030202020204" pitchFamily="50" charset="0"/>
              </a:rPr>
              <a:t>\slashes</a:t>
            </a: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’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Returns False</a:t>
            </a:r>
          </a:p>
          <a:p>
            <a:pPr marL="0" indent="0">
              <a:buNone/>
            </a:pPr>
            <a:endParaRPr lang="en-US" sz="2400" dirty="0">
              <a:solidFill>
                <a:srgbClr val="333333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400" dirty="0">
                <a:solidFill>
                  <a:srgbClr val="8B0000"/>
                </a:solidFill>
                <a:latin typeface="Hack NF" panose="020B0609030202020204" pitchFamily="50" charset="0"/>
              </a:rPr>
              <a:t>\\path\with lashes</a:t>
            </a: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4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400" dirty="0">
                <a:solidFill>
                  <a:srgbClr val="A9A9A9"/>
                </a:solidFill>
                <a:latin typeface="Hack NF" panose="020B0609030202020204" pitchFamily="50" charset="0"/>
              </a:rPr>
              <a:t>-match</a:t>
            </a:r>
            <a:r>
              <a:rPr lang="en-US" sz="24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400" dirty="0">
                <a:solidFill>
                  <a:srgbClr val="8B0000"/>
                </a:solidFill>
                <a:highlight>
                  <a:srgbClr val="FF00FF"/>
                </a:highlight>
                <a:latin typeface="Hack NF" panose="020B0609030202020204" pitchFamily="50" charset="0"/>
              </a:rPr>
              <a:t>\s</a:t>
            </a:r>
            <a:r>
              <a:rPr lang="en-US" sz="2400" dirty="0">
                <a:solidFill>
                  <a:srgbClr val="8B0000"/>
                </a:solidFill>
                <a:highlight>
                  <a:srgbClr val="00FFFF"/>
                </a:highlight>
                <a:latin typeface="Hack NF" panose="020B0609030202020204" pitchFamily="50" charset="0"/>
              </a:rPr>
              <a:t>lashes</a:t>
            </a: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’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Returns True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7214FC-01F6-4295-A491-6A58FF4682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</p:spTree>
    <p:extLst>
      <p:ext uri="{BB962C8B-B14F-4D97-AF65-F5344CB8AC3E}">
        <p14:creationId xmlns:p14="http://schemas.microsoft.com/office/powerpoint/2010/main" val="635083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920DE-3D0F-4BBE-84D8-8FD6AE044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 With Slashes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FF1C4C-3AEE-489A-8725-78DA454D30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400" dirty="0">
                <a:solidFill>
                  <a:srgbClr val="8B0000"/>
                </a:solidFill>
                <a:latin typeface="Hack NF" panose="020B0609030202020204" pitchFamily="50" charset="0"/>
              </a:rPr>
              <a:t>\\path\with\slashes</a:t>
            </a: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4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400" dirty="0">
                <a:solidFill>
                  <a:srgbClr val="A9A9A9"/>
                </a:solidFill>
                <a:latin typeface="Hack NF" panose="020B0609030202020204" pitchFamily="50" charset="0"/>
              </a:rPr>
              <a:t>-match</a:t>
            </a:r>
            <a:r>
              <a:rPr lang="en-US" sz="24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400" dirty="0">
                <a:solidFill>
                  <a:srgbClr val="8B0000"/>
                </a:solidFill>
                <a:latin typeface="Hack NF" panose="020B0609030202020204" pitchFamily="50" charset="0"/>
              </a:rPr>
              <a:t>\slashes</a:t>
            </a: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’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Returns False</a:t>
            </a:r>
          </a:p>
          <a:p>
            <a:pPr marL="0" indent="0">
              <a:buNone/>
            </a:pPr>
            <a:endParaRPr lang="en-US" sz="2400" dirty="0">
              <a:solidFill>
                <a:srgbClr val="333333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400" dirty="0">
                <a:solidFill>
                  <a:srgbClr val="8B0000"/>
                </a:solidFill>
                <a:latin typeface="Hack NF" panose="020B0609030202020204" pitchFamily="50" charset="0"/>
              </a:rPr>
              <a:t>\\path\with</a:t>
            </a:r>
            <a:r>
              <a:rPr lang="en-US" sz="2400" dirty="0">
                <a:solidFill>
                  <a:srgbClr val="8B0000"/>
                </a:solidFill>
                <a:highlight>
                  <a:srgbClr val="FF00FF"/>
                </a:highlight>
                <a:latin typeface="Hack NF" panose="020B0609030202020204" pitchFamily="50" charset="0"/>
              </a:rPr>
              <a:t> </a:t>
            </a:r>
            <a:r>
              <a:rPr lang="en-US" sz="2400" dirty="0">
                <a:solidFill>
                  <a:srgbClr val="8B0000"/>
                </a:solidFill>
                <a:latin typeface="Hack NF" panose="020B0609030202020204" pitchFamily="50" charset="0"/>
              </a:rPr>
              <a:t>lashes</a:t>
            </a: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4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400" dirty="0">
                <a:solidFill>
                  <a:srgbClr val="A9A9A9"/>
                </a:solidFill>
                <a:latin typeface="Hack NF" panose="020B0609030202020204" pitchFamily="50" charset="0"/>
              </a:rPr>
              <a:t>-match</a:t>
            </a:r>
            <a:r>
              <a:rPr lang="en-US" sz="24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400" dirty="0">
                <a:solidFill>
                  <a:srgbClr val="8B0000"/>
                </a:solidFill>
                <a:highlight>
                  <a:srgbClr val="FF00FF"/>
                </a:highlight>
                <a:latin typeface="Hack NF" panose="020B0609030202020204" pitchFamily="50" charset="0"/>
              </a:rPr>
              <a:t>\s</a:t>
            </a:r>
            <a:r>
              <a:rPr lang="en-US" sz="2400" dirty="0">
                <a:solidFill>
                  <a:srgbClr val="8B0000"/>
                </a:solidFill>
                <a:highlight>
                  <a:srgbClr val="00FFFF"/>
                </a:highlight>
                <a:latin typeface="Hack NF" panose="020B0609030202020204" pitchFamily="50" charset="0"/>
              </a:rPr>
              <a:t>lashes</a:t>
            </a: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’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Returns True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7214FC-01F6-4295-A491-6A58FF4682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</p:spTree>
    <p:extLst>
      <p:ext uri="{BB962C8B-B14F-4D97-AF65-F5344CB8AC3E}">
        <p14:creationId xmlns:p14="http://schemas.microsoft.com/office/powerpoint/2010/main" val="3036193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920DE-3D0F-4BBE-84D8-8FD6AE044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 With Slashes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FF1C4C-3AEE-489A-8725-78DA454D30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400" dirty="0">
                <a:solidFill>
                  <a:srgbClr val="8B0000"/>
                </a:solidFill>
                <a:latin typeface="Hack NF" panose="020B0609030202020204" pitchFamily="50" charset="0"/>
              </a:rPr>
              <a:t>\\path\with\slashes</a:t>
            </a: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4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400" dirty="0">
                <a:solidFill>
                  <a:srgbClr val="A9A9A9"/>
                </a:solidFill>
                <a:latin typeface="Hack NF" panose="020B0609030202020204" pitchFamily="50" charset="0"/>
              </a:rPr>
              <a:t>-match</a:t>
            </a:r>
            <a:r>
              <a:rPr lang="en-US" sz="24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400" dirty="0">
                <a:solidFill>
                  <a:srgbClr val="8B0000"/>
                </a:solidFill>
                <a:latin typeface="Hack NF" panose="020B0609030202020204" pitchFamily="50" charset="0"/>
              </a:rPr>
              <a:t>\slashes</a:t>
            </a: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’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Returns False</a:t>
            </a:r>
          </a:p>
          <a:p>
            <a:pPr marL="0" indent="0">
              <a:buNone/>
            </a:pPr>
            <a:endParaRPr lang="en-US" sz="2400" dirty="0">
              <a:solidFill>
                <a:srgbClr val="333333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400" dirty="0">
                <a:solidFill>
                  <a:srgbClr val="8B0000"/>
                </a:solidFill>
                <a:latin typeface="Hack NF" panose="020B0609030202020204" pitchFamily="50" charset="0"/>
              </a:rPr>
              <a:t>\\path\with</a:t>
            </a:r>
            <a:r>
              <a:rPr lang="en-US" sz="2400" dirty="0">
                <a:solidFill>
                  <a:srgbClr val="8B0000"/>
                </a:solidFill>
                <a:highlight>
                  <a:srgbClr val="FF00FF"/>
                </a:highlight>
                <a:latin typeface="Hack NF" panose="020B0609030202020204" pitchFamily="50" charset="0"/>
              </a:rPr>
              <a:t> </a:t>
            </a:r>
            <a:r>
              <a:rPr lang="en-US" sz="2400" dirty="0">
                <a:solidFill>
                  <a:srgbClr val="8B0000"/>
                </a:solidFill>
                <a:highlight>
                  <a:srgbClr val="00FFFF"/>
                </a:highlight>
                <a:latin typeface="Hack NF" panose="020B0609030202020204" pitchFamily="50" charset="0"/>
              </a:rPr>
              <a:t>lashes</a:t>
            </a: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4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400" dirty="0">
                <a:solidFill>
                  <a:srgbClr val="A9A9A9"/>
                </a:solidFill>
                <a:latin typeface="Hack NF" panose="020B0609030202020204" pitchFamily="50" charset="0"/>
              </a:rPr>
              <a:t>-match</a:t>
            </a:r>
            <a:r>
              <a:rPr lang="en-US" sz="24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400" dirty="0">
                <a:solidFill>
                  <a:srgbClr val="8B0000"/>
                </a:solidFill>
                <a:highlight>
                  <a:srgbClr val="FF00FF"/>
                </a:highlight>
                <a:latin typeface="Hack NF" panose="020B0609030202020204" pitchFamily="50" charset="0"/>
              </a:rPr>
              <a:t>\s</a:t>
            </a:r>
            <a:r>
              <a:rPr lang="en-US" sz="2400" dirty="0">
                <a:solidFill>
                  <a:srgbClr val="8B0000"/>
                </a:solidFill>
                <a:highlight>
                  <a:srgbClr val="00FFFF"/>
                </a:highlight>
                <a:latin typeface="Hack NF" panose="020B0609030202020204" pitchFamily="50" charset="0"/>
              </a:rPr>
              <a:t>lashes</a:t>
            </a: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’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Returns True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7214FC-01F6-4295-A491-6A58FF4682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</p:spTree>
    <p:extLst>
      <p:ext uri="{BB962C8B-B14F-4D97-AF65-F5344CB8AC3E}">
        <p14:creationId xmlns:p14="http://schemas.microsoft.com/office/powerpoint/2010/main" val="2444382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920DE-3D0F-4BBE-84D8-8FD6AE044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 With Slashes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FF1C4C-3AEE-489A-8725-78DA454D30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400" dirty="0">
                <a:solidFill>
                  <a:srgbClr val="8B0000"/>
                </a:solidFill>
                <a:latin typeface="Hack NF" panose="020B0609030202020204" pitchFamily="50" charset="0"/>
              </a:rPr>
              <a:t>\\path\with\slashes</a:t>
            </a: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4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400" dirty="0">
                <a:solidFill>
                  <a:srgbClr val="A9A9A9"/>
                </a:solidFill>
                <a:latin typeface="Hack NF" panose="020B0609030202020204" pitchFamily="50" charset="0"/>
              </a:rPr>
              <a:t>-match</a:t>
            </a:r>
            <a:r>
              <a:rPr lang="en-US" sz="24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400" dirty="0">
                <a:solidFill>
                  <a:srgbClr val="8B0000"/>
                </a:solidFill>
                <a:latin typeface="Hack NF" panose="020B0609030202020204" pitchFamily="50" charset="0"/>
              </a:rPr>
              <a:t>\slashes</a:t>
            </a: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’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Returns False</a:t>
            </a:r>
          </a:p>
          <a:p>
            <a:pPr marL="0" indent="0">
              <a:buNone/>
            </a:pPr>
            <a:endParaRPr lang="en-US" sz="2400" dirty="0">
              <a:solidFill>
                <a:srgbClr val="333333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400" dirty="0">
                <a:solidFill>
                  <a:srgbClr val="8B0000"/>
                </a:solidFill>
                <a:latin typeface="Hack NF" panose="020B0609030202020204" pitchFamily="50" charset="0"/>
              </a:rPr>
              <a:t>\\path\with</a:t>
            </a:r>
            <a:r>
              <a:rPr lang="en-US" sz="2400" dirty="0">
                <a:solidFill>
                  <a:srgbClr val="8B0000"/>
                </a:solidFill>
                <a:highlight>
                  <a:srgbClr val="00FF00"/>
                </a:highlight>
                <a:latin typeface="Hack NF" panose="020B0609030202020204" pitchFamily="50" charset="0"/>
              </a:rPr>
              <a:t> lashes</a:t>
            </a: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4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400" dirty="0">
                <a:solidFill>
                  <a:srgbClr val="A9A9A9"/>
                </a:solidFill>
                <a:latin typeface="Hack NF" panose="020B0609030202020204" pitchFamily="50" charset="0"/>
              </a:rPr>
              <a:t>-match</a:t>
            </a:r>
            <a:r>
              <a:rPr lang="en-US" sz="24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400" dirty="0">
                <a:solidFill>
                  <a:srgbClr val="8B0000"/>
                </a:solidFill>
                <a:highlight>
                  <a:srgbClr val="00FF00"/>
                </a:highlight>
                <a:latin typeface="Hack NF" panose="020B0609030202020204" pitchFamily="50" charset="0"/>
              </a:rPr>
              <a:t>\slashes</a:t>
            </a: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’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Returns True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7214FC-01F6-4295-A491-6A58FF4682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</p:spTree>
    <p:extLst>
      <p:ext uri="{BB962C8B-B14F-4D97-AF65-F5344CB8AC3E}">
        <p14:creationId xmlns:p14="http://schemas.microsoft.com/office/powerpoint/2010/main" val="3134016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920DE-3D0F-4BBE-84D8-8FD6AE044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 With Slashes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FF1C4C-3AEE-489A-8725-78DA454D30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400" dirty="0">
                <a:solidFill>
                  <a:srgbClr val="8B0000"/>
                </a:solidFill>
                <a:latin typeface="Hack NF" panose="020B0609030202020204" pitchFamily="50" charset="0"/>
              </a:rPr>
              <a:t>\\path\with\slashes</a:t>
            </a: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4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400" dirty="0">
                <a:solidFill>
                  <a:srgbClr val="A9A9A9"/>
                </a:solidFill>
                <a:latin typeface="Hack NF" panose="020B0609030202020204" pitchFamily="50" charset="0"/>
              </a:rPr>
              <a:t>-match</a:t>
            </a:r>
            <a:r>
              <a:rPr lang="en-US" sz="24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400" dirty="0">
                <a:solidFill>
                  <a:srgbClr val="8B0000"/>
                </a:solidFill>
                <a:latin typeface="Hack NF" panose="020B0609030202020204" pitchFamily="50" charset="0"/>
              </a:rPr>
              <a:t>\slashes</a:t>
            </a: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’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Returns False</a:t>
            </a:r>
          </a:p>
          <a:p>
            <a:pPr marL="0" indent="0">
              <a:buNone/>
            </a:pPr>
            <a:endParaRPr lang="en-US" sz="2400" dirty="0">
              <a:solidFill>
                <a:srgbClr val="333333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400" dirty="0">
                <a:solidFill>
                  <a:srgbClr val="8B0000"/>
                </a:solidFill>
                <a:latin typeface="Hack NF" panose="020B0609030202020204" pitchFamily="50" charset="0"/>
              </a:rPr>
              <a:t>\\path\with lashes</a:t>
            </a: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4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400" dirty="0">
                <a:solidFill>
                  <a:srgbClr val="A9A9A9"/>
                </a:solidFill>
                <a:latin typeface="Hack NF" panose="020B0609030202020204" pitchFamily="50" charset="0"/>
              </a:rPr>
              <a:t>-match</a:t>
            </a:r>
            <a:r>
              <a:rPr lang="en-US" sz="24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400" dirty="0">
                <a:solidFill>
                  <a:srgbClr val="8B0000"/>
                </a:solidFill>
                <a:latin typeface="Hack NF" panose="020B0609030202020204" pitchFamily="50" charset="0"/>
              </a:rPr>
              <a:t>\slashes</a:t>
            </a: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’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Returns True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400" dirty="0">
                <a:solidFill>
                  <a:srgbClr val="8B0000"/>
                </a:solidFill>
                <a:latin typeface="Hack NF" panose="020B0609030202020204" pitchFamily="50" charset="0"/>
              </a:rPr>
              <a:t>\\path\with\slashes</a:t>
            </a: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4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400" dirty="0">
                <a:solidFill>
                  <a:srgbClr val="A9A9A9"/>
                </a:solidFill>
                <a:latin typeface="Hack NF" panose="020B0609030202020204" pitchFamily="50" charset="0"/>
              </a:rPr>
              <a:t>-match</a:t>
            </a:r>
            <a:r>
              <a:rPr lang="en-US" sz="24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400" dirty="0">
                <a:solidFill>
                  <a:srgbClr val="8B0000"/>
                </a:solidFill>
                <a:latin typeface="Hack NF" panose="020B0609030202020204" pitchFamily="50" charset="0"/>
              </a:rPr>
              <a:t>\\slashes</a:t>
            </a: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’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Returns True</a:t>
            </a:r>
            <a:endParaRPr lang="en-US" sz="2400" dirty="0">
              <a:solidFill>
                <a:srgbClr val="333333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7214FC-01F6-4295-A491-6A58FF4682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</p:spTree>
    <p:extLst>
      <p:ext uri="{BB962C8B-B14F-4D97-AF65-F5344CB8AC3E}">
        <p14:creationId xmlns:p14="http://schemas.microsoft.com/office/powerpoint/2010/main" val="3583753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9A49ED-416D-4286-A88B-9AD2CAF36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 Symbol – Zero or More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C6D057-CF7D-4FB6-918B-00FABB77E7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400" dirty="0">
                <a:solidFill>
                  <a:srgbClr val="8B0000"/>
                </a:solidFill>
                <a:latin typeface="Hack NF" panose="020B0609030202020204" pitchFamily="50" charset="0"/>
              </a:rPr>
              <a:t>something.txt</a:t>
            </a: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4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400" dirty="0">
                <a:solidFill>
                  <a:srgbClr val="A9A9A9"/>
                </a:solidFill>
                <a:latin typeface="Hack NF" panose="020B0609030202020204" pitchFamily="50" charset="0"/>
              </a:rPr>
              <a:t>-match</a:t>
            </a:r>
            <a:r>
              <a:rPr lang="en-US" sz="24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400" dirty="0">
                <a:solidFill>
                  <a:srgbClr val="8B0000"/>
                </a:solidFill>
                <a:highlight>
                  <a:srgbClr val="FF00FF"/>
                </a:highlight>
                <a:latin typeface="Hack NF" panose="020B0609030202020204" pitchFamily="50" charset="0"/>
              </a:rPr>
              <a:t>s*</a:t>
            </a:r>
            <a:r>
              <a:rPr lang="en-US" sz="2400" dirty="0">
                <a:solidFill>
                  <a:srgbClr val="8B0000"/>
                </a:solidFill>
                <a:latin typeface="Hack NF" panose="020B0609030202020204" pitchFamily="50" charset="0"/>
              </a:rPr>
              <a:t>omething.txt</a:t>
            </a: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’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Returns True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61C7EC-B2EE-42A2-A9D4-A00D8EA65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@</a:t>
            </a:r>
            <a:r>
              <a:rPr lang="en-US" dirty="0" err="1"/>
              <a:t>MrThomasRayner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6363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920DE-3D0F-4BBE-84D8-8FD6AE044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 With Slashes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FF1C4C-3AEE-489A-8725-78DA454D30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400" dirty="0">
                <a:solidFill>
                  <a:srgbClr val="8B0000"/>
                </a:solidFill>
                <a:latin typeface="Hack NF" panose="020B0609030202020204" pitchFamily="50" charset="0"/>
              </a:rPr>
              <a:t>\\path\with\slashes</a:t>
            </a: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4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400" dirty="0">
                <a:solidFill>
                  <a:srgbClr val="A9A9A9"/>
                </a:solidFill>
                <a:latin typeface="Hack NF" panose="020B0609030202020204" pitchFamily="50" charset="0"/>
              </a:rPr>
              <a:t>-match</a:t>
            </a:r>
            <a:r>
              <a:rPr lang="en-US" sz="24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400" dirty="0">
                <a:solidFill>
                  <a:srgbClr val="8B0000"/>
                </a:solidFill>
                <a:latin typeface="Hack NF" panose="020B0609030202020204" pitchFamily="50" charset="0"/>
              </a:rPr>
              <a:t>\slashes</a:t>
            </a: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’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Returns False</a:t>
            </a:r>
          </a:p>
          <a:p>
            <a:pPr marL="0" indent="0">
              <a:buNone/>
            </a:pPr>
            <a:endParaRPr lang="en-US" sz="2400" dirty="0">
              <a:solidFill>
                <a:srgbClr val="333333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400" dirty="0">
                <a:solidFill>
                  <a:srgbClr val="8B0000"/>
                </a:solidFill>
                <a:latin typeface="Hack NF" panose="020B0609030202020204" pitchFamily="50" charset="0"/>
              </a:rPr>
              <a:t>\\path\with lashes</a:t>
            </a: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4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400" dirty="0">
                <a:solidFill>
                  <a:srgbClr val="A9A9A9"/>
                </a:solidFill>
                <a:latin typeface="Hack NF" panose="020B0609030202020204" pitchFamily="50" charset="0"/>
              </a:rPr>
              <a:t>-match</a:t>
            </a:r>
            <a:r>
              <a:rPr lang="en-US" sz="24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400" dirty="0">
                <a:solidFill>
                  <a:srgbClr val="8B0000"/>
                </a:solidFill>
                <a:latin typeface="Hack NF" panose="020B0609030202020204" pitchFamily="50" charset="0"/>
              </a:rPr>
              <a:t>\slashes</a:t>
            </a: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’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Returns True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400" dirty="0">
                <a:solidFill>
                  <a:srgbClr val="8B0000"/>
                </a:solidFill>
                <a:latin typeface="Hack NF" panose="020B0609030202020204" pitchFamily="50" charset="0"/>
              </a:rPr>
              <a:t>\\path\with\slashes</a:t>
            </a: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4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400" dirty="0">
                <a:solidFill>
                  <a:srgbClr val="A9A9A9"/>
                </a:solidFill>
                <a:latin typeface="Hack NF" panose="020B0609030202020204" pitchFamily="50" charset="0"/>
              </a:rPr>
              <a:t>-match</a:t>
            </a:r>
            <a:r>
              <a:rPr lang="en-US" sz="24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400" dirty="0">
                <a:solidFill>
                  <a:srgbClr val="8B0000"/>
                </a:solidFill>
                <a:latin typeface="Hack NF" panose="020B0609030202020204" pitchFamily="50" charset="0"/>
              </a:rPr>
              <a:t>\\s</a:t>
            </a:r>
            <a:r>
              <a:rPr lang="en-US" sz="2400" dirty="0">
                <a:solidFill>
                  <a:srgbClr val="8B0000"/>
                </a:solidFill>
                <a:highlight>
                  <a:srgbClr val="00FFFF"/>
                </a:highlight>
                <a:latin typeface="Hack NF" panose="020B0609030202020204" pitchFamily="50" charset="0"/>
              </a:rPr>
              <a:t>lashes</a:t>
            </a: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’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Returns True</a:t>
            </a:r>
            <a:endParaRPr lang="en-US" sz="2400" dirty="0">
              <a:solidFill>
                <a:srgbClr val="333333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7214FC-01F6-4295-A491-6A58FF4682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</p:spTree>
    <p:extLst>
      <p:ext uri="{BB962C8B-B14F-4D97-AF65-F5344CB8AC3E}">
        <p14:creationId xmlns:p14="http://schemas.microsoft.com/office/powerpoint/2010/main" val="200604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920DE-3D0F-4BBE-84D8-8FD6AE044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 With Slashes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FF1C4C-3AEE-489A-8725-78DA454D30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400" dirty="0">
                <a:solidFill>
                  <a:srgbClr val="8B0000"/>
                </a:solidFill>
                <a:latin typeface="Hack NF" panose="020B0609030202020204" pitchFamily="50" charset="0"/>
              </a:rPr>
              <a:t>\\path\with\slashes</a:t>
            </a: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4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400" dirty="0">
                <a:solidFill>
                  <a:srgbClr val="A9A9A9"/>
                </a:solidFill>
                <a:latin typeface="Hack NF" panose="020B0609030202020204" pitchFamily="50" charset="0"/>
              </a:rPr>
              <a:t>-match</a:t>
            </a:r>
            <a:r>
              <a:rPr lang="en-US" sz="24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400" dirty="0">
                <a:solidFill>
                  <a:srgbClr val="8B0000"/>
                </a:solidFill>
                <a:latin typeface="Hack NF" panose="020B0609030202020204" pitchFamily="50" charset="0"/>
              </a:rPr>
              <a:t>\slashes</a:t>
            </a: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’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Returns False</a:t>
            </a:r>
          </a:p>
          <a:p>
            <a:pPr marL="0" indent="0">
              <a:buNone/>
            </a:pPr>
            <a:endParaRPr lang="en-US" sz="2400" dirty="0">
              <a:solidFill>
                <a:srgbClr val="333333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400" dirty="0">
                <a:solidFill>
                  <a:srgbClr val="8B0000"/>
                </a:solidFill>
                <a:latin typeface="Hack NF" panose="020B0609030202020204" pitchFamily="50" charset="0"/>
              </a:rPr>
              <a:t>\\path\with lashes</a:t>
            </a: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4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400" dirty="0">
                <a:solidFill>
                  <a:srgbClr val="A9A9A9"/>
                </a:solidFill>
                <a:latin typeface="Hack NF" panose="020B0609030202020204" pitchFamily="50" charset="0"/>
              </a:rPr>
              <a:t>-match</a:t>
            </a:r>
            <a:r>
              <a:rPr lang="en-US" sz="24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400" dirty="0">
                <a:solidFill>
                  <a:srgbClr val="8B0000"/>
                </a:solidFill>
                <a:latin typeface="Hack NF" panose="020B0609030202020204" pitchFamily="50" charset="0"/>
              </a:rPr>
              <a:t>\slashes</a:t>
            </a: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’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Returns True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400" dirty="0">
                <a:solidFill>
                  <a:srgbClr val="8B0000"/>
                </a:solidFill>
                <a:latin typeface="Hack NF" panose="020B0609030202020204" pitchFamily="50" charset="0"/>
              </a:rPr>
              <a:t>\\path\with\slashes</a:t>
            </a: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4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400" dirty="0">
                <a:solidFill>
                  <a:srgbClr val="A9A9A9"/>
                </a:solidFill>
                <a:latin typeface="Hack NF" panose="020B0609030202020204" pitchFamily="50" charset="0"/>
              </a:rPr>
              <a:t>-match</a:t>
            </a:r>
            <a:r>
              <a:rPr lang="en-US" sz="24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400" dirty="0">
                <a:solidFill>
                  <a:srgbClr val="8B0000"/>
                </a:solidFill>
                <a:highlight>
                  <a:srgbClr val="FF00FF"/>
                </a:highlight>
                <a:latin typeface="Hack NF" panose="020B0609030202020204" pitchFamily="50" charset="0"/>
              </a:rPr>
              <a:t>\\</a:t>
            </a:r>
            <a:r>
              <a:rPr lang="en-US" sz="2400" dirty="0">
                <a:solidFill>
                  <a:srgbClr val="8B0000"/>
                </a:solidFill>
                <a:latin typeface="Hack NF" panose="020B0609030202020204" pitchFamily="50" charset="0"/>
              </a:rPr>
              <a:t>s</a:t>
            </a:r>
            <a:r>
              <a:rPr lang="en-US" sz="2400" dirty="0">
                <a:solidFill>
                  <a:srgbClr val="8B0000"/>
                </a:solidFill>
                <a:highlight>
                  <a:srgbClr val="00FFFF"/>
                </a:highlight>
                <a:latin typeface="Hack NF" panose="020B0609030202020204" pitchFamily="50" charset="0"/>
              </a:rPr>
              <a:t>lashes</a:t>
            </a: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’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Returns True</a:t>
            </a:r>
            <a:endParaRPr lang="en-US" sz="2400" dirty="0">
              <a:solidFill>
                <a:srgbClr val="333333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7214FC-01F6-4295-A491-6A58FF4682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</p:spTree>
    <p:extLst>
      <p:ext uri="{BB962C8B-B14F-4D97-AF65-F5344CB8AC3E}">
        <p14:creationId xmlns:p14="http://schemas.microsoft.com/office/powerpoint/2010/main" val="1429741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920DE-3D0F-4BBE-84D8-8FD6AE044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 With Slashes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FF1C4C-3AEE-489A-8725-78DA454D30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400" dirty="0">
                <a:solidFill>
                  <a:srgbClr val="8B0000"/>
                </a:solidFill>
                <a:latin typeface="Hack NF" panose="020B0609030202020204" pitchFamily="50" charset="0"/>
              </a:rPr>
              <a:t>\\path\with\slashes</a:t>
            </a: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4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400" dirty="0">
                <a:solidFill>
                  <a:srgbClr val="A9A9A9"/>
                </a:solidFill>
                <a:latin typeface="Hack NF" panose="020B0609030202020204" pitchFamily="50" charset="0"/>
              </a:rPr>
              <a:t>-match</a:t>
            </a:r>
            <a:r>
              <a:rPr lang="en-US" sz="24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400" dirty="0">
                <a:solidFill>
                  <a:srgbClr val="8B0000"/>
                </a:solidFill>
                <a:latin typeface="Hack NF" panose="020B0609030202020204" pitchFamily="50" charset="0"/>
              </a:rPr>
              <a:t>\slashes</a:t>
            </a: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’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Returns False</a:t>
            </a:r>
          </a:p>
          <a:p>
            <a:pPr marL="0" indent="0">
              <a:buNone/>
            </a:pPr>
            <a:endParaRPr lang="en-US" sz="2400" dirty="0">
              <a:solidFill>
                <a:srgbClr val="333333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400" dirty="0">
                <a:solidFill>
                  <a:srgbClr val="8B0000"/>
                </a:solidFill>
                <a:latin typeface="Hack NF" panose="020B0609030202020204" pitchFamily="50" charset="0"/>
              </a:rPr>
              <a:t>\\path\with lashes</a:t>
            </a: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4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400" dirty="0">
                <a:solidFill>
                  <a:srgbClr val="A9A9A9"/>
                </a:solidFill>
                <a:latin typeface="Hack NF" panose="020B0609030202020204" pitchFamily="50" charset="0"/>
              </a:rPr>
              <a:t>-match</a:t>
            </a:r>
            <a:r>
              <a:rPr lang="en-US" sz="24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400" dirty="0">
                <a:solidFill>
                  <a:srgbClr val="8B0000"/>
                </a:solidFill>
                <a:latin typeface="Hack NF" panose="020B0609030202020204" pitchFamily="50" charset="0"/>
              </a:rPr>
              <a:t>\slashes</a:t>
            </a: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’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Returns True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400" dirty="0">
                <a:solidFill>
                  <a:srgbClr val="8B0000"/>
                </a:solidFill>
                <a:latin typeface="Hack NF" panose="020B0609030202020204" pitchFamily="50" charset="0"/>
              </a:rPr>
              <a:t>\\path\with\slashes</a:t>
            </a: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4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400" dirty="0">
                <a:solidFill>
                  <a:srgbClr val="A9A9A9"/>
                </a:solidFill>
                <a:latin typeface="Hack NF" panose="020B0609030202020204" pitchFamily="50" charset="0"/>
              </a:rPr>
              <a:t>-match</a:t>
            </a:r>
            <a:r>
              <a:rPr lang="en-US" sz="24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400" dirty="0">
                <a:solidFill>
                  <a:srgbClr val="8B0000"/>
                </a:solidFill>
                <a:highlight>
                  <a:srgbClr val="FF00FF"/>
                </a:highlight>
                <a:latin typeface="Hack NF" panose="020B0609030202020204" pitchFamily="50" charset="0"/>
              </a:rPr>
              <a:t>\\</a:t>
            </a:r>
            <a:r>
              <a:rPr lang="en-US" sz="2400" dirty="0">
                <a:solidFill>
                  <a:srgbClr val="8B0000"/>
                </a:solidFill>
                <a:highlight>
                  <a:srgbClr val="FFFF00"/>
                </a:highlight>
                <a:latin typeface="Hack NF" panose="020B0609030202020204" pitchFamily="50" charset="0"/>
              </a:rPr>
              <a:t>s</a:t>
            </a:r>
            <a:r>
              <a:rPr lang="en-US" sz="2400" dirty="0">
                <a:solidFill>
                  <a:srgbClr val="8B0000"/>
                </a:solidFill>
                <a:highlight>
                  <a:srgbClr val="00FFFF"/>
                </a:highlight>
                <a:latin typeface="Hack NF" panose="020B0609030202020204" pitchFamily="50" charset="0"/>
              </a:rPr>
              <a:t>lashes</a:t>
            </a: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’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Returns True</a:t>
            </a:r>
            <a:endParaRPr lang="en-US" sz="2400" dirty="0">
              <a:solidFill>
                <a:srgbClr val="333333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7214FC-01F6-4295-A491-6A58FF4682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</p:spTree>
    <p:extLst>
      <p:ext uri="{BB962C8B-B14F-4D97-AF65-F5344CB8AC3E}">
        <p14:creationId xmlns:p14="http://schemas.microsoft.com/office/powerpoint/2010/main" val="3839051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920DE-3D0F-4BBE-84D8-8FD6AE044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 With Slashes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FF1C4C-3AEE-489A-8725-78DA454D30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400" dirty="0">
                <a:solidFill>
                  <a:srgbClr val="8B0000"/>
                </a:solidFill>
                <a:latin typeface="Hack NF" panose="020B0609030202020204" pitchFamily="50" charset="0"/>
              </a:rPr>
              <a:t>\\path\with\slashes</a:t>
            </a: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4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400" dirty="0">
                <a:solidFill>
                  <a:srgbClr val="A9A9A9"/>
                </a:solidFill>
                <a:latin typeface="Hack NF" panose="020B0609030202020204" pitchFamily="50" charset="0"/>
              </a:rPr>
              <a:t>-match</a:t>
            </a:r>
            <a:r>
              <a:rPr lang="en-US" sz="24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400" dirty="0">
                <a:solidFill>
                  <a:srgbClr val="8B0000"/>
                </a:solidFill>
                <a:latin typeface="Hack NF" panose="020B0609030202020204" pitchFamily="50" charset="0"/>
              </a:rPr>
              <a:t>\slashes</a:t>
            </a: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’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Returns False</a:t>
            </a:r>
          </a:p>
          <a:p>
            <a:pPr marL="0" indent="0">
              <a:buNone/>
            </a:pPr>
            <a:endParaRPr lang="en-US" sz="2400" dirty="0">
              <a:solidFill>
                <a:srgbClr val="333333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400" dirty="0">
                <a:solidFill>
                  <a:srgbClr val="8B0000"/>
                </a:solidFill>
                <a:latin typeface="Hack NF" panose="020B0609030202020204" pitchFamily="50" charset="0"/>
              </a:rPr>
              <a:t>\\path\with lashes</a:t>
            </a: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4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400" dirty="0">
                <a:solidFill>
                  <a:srgbClr val="A9A9A9"/>
                </a:solidFill>
                <a:latin typeface="Hack NF" panose="020B0609030202020204" pitchFamily="50" charset="0"/>
              </a:rPr>
              <a:t>-match</a:t>
            </a:r>
            <a:r>
              <a:rPr lang="en-US" sz="24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400" dirty="0">
                <a:solidFill>
                  <a:srgbClr val="8B0000"/>
                </a:solidFill>
                <a:latin typeface="Hack NF" panose="020B0609030202020204" pitchFamily="50" charset="0"/>
              </a:rPr>
              <a:t>\slashes</a:t>
            </a: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’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Returns True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400" dirty="0">
                <a:solidFill>
                  <a:srgbClr val="8B0000"/>
                </a:solidFill>
                <a:latin typeface="Hack NF" panose="020B0609030202020204" pitchFamily="50" charset="0"/>
              </a:rPr>
              <a:t>\\path\with\</a:t>
            </a:r>
            <a:r>
              <a:rPr lang="en-US" sz="2400" dirty="0">
                <a:solidFill>
                  <a:srgbClr val="8B0000"/>
                </a:solidFill>
                <a:highlight>
                  <a:srgbClr val="FFFF00"/>
                </a:highlight>
                <a:latin typeface="Hack NF" panose="020B0609030202020204" pitchFamily="50" charset="0"/>
              </a:rPr>
              <a:t>s</a:t>
            </a:r>
            <a:r>
              <a:rPr lang="en-US" sz="2400" dirty="0">
                <a:solidFill>
                  <a:srgbClr val="8B0000"/>
                </a:solidFill>
                <a:highlight>
                  <a:srgbClr val="00FFFF"/>
                </a:highlight>
                <a:latin typeface="Hack NF" panose="020B0609030202020204" pitchFamily="50" charset="0"/>
              </a:rPr>
              <a:t>lashes</a:t>
            </a: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4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400" dirty="0">
                <a:solidFill>
                  <a:srgbClr val="A9A9A9"/>
                </a:solidFill>
                <a:latin typeface="Hack NF" panose="020B0609030202020204" pitchFamily="50" charset="0"/>
              </a:rPr>
              <a:t>-match</a:t>
            </a:r>
            <a:r>
              <a:rPr lang="en-US" sz="24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400" dirty="0">
                <a:solidFill>
                  <a:srgbClr val="8B0000"/>
                </a:solidFill>
                <a:highlight>
                  <a:srgbClr val="FF00FF"/>
                </a:highlight>
                <a:latin typeface="Hack NF" panose="020B0609030202020204" pitchFamily="50" charset="0"/>
              </a:rPr>
              <a:t>\\</a:t>
            </a:r>
            <a:r>
              <a:rPr lang="en-US" sz="2400" dirty="0">
                <a:solidFill>
                  <a:srgbClr val="8B0000"/>
                </a:solidFill>
                <a:highlight>
                  <a:srgbClr val="FFFF00"/>
                </a:highlight>
                <a:latin typeface="Hack NF" panose="020B0609030202020204" pitchFamily="50" charset="0"/>
              </a:rPr>
              <a:t>s</a:t>
            </a:r>
            <a:r>
              <a:rPr lang="en-US" sz="2400" dirty="0">
                <a:solidFill>
                  <a:srgbClr val="8B0000"/>
                </a:solidFill>
                <a:highlight>
                  <a:srgbClr val="00FFFF"/>
                </a:highlight>
                <a:latin typeface="Hack NF" panose="020B0609030202020204" pitchFamily="50" charset="0"/>
              </a:rPr>
              <a:t>lashes</a:t>
            </a: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’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Returns True</a:t>
            </a:r>
            <a:endParaRPr lang="en-US" sz="2400" dirty="0">
              <a:solidFill>
                <a:srgbClr val="333333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7214FC-01F6-4295-A491-6A58FF4682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</p:spTree>
    <p:extLst>
      <p:ext uri="{BB962C8B-B14F-4D97-AF65-F5344CB8AC3E}">
        <p14:creationId xmlns:p14="http://schemas.microsoft.com/office/powerpoint/2010/main" val="693344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920DE-3D0F-4BBE-84D8-8FD6AE044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 With Slashes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FF1C4C-3AEE-489A-8725-78DA454D30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400" dirty="0">
                <a:solidFill>
                  <a:srgbClr val="8B0000"/>
                </a:solidFill>
                <a:latin typeface="Hack NF" panose="020B0609030202020204" pitchFamily="50" charset="0"/>
              </a:rPr>
              <a:t>\\path\with\slashes</a:t>
            </a: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4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400" dirty="0">
                <a:solidFill>
                  <a:srgbClr val="A9A9A9"/>
                </a:solidFill>
                <a:latin typeface="Hack NF" panose="020B0609030202020204" pitchFamily="50" charset="0"/>
              </a:rPr>
              <a:t>-match</a:t>
            </a:r>
            <a:r>
              <a:rPr lang="en-US" sz="24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400" dirty="0">
                <a:solidFill>
                  <a:srgbClr val="8B0000"/>
                </a:solidFill>
                <a:latin typeface="Hack NF" panose="020B0609030202020204" pitchFamily="50" charset="0"/>
              </a:rPr>
              <a:t>\slashes</a:t>
            </a: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’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Returns False</a:t>
            </a:r>
          </a:p>
          <a:p>
            <a:pPr marL="0" indent="0">
              <a:buNone/>
            </a:pPr>
            <a:endParaRPr lang="en-US" sz="2400" dirty="0">
              <a:solidFill>
                <a:srgbClr val="333333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400" dirty="0">
                <a:solidFill>
                  <a:srgbClr val="8B0000"/>
                </a:solidFill>
                <a:latin typeface="Hack NF" panose="020B0609030202020204" pitchFamily="50" charset="0"/>
              </a:rPr>
              <a:t>\\path\with lashes</a:t>
            </a: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4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400" dirty="0">
                <a:solidFill>
                  <a:srgbClr val="A9A9A9"/>
                </a:solidFill>
                <a:latin typeface="Hack NF" panose="020B0609030202020204" pitchFamily="50" charset="0"/>
              </a:rPr>
              <a:t>-match</a:t>
            </a:r>
            <a:r>
              <a:rPr lang="en-US" sz="24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400" dirty="0">
                <a:solidFill>
                  <a:srgbClr val="8B0000"/>
                </a:solidFill>
                <a:latin typeface="Hack NF" panose="020B0609030202020204" pitchFamily="50" charset="0"/>
              </a:rPr>
              <a:t>\slashes</a:t>
            </a: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’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Returns True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400" dirty="0">
                <a:solidFill>
                  <a:srgbClr val="8B0000"/>
                </a:solidFill>
                <a:latin typeface="Hack NF" panose="020B0609030202020204" pitchFamily="50" charset="0"/>
              </a:rPr>
              <a:t>\\path\with</a:t>
            </a:r>
            <a:r>
              <a:rPr lang="en-US" sz="2400" dirty="0">
                <a:solidFill>
                  <a:srgbClr val="8B0000"/>
                </a:solidFill>
                <a:highlight>
                  <a:srgbClr val="FF00FF"/>
                </a:highlight>
                <a:latin typeface="Hack NF" panose="020B0609030202020204" pitchFamily="50" charset="0"/>
              </a:rPr>
              <a:t>\</a:t>
            </a:r>
            <a:r>
              <a:rPr lang="en-US" sz="2400" dirty="0">
                <a:solidFill>
                  <a:srgbClr val="8B0000"/>
                </a:solidFill>
                <a:highlight>
                  <a:srgbClr val="FFFF00"/>
                </a:highlight>
                <a:latin typeface="Hack NF" panose="020B0609030202020204" pitchFamily="50" charset="0"/>
              </a:rPr>
              <a:t>s</a:t>
            </a:r>
            <a:r>
              <a:rPr lang="en-US" sz="2400" dirty="0">
                <a:solidFill>
                  <a:srgbClr val="8B0000"/>
                </a:solidFill>
                <a:highlight>
                  <a:srgbClr val="00FFFF"/>
                </a:highlight>
                <a:latin typeface="Hack NF" panose="020B0609030202020204" pitchFamily="50" charset="0"/>
              </a:rPr>
              <a:t>lashes</a:t>
            </a: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4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400" dirty="0">
                <a:solidFill>
                  <a:srgbClr val="A9A9A9"/>
                </a:solidFill>
                <a:latin typeface="Hack NF" panose="020B0609030202020204" pitchFamily="50" charset="0"/>
              </a:rPr>
              <a:t>-match</a:t>
            </a:r>
            <a:r>
              <a:rPr lang="en-US" sz="24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400" dirty="0">
                <a:solidFill>
                  <a:srgbClr val="8B0000"/>
                </a:solidFill>
                <a:highlight>
                  <a:srgbClr val="FF00FF"/>
                </a:highlight>
                <a:latin typeface="Hack NF" panose="020B0609030202020204" pitchFamily="50" charset="0"/>
              </a:rPr>
              <a:t>\\</a:t>
            </a:r>
            <a:r>
              <a:rPr lang="en-US" sz="2400" dirty="0">
                <a:solidFill>
                  <a:srgbClr val="8B0000"/>
                </a:solidFill>
                <a:highlight>
                  <a:srgbClr val="FFFF00"/>
                </a:highlight>
                <a:latin typeface="Hack NF" panose="020B0609030202020204" pitchFamily="50" charset="0"/>
              </a:rPr>
              <a:t>s</a:t>
            </a:r>
            <a:r>
              <a:rPr lang="en-US" sz="2400" dirty="0">
                <a:solidFill>
                  <a:srgbClr val="8B0000"/>
                </a:solidFill>
                <a:highlight>
                  <a:srgbClr val="00FFFF"/>
                </a:highlight>
                <a:latin typeface="Hack NF" panose="020B0609030202020204" pitchFamily="50" charset="0"/>
              </a:rPr>
              <a:t>lashes</a:t>
            </a: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’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Returns True</a:t>
            </a:r>
            <a:endParaRPr lang="en-US" sz="2400" dirty="0">
              <a:solidFill>
                <a:srgbClr val="333333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7214FC-01F6-4295-A491-6A58FF4682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</p:spTree>
    <p:extLst>
      <p:ext uri="{BB962C8B-B14F-4D97-AF65-F5344CB8AC3E}">
        <p14:creationId xmlns:p14="http://schemas.microsoft.com/office/powerpoint/2010/main" val="537496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920DE-3D0F-4BBE-84D8-8FD6AE044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 With Slashes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FF1C4C-3AEE-489A-8725-78DA454D30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400" dirty="0">
                <a:solidFill>
                  <a:srgbClr val="8B0000"/>
                </a:solidFill>
                <a:latin typeface="Hack NF" panose="020B0609030202020204" pitchFamily="50" charset="0"/>
              </a:rPr>
              <a:t>\\path\with\slashes</a:t>
            </a: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4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400" dirty="0">
                <a:solidFill>
                  <a:srgbClr val="A9A9A9"/>
                </a:solidFill>
                <a:latin typeface="Hack NF" panose="020B0609030202020204" pitchFamily="50" charset="0"/>
              </a:rPr>
              <a:t>-match</a:t>
            </a:r>
            <a:r>
              <a:rPr lang="en-US" sz="24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400" dirty="0">
                <a:solidFill>
                  <a:srgbClr val="8B0000"/>
                </a:solidFill>
                <a:latin typeface="Hack NF" panose="020B0609030202020204" pitchFamily="50" charset="0"/>
              </a:rPr>
              <a:t>\slashes</a:t>
            </a: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’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Returns False</a:t>
            </a:r>
          </a:p>
          <a:p>
            <a:pPr marL="0" indent="0">
              <a:buNone/>
            </a:pPr>
            <a:endParaRPr lang="en-US" sz="2400" dirty="0">
              <a:solidFill>
                <a:srgbClr val="333333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400" dirty="0">
                <a:solidFill>
                  <a:srgbClr val="8B0000"/>
                </a:solidFill>
                <a:latin typeface="Hack NF" panose="020B0609030202020204" pitchFamily="50" charset="0"/>
              </a:rPr>
              <a:t>\\path\with lashes</a:t>
            </a: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4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400" dirty="0">
                <a:solidFill>
                  <a:srgbClr val="A9A9A9"/>
                </a:solidFill>
                <a:latin typeface="Hack NF" panose="020B0609030202020204" pitchFamily="50" charset="0"/>
              </a:rPr>
              <a:t>-match</a:t>
            </a:r>
            <a:r>
              <a:rPr lang="en-US" sz="24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400" dirty="0">
                <a:solidFill>
                  <a:srgbClr val="8B0000"/>
                </a:solidFill>
                <a:latin typeface="Hack NF" panose="020B0609030202020204" pitchFamily="50" charset="0"/>
              </a:rPr>
              <a:t>\slashes</a:t>
            </a: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’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Returns True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400" dirty="0">
                <a:solidFill>
                  <a:srgbClr val="8B0000"/>
                </a:solidFill>
                <a:latin typeface="Hack NF" panose="020B0609030202020204" pitchFamily="50" charset="0"/>
              </a:rPr>
              <a:t>\\path\with\slashes</a:t>
            </a: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4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400" dirty="0">
                <a:solidFill>
                  <a:srgbClr val="A9A9A9"/>
                </a:solidFill>
                <a:latin typeface="Hack NF" panose="020B0609030202020204" pitchFamily="50" charset="0"/>
              </a:rPr>
              <a:t>-match</a:t>
            </a:r>
            <a:r>
              <a:rPr lang="en-US" sz="24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400" dirty="0">
                <a:solidFill>
                  <a:srgbClr val="8B0000"/>
                </a:solidFill>
                <a:latin typeface="Hack NF" panose="020B0609030202020204" pitchFamily="50" charset="0"/>
              </a:rPr>
              <a:t>\\slashes</a:t>
            </a: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’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Returns True</a:t>
            </a:r>
            <a:endParaRPr lang="en-US" sz="2400" dirty="0">
              <a:solidFill>
                <a:srgbClr val="333333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7214FC-01F6-4295-A491-6A58FF4682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</p:spTree>
    <p:extLst>
      <p:ext uri="{BB962C8B-B14F-4D97-AF65-F5344CB8AC3E}">
        <p14:creationId xmlns:p14="http://schemas.microsoft.com/office/powerpoint/2010/main" val="2843171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E423A-EB51-4BFF-AA05-27C247E97C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 so 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9413F8-60D3-44FF-8591-CBDDF812EB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28600" y="1236664"/>
            <a:ext cx="4268788" cy="3357562"/>
          </a:xfrm>
        </p:spPr>
        <p:txBody>
          <a:bodyPr>
            <a:normAutofit/>
          </a:bodyPr>
          <a:lstStyle/>
          <a:p>
            <a:r>
              <a:rPr lang="en-US" dirty="0"/>
              <a:t>^	Start of line</a:t>
            </a:r>
          </a:p>
          <a:p>
            <a:r>
              <a:rPr lang="en-US" dirty="0"/>
              <a:t>$	End of line</a:t>
            </a:r>
          </a:p>
          <a:p>
            <a:r>
              <a:rPr lang="en-US" dirty="0"/>
              <a:t>\A	Start of string</a:t>
            </a:r>
          </a:p>
          <a:p>
            <a:r>
              <a:rPr lang="en-US" dirty="0"/>
              <a:t>\z	End of string</a:t>
            </a:r>
          </a:p>
          <a:p>
            <a:r>
              <a:rPr lang="en-US" dirty="0"/>
              <a:t>.		Any single character</a:t>
            </a:r>
          </a:p>
          <a:p>
            <a:r>
              <a:rPr lang="en-US" dirty="0"/>
              <a:t>\s	Any whitespace char</a:t>
            </a:r>
          </a:p>
          <a:p>
            <a:r>
              <a:rPr lang="en-US" dirty="0"/>
              <a:t>\S	Any non-whitespace char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9873E71-9F5D-4B8C-9912-0174D1BE44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5025" y="1236662"/>
            <a:ext cx="4268788" cy="3357563"/>
          </a:xfrm>
        </p:spPr>
        <p:txBody>
          <a:bodyPr>
            <a:normAutofit/>
          </a:bodyPr>
          <a:lstStyle/>
          <a:p>
            <a:r>
              <a:rPr lang="en-US" dirty="0"/>
              <a:t>\d	Any digit</a:t>
            </a:r>
          </a:p>
          <a:p>
            <a:r>
              <a:rPr lang="en-US" dirty="0"/>
              <a:t>\D	Any non-digit</a:t>
            </a:r>
          </a:p>
          <a:p>
            <a:r>
              <a:rPr lang="en-US" dirty="0"/>
              <a:t>\w	Any word char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letter, number, underscore</a:t>
            </a:r>
          </a:p>
          <a:p>
            <a:r>
              <a:rPr lang="en-US" dirty="0"/>
              <a:t>\W	Any non-word char</a:t>
            </a:r>
          </a:p>
          <a:p>
            <a:r>
              <a:rPr lang="en-US" dirty="0"/>
              <a:t>\b	Any word boundary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71AF94-EC4E-475B-89D2-12899FA89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</p:spTree>
    <p:extLst>
      <p:ext uri="{BB962C8B-B14F-4D97-AF65-F5344CB8AC3E}">
        <p14:creationId xmlns:p14="http://schemas.microsoft.com/office/powerpoint/2010/main" val="1309797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4F8288-567E-4781-B24A-1DB2762761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Brackets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3114E-803D-4B9D-B41D-6163404D63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Round, square, and curly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AC9B88-D918-422B-A9D1-728FD70BBF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</p:spTree>
    <p:extLst>
      <p:ext uri="{BB962C8B-B14F-4D97-AF65-F5344CB8AC3E}">
        <p14:creationId xmlns:p14="http://schemas.microsoft.com/office/powerpoint/2010/main" val="3788409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DB5DC1-6F98-4385-ADCA-EC043D8CF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Curly Brackets – Exactly How Many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E870B5-611F-4290-9152-4A80EB2748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8B0000"/>
                </a:solidFill>
                <a:latin typeface="Hack NF" panose="020B0609030202020204" pitchFamily="50" charset="0"/>
              </a:rPr>
              <a:t>something123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A9A9A9"/>
                </a:solidFill>
                <a:latin typeface="Hack NF" panose="020B0609030202020204" pitchFamily="50" charset="0"/>
              </a:rPr>
              <a:t>-match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8B0000"/>
                </a:solidFill>
                <a:latin typeface="Hack NF" panose="020B0609030202020204" pitchFamily="50" charset="0"/>
              </a:rPr>
              <a:t>\d{3}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’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Returns True</a:t>
            </a:r>
          </a:p>
          <a:p>
            <a:pPr marL="0" indent="0">
              <a:buNone/>
            </a:pPr>
            <a:endParaRPr lang="en-US" dirty="0">
              <a:solidFill>
                <a:srgbClr val="333333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05028D-AB7E-4C44-9C05-B156C6ACBA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</p:spTree>
    <p:extLst>
      <p:ext uri="{BB962C8B-B14F-4D97-AF65-F5344CB8AC3E}">
        <p14:creationId xmlns:p14="http://schemas.microsoft.com/office/powerpoint/2010/main" val="326015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DB5DC1-6F98-4385-ADCA-EC043D8CF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Curly Brackets – Exactly How Many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E870B5-611F-4290-9152-4A80EB2748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8B0000"/>
                </a:solidFill>
                <a:latin typeface="Hack NF" panose="020B0609030202020204" pitchFamily="50" charset="0"/>
              </a:rPr>
              <a:t>something123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A9A9A9"/>
                </a:solidFill>
                <a:latin typeface="Hack NF" panose="020B0609030202020204" pitchFamily="50" charset="0"/>
              </a:rPr>
              <a:t>-match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8B0000"/>
                </a:solidFill>
                <a:highlight>
                  <a:srgbClr val="00FFFF"/>
                </a:highlight>
                <a:latin typeface="Hack NF" panose="020B0609030202020204" pitchFamily="50" charset="0"/>
              </a:rPr>
              <a:t>\d</a:t>
            </a:r>
            <a:r>
              <a:rPr lang="en-US" sz="2000" dirty="0">
                <a:solidFill>
                  <a:srgbClr val="8B0000"/>
                </a:solidFill>
                <a:latin typeface="Hack NF" panose="020B0609030202020204" pitchFamily="50" charset="0"/>
              </a:rPr>
              <a:t>{3}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’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Returns True</a:t>
            </a:r>
          </a:p>
          <a:p>
            <a:pPr marL="0" indent="0">
              <a:buNone/>
            </a:pPr>
            <a:endParaRPr lang="en-US" dirty="0">
              <a:solidFill>
                <a:srgbClr val="333333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05028D-AB7E-4C44-9C05-B156C6ACBA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</p:spTree>
    <p:extLst>
      <p:ext uri="{BB962C8B-B14F-4D97-AF65-F5344CB8AC3E}">
        <p14:creationId xmlns:p14="http://schemas.microsoft.com/office/powerpoint/2010/main" val="512767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9A49ED-416D-4286-A88B-9AD2CAF36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 Symbol – Zero or More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C6D057-CF7D-4FB6-918B-00FABB77E7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400" dirty="0">
                <a:solidFill>
                  <a:srgbClr val="8B0000"/>
                </a:solidFill>
                <a:latin typeface="Hack NF" panose="020B0609030202020204" pitchFamily="50" charset="0"/>
              </a:rPr>
              <a:t>something.txt</a:t>
            </a: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4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400" dirty="0">
                <a:solidFill>
                  <a:srgbClr val="A9A9A9"/>
                </a:solidFill>
                <a:latin typeface="Hack NF" panose="020B0609030202020204" pitchFamily="50" charset="0"/>
              </a:rPr>
              <a:t>-match</a:t>
            </a:r>
            <a:r>
              <a:rPr lang="en-US" sz="24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400" dirty="0">
                <a:solidFill>
                  <a:srgbClr val="8B0000"/>
                </a:solidFill>
                <a:highlight>
                  <a:srgbClr val="FF00FF"/>
                </a:highlight>
                <a:latin typeface="Hack NF" panose="020B0609030202020204" pitchFamily="50" charset="0"/>
              </a:rPr>
              <a:t>s*</a:t>
            </a:r>
            <a:r>
              <a:rPr lang="en-US" sz="2400" dirty="0">
                <a:solidFill>
                  <a:srgbClr val="8B0000"/>
                </a:solidFill>
                <a:highlight>
                  <a:srgbClr val="00FFFF"/>
                </a:highlight>
                <a:latin typeface="Hack NF" panose="020B0609030202020204" pitchFamily="50" charset="0"/>
              </a:rPr>
              <a:t>omething.txt</a:t>
            </a: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’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Returns True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C4A209-EDD8-45BA-813B-9FC899B0AD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@</a:t>
            </a:r>
            <a:r>
              <a:rPr lang="en-US" dirty="0" err="1"/>
              <a:t>MrThomasRayner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6755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DB5DC1-6F98-4385-ADCA-EC043D8CF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Curly Brackets – Exactly How Many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E870B5-611F-4290-9152-4A80EB2748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8B0000"/>
                </a:solidFill>
                <a:latin typeface="Hack NF" panose="020B0609030202020204" pitchFamily="50" charset="0"/>
              </a:rPr>
              <a:t>something123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A9A9A9"/>
                </a:solidFill>
                <a:latin typeface="Hack NF" panose="020B0609030202020204" pitchFamily="50" charset="0"/>
              </a:rPr>
              <a:t>-match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8B0000"/>
                </a:solidFill>
                <a:highlight>
                  <a:srgbClr val="00FFFF"/>
                </a:highlight>
                <a:latin typeface="Hack NF" panose="020B0609030202020204" pitchFamily="50" charset="0"/>
              </a:rPr>
              <a:t>\d</a:t>
            </a:r>
            <a:r>
              <a:rPr lang="en-US" sz="2000" dirty="0">
                <a:solidFill>
                  <a:srgbClr val="8B0000"/>
                </a:solidFill>
                <a:highlight>
                  <a:srgbClr val="FF00FF"/>
                </a:highlight>
                <a:latin typeface="Hack NF" panose="020B0609030202020204" pitchFamily="50" charset="0"/>
              </a:rPr>
              <a:t>{3}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’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Returns True</a:t>
            </a:r>
          </a:p>
          <a:p>
            <a:pPr marL="0" indent="0">
              <a:buNone/>
            </a:pPr>
            <a:endParaRPr lang="en-US" dirty="0">
              <a:solidFill>
                <a:srgbClr val="333333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05028D-AB7E-4C44-9C05-B156C6ACBA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</p:spTree>
    <p:extLst>
      <p:ext uri="{BB962C8B-B14F-4D97-AF65-F5344CB8AC3E}">
        <p14:creationId xmlns:p14="http://schemas.microsoft.com/office/powerpoint/2010/main" val="1050148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DB5DC1-6F98-4385-ADCA-EC043D8CF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Curly Brackets – Exactly How Many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E870B5-611F-4290-9152-4A80EB2748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8B0000"/>
                </a:solidFill>
                <a:latin typeface="Hack NF" panose="020B0609030202020204" pitchFamily="50" charset="0"/>
              </a:rPr>
              <a:t>something</a:t>
            </a:r>
            <a:r>
              <a:rPr lang="en-US" sz="2000" dirty="0">
                <a:solidFill>
                  <a:srgbClr val="8B0000"/>
                </a:solidFill>
                <a:highlight>
                  <a:srgbClr val="FF0000"/>
                </a:highlight>
                <a:latin typeface="Hack NF" panose="020B0609030202020204" pitchFamily="50" charset="0"/>
              </a:rPr>
              <a:t>1</a:t>
            </a:r>
            <a:r>
              <a:rPr lang="en-US" sz="2000" dirty="0">
                <a:solidFill>
                  <a:srgbClr val="8B0000"/>
                </a:solidFill>
                <a:latin typeface="Hack NF" panose="020B0609030202020204" pitchFamily="50" charset="0"/>
              </a:rPr>
              <a:t>23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A9A9A9"/>
                </a:solidFill>
                <a:latin typeface="Hack NF" panose="020B0609030202020204" pitchFamily="50" charset="0"/>
              </a:rPr>
              <a:t>-match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8B0000"/>
                </a:solidFill>
                <a:highlight>
                  <a:srgbClr val="00FFFF"/>
                </a:highlight>
                <a:latin typeface="Hack NF" panose="020B0609030202020204" pitchFamily="50" charset="0"/>
              </a:rPr>
              <a:t>\d</a:t>
            </a:r>
            <a:r>
              <a:rPr lang="en-US" sz="2000" dirty="0">
                <a:solidFill>
                  <a:srgbClr val="8B0000"/>
                </a:solidFill>
                <a:highlight>
                  <a:srgbClr val="FF00FF"/>
                </a:highlight>
                <a:latin typeface="Hack NF" panose="020B0609030202020204" pitchFamily="50" charset="0"/>
              </a:rPr>
              <a:t>{3}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’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Returns True</a:t>
            </a:r>
          </a:p>
          <a:p>
            <a:pPr marL="0" indent="0">
              <a:buNone/>
            </a:pPr>
            <a:endParaRPr lang="en-US" dirty="0">
              <a:solidFill>
                <a:srgbClr val="333333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05028D-AB7E-4C44-9C05-B156C6ACBA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</p:spTree>
    <p:extLst>
      <p:ext uri="{BB962C8B-B14F-4D97-AF65-F5344CB8AC3E}">
        <p14:creationId xmlns:p14="http://schemas.microsoft.com/office/powerpoint/2010/main" val="2303004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DB5DC1-6F98-4385-ADCA-EC043D8CF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Curly Brackets – Exactly How Many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E870B5-611F-4290-9152-4A80EB2748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8B0000"/>
                </a:solidFill>
                <a:latin typeface="Hack NF" panose="020B0609030202020204" pitchFamily="50" charset="0"/>
              </a:rPr>
              <a:t>something</a:t>
            </a:r>
            <a:r>
              <a:rPr lang="en-US" sz="2000" dirty="0">
                <a:solidFill>
                  <a:srgbClr val="8B0000"/>
                </a:solidFill>
                <a:highlight>
                  <a:srgbClr val="FF0000"/>
                </a:highlight>
                <a:latin typeface="Hack NF" panose="020B0609030202020204" pitchFamily="50" charset="0"/>
              </a:rPr>
              <a:t>12</a:t>
            </a:r>
            <a:r>
              <a:rPr lang="en-US" sz="2000" dirty="0">
                <a:solidFill>
                  <a:srgbClr val="8B0000"/>
                </a:solidFill>
                <a:latin typeface="Hack NF" panose="020B0609030202020204" pitchFamily="50" charset="0"/>
              </a:rPr>
              <a:t>3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A9A9A9"/>
                </a:solidFill>
                <a:latin typeface="Hack NF" panose="020B0609030202020204" pitchFamily="50" charset="0"/>
              </a:rPr>
              <a:t>-match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8B0000"/>
                </a:solidFill>
                <a:highlight>
                  <a:srgbClr val="00FFFF"/>
                </a:highlight>
                <a:latin typeface="Hack NF" panose="020B0609030202020204" pitchFamily="50" charset="0"/>
              </a:rPr>
              <a:t>\d</a:t>
            </a:r>
            <a:r>
              <a:rPr lang="en-US" sz="2000" dirty="0">
                <a:solidFill>
                  <a:srgbClr val="8B0000"/>
                </a:solidFill>
                <a:highlight>
                  <a:srgbClr val="FF00FF"/>
                </a:highlight>
                <a:latin typeface="Hack NF" panose="020B0609030202020204" pitchFamily="50" charset="0"/>
              </a:rPr>
              <a:t>{3}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’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Returns True</a:t>
            </a:r>
          </a:p>
          <a:p>
            <a:pPr marL="0" indent="0">
              <a:buNone/>
            </a:pPr>
            <a:endParaRPr lang="en-US" dirty="0">
              <a:solidFill>
                <a:srgbClr val="333333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05028D-AB7E-4C44-9C05-B156C6ACBA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</p:spTree>
    <p:extLst>
      <p:ext uri="{BB962C8B-B14F-4D97-AF65-F5344CB8AC3E}">
        <p14:creationId xmlns:p14="http://schemas.microsoft.com/office/powerpoint/2010/main" val="1071054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DB5DC1-6F98-4385-ADCA-EC043D8CF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Curly Brackets – Exactly How Many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E870B5-611F-4290-9152-4A80EB2748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8B0000"/>
                </a:solidFill>
                <a:latin typeface="Hack NF" panose="020B0609030202020204" pitchFamily="50" charset="0"/>
              </a:rPr>
              <a:t>something</a:t>
            </a:r>
            <a:r>
              <a:rPr lang="en-US" sz="2000" dirty="0">
                <a:solidFill>
                  <a:srgbClr val="8B0000"/>
                </a:solidFill>
                <a:highlight>
                  <a:srgbClr val="00FF00"/>
                </a:highlight>
                <a:latin typeface="Hack NF" panose="020B0609030202020204" pitchFamily="50" charset="0"/>
              </a:rPr>
              <a:t>123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A9A9A9"/>
                </a:solidFill>
                <a:latin typeface="Hack NF" panose="020B0609030202020204" pitchFamily="50" charset="0"/>
              </a:rPr>
              <a:t>-match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8B0000"/>
                </a:solidFill>
                <a:highlight>
                  <a:srgbClr val="00FF00"/>
                </a:highlight>
                <a:latin typeface="Hack NF" panose="020B0609030202020204" pitchFamily="50" charset="0"/>
              </a:rPr>
              <a:t>\d{3}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’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Returns True</a:t>
            </a:r>
          </a:p>
          <a:p>
            <a:pPr marL="0" indent="0">
              <a:buNone/>
            </a:pPr>
            <a:endParaRPr lang="en-US" dirty="0">
              <a:solidFill>
                <a:srgbClr val="333333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05028D-AB7E-4C44-9C05-B156C6ACBA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</p:spTree>
    <p:extLst>
      <p:ext uri="{BB962C8B-B14F-4D97-AF65-F5344CB8AC3E}">
        <p14:creationId xmlns:p14="http://schemas.microsoft.com/office/powerpoint/2010/main" val="2904301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DB5DC1-6F98-4385-ADCA-EC043D8CF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Curly Brackets – Exactly How Many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E870B5-611F-4290-9152-4A80EB2748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8B0000"/>
                </a:solidFill>
                <a:latin typeface="Hack NF" panose="020B0609030202020204" pitchFamily="50" charset="0"/>
              </a:rPr>
              <a:t>something123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A9A9A9"/>
                </a:solidFill>
                <a:latin typeface="Hack NF" panose="020B0609030202020204" pitchFamily="50" charset="0"/>
              </a:rPr>
              <a:t>-match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8B0000"/>
                </a:solidFill>
                <a:latin typeface="Hack NF" panose="020B0609030202020204" pitchFamily="50" charset="0"/>
              </a:rPr>
              <a:t>\d{3}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’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Returns True</a:t>
            </a:r>
          </a:p>
          <a:p>
            <a:pPr marL="0" indent="0">
              <a:buNone/>
            </a:pPr>
            <a:endParaRPr lang="en-US" sz="2000" dirty="0">
              <a:solidFill>
                <a:srgbClr val="000000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8B0000"/>
                </a:solidFill>
                <a:latin typeface="Hack NF" panose="020B0609030202020204" pitchFamily="50" charset="0"/>
              </a:rPr>
              <a:t>something123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A9A9A9"/>
                </a:solidFill>
                <a:latin typeface="Hack NF" panose="020B0609030202020204" pitchFamily="50" charset="0"/>
              </a:rPr>
              <a:t>-match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8B0000"/>
                </a:solidFill>
                <a:latin typeface="Hack NF" panose="020B0609030202020204" pitchFamily="50" charset="0"/>
              </a:rPr>
              <a:t>\d{10}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’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Returns False</a:t>
            </a:r>
          </a:p>
          <a:p>
            <a:pPr marL="0" indent="0">
              <a:buNone/>
            </a:pPr>
            <a:endParaRPr lang="en-US" sz="2000" dirty="0">
              <a:solidFill>
                <a:srgbClr val="333333"/>
              </a:solidFill>
              <a:latin typeface="Hack NF" panose="020B0609030202020204" pitchFamily="50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05028D-AB7E-4C44-9C05-B156C6ACBA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</p:spTree>
    <p:extLst>
      <p:ext uri="{BB962C8B-B14F-4D97-AF65-F5344CB8AC3E}">
        <p14:creationId xmlns:p14="http://schemas.microsoft.com/office/powerpoint/2010/main" val="780848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DB5DC1-6F98-4385-ADCA-EC043D8CF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Curly Brackets – Exactly How Many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E870B5-611F-4290-9152-4A80EB2748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8B0000"/>
                </a:solidFill>
                <a:latin typeface="Hack NF" panose="020B0609030202020204" pitchFamily="50" charset="0"/>
              </a:rPr>
              <a:t>something123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A9A9A9"/>
                </a:solidFill>
                <a:latin typeface="Hack NF" panose="020B0609030202020204" pitchFamily="50" charset="0"/>
              </a:rPr>
              <a:t>-match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8B0000"/>
                </a:solidFill>
                <a:latin typeface="Hack NF" panose="020B0609030202020204" pitchFamily="50" charset="0"/>
              </a:rPr>
              <a:t>\d{3}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’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Returns True</a:t>
            </a:r>
          </a:p>
          <a:p>
            <a:pPr marL="0" indent="0">
              <a:buNone/>
            </a:pPr>
            <a:endParaRPr lang="en-US" sz="2000" dirty="0">
              <a:solidFill>
                <a:srgbClr val="000000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8B0000"/>
                </a:solidFill>
                <a:latin typeface="Hack NF" panose="020B0609030202020204" pitchFamily="50" charset="0"/>
              </a:rPr>
              <a:t>something123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A9A9A9"/>
                </a:solidFill>
                <a:latin typeface="Hack NF" panose="020B0609030202020204" pitchFamily="50" charset="0"/>
              </a:rPr>
              <a:t>-match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8B0000"/>
                </a:solidFill>
                <a:highlight>
                  <a:srgbClr val="00FFFF"/>
                </a:highlight>
                <a:latin typeface="Hack NF" panose="020B0609030202020204" pitchFamily="50" charset="0"/>
              </a:rPr>
              <a:t>\d</a:t>
            </a:r>
            <a:r>
              <a:rPr lang="en-US" sz="2000" dirty="0">
                <a:solidFill>
                  <a:srgbClr val="8B0000"/>
                </a:solidFill>
                <a:latin typeface="Hack NF" panose="020B0609030202020204" pitchFamily="50" charset="0"/>
              </a:rPr>
              <a:t>{10}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’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Returns False</a:t>
            </a:r>
          </a:p>
          <a:p>
            <a:pPr marL="0" indent="0">
              <a:buNone/>
            </a:pPr>
            <a:endParaRPr lang="en-US" sz="2000" dirty="0">
              <a:solidFill>
                <a:srgbClr val="333333"/>
              </a:solidFill>
              <a:latin typeface="Hack NF" panose="020B0609030202020204" pitchFamily="50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05028D-AB7E-4C44-9C05-B156C6ACBA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</p:spTree>
    <p:extLst>
      <p:ext uri="{BB962C8B-B14F-4D97-AF65-F5344CB8AC3E}">
        <p14:creationId xmlns:p14="http://schemas.microsoft.com/office/powerpoint/2010/main" val="2843934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DB5DC1-6F98-4385-ADCA-EC043D8CF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Curly Brackets – Exactly How Many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E870B5-611F-4290-9152-4A80EB2748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8B0000"/>
                </a:solidFill>
                <a:latin typeface="Hack NF" panose="020B0609030202020204" pitchFamily="50" charset="0"/>
              </a:rPr>
              <a:t>something123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A9A9A9"/>
                </a:solidFill>
                <a:latin typeface="Hack NF" panose="020B0609030202020204" pitchFamily="50" charset="0"/>
              </a:rPr>
              <a:t>-match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8B0000"/>
                </a:solidFill>
                <a:latin typeface="Hack NF" panose="020B0609030202020204" pitchFamily="50" charset="0"/>
              </a:rPr>
              <a:t>\d{3}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’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Returns True</a:t>
            </a:r>
          </a:p>
          <a:p>
            <a:pPr marL="0" indent="0">
              <a:buNone/>
            </a:pPr>
            <a:endParaRPr lang="en-US" sz="2000" dirty="0">
              <a:solidFill>
                <a:srgbClr val="000000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8B0000"/>
                </a:solidFill>
                <a:latin typeface="Hack NF" panose="020B0609030202020204" pitchFamily="50" charset="0"/>
              </a:rPr>
              <a:t>something123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A9A9A9"/>
                </a:solidFill>
                <a:latin typeface="Hack NF" panose="020B0609030202020204" pitchFamily="50" charset="0"/>
              </a:rPr>
              <a:t>-match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8B0000"/>
                </a:solidFill>
                <a:highlight>
                  <a:srgbClr val="00FFFF"/>
                </a:highlight>
                <a:latin typeface="Hack NF" panose="020B0609030202020204" pitchFamily="50" charset="0"/>
              </a:rPr>
              <a:t>\d</a:t>
            </a:r>
            <a:r>
              <a:rPr lang="en-US" sz="2000" dirty="0">
                <a:solidFill>
                  <a:srgbClr val="8B0000"/>
                </a:solidFill>
                <a:highlight>
                  <a:srgbClr val="FF00FF"/>
                </a:highlight>
                <a:latin typeface="Hack NF" panose="020B0609030202020204" pitchFamily="50" charset="0"/>
              </a:rPr>
              <a:t>{10}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’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Returns False</a:t>
            </a:r>
          </a:p>
          <a:p>
            <a:pPr marL="0" indent="0">
              <a:buNone/>
            </a:pPr>
            <a:endParaRPr lang="en-US" sz="2000" dirty="0">
              <a:solidFill>
                <a:srgbClr val="333333"/>
              </a:solidFill>
              <a:latin typeface="Hack NF" panose="020B0609030202020204" pitchFamily="50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05028D-AB7E-4C44-9C05-B156C6ACBA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</p:spTree>
    <p:extLst>
      <p:ext uri="{BB962C8B-B14F-4D97-AF65-F5344CB8AC3E}">
        <p14:creationId xmlns:p14="http://schemas.microsoft.com/office/powerpoint/2010/main" val="557542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DB5DC1-6F98-4385-ADCA-EC043D8CF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Curly Brackets – Exactly How Many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E870B5-611F-4290-9152-4A80EB2748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8B0000"/>
                </a:solidFill>
                <a:latin typeface="Hack NF" panose="020B0609030202020204" pitchFamily="50" charset="0"/>
              </a:rPr>
              <a:t>something123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A9A9A9"/>
                </a:solidFill>
                <a:latin typeface="Hack NF" panose="020B0609030202020204" pitchFamily="50" charset="0"/>
              </a:rPr>
              <a:t>-match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8B0000"/>
                </a:solidFill>
                <a:latin typeface="Hack NF" panose="020B0609030202020204" pitchFamily="50" charset="0"/>
              </a:rPr>
              <a:t>\d{3}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’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Returns True</a:t>
            </a:r>
          </a:p>
          <a:p>
            <a:pPr marL="0" indent="0">
              <a:buNone/>
            </a:pPr>
            <a:endParaRPr lang="en-US" sz="2000" dirty="0">
              <a:solidFill>
                <a:srgbClr val="000000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8B0000"/>
                </a:solidFill>
                <a:latin typeface="Hack NF" panose="020B0609030202020204" pitchFamily="50" charset="0"/>
              </a:rPr>
              <a:t>something</a:t>
            </a:r>
            <a:r>
              <a:rPr lang="en-US" sz="2000" dirty="0">
                <a:solidFill>
                  <a:srgbClr val="8B0000"/>
                </a:solidFill>
                <a:highlight>
                  <a:srgbClr val="FF0000"/>
                </a:highlight>
                <a:latin typeface="Hack NF" panose="020B0609030202020204" pitchFamily="50" charset="0"/>
              </a:rPr>
              <a:t>123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A9A9A9"/>
                </a:solidFill>
                <a:latin typeface="Hack NF" panose="020B0609030202020204" pitchFamily="50" charset="0"/>
              </a:rPr>
              <a:t>-match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8B0000"/>
                </a:solidFill>
                <a:highlight>
                  <a:srgbClr val="00FFFF"/>
                </a:highlight>
                <a:latin typeface="Hack NF" panose="020B0609030202020204" pitchFamily="50" charset="0"/>
              </a:rPr>
              <a:t>\d</a:t>
            </a:r>
            <a:r>
              <a:rPr lang="en-US" sz="2000" dirty="0">
                <a:solidFill>
                  <a:srgbClr val="8B0000"/>
                </a:solidFill>
                <a:highlight>
                  <a:srgbClr val="FF0000"/>
                </a:highlight>
                <a:latin typeface="Hack NF" panose="020B0609030202020204" pitchFamily="50" charset="0"/>
              </a:rPr>
              <a:t>{10}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’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Returns False</a:t>
            </a:r>
          </a:p>
          <a:p>
            <a:pPr marL="0" indent="0">
              <a:buNone/>
            </a:pPr>
            <a:endParaRPr lang="en-US" sz="2000" dirty="0">
              <a:solidFill>
                <a:srgbClr val="333333"/>
              </a:solidFill>
              <a:latin typeface="Hack NF" panose="020B0609030202020204" pitchFamily="50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05028D-AB7E-4C44-9C05-B156C6ACBA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</p:spTree>
    <p:extLst>
      <p:ext uri="{BB962C8B-B14F-4D97-AF65-F5344CB8AC3E}">
        <p14:creationId xmlns:p14="http://schemas.microsoft.com/office/powerpoint/2010/main" val="3565337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DB5DC1-6F98-4385-ADCA-EC043D8CF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Curly Brackets – Exactly How Many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E870B5-611F-4290-9152-4A80EB2748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8B0000"/>
                </a:solidFill>
                <a:latin typeface="Hack NF" panose="020B0609030202020204" pitchFamily="50" charset="0"/>
              </a:rPr>
              <a:t>something123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A9A9A9"/>
                </a:solidFill>
                <a:latin typeface="Hack NF" panose="020B0609030202020204" pitchFamily="50" charset="0"/>
              </a:rPr>
              <a:t>-match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8B0000"/>
                </a:solidFill>
                <a:latin typeface="Hack NF" panose="020B0609030202020204" pitchFamily="50" charset="0"/>
              </a:rPr>
              <a:t>\d{3}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’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Returns True</a:t>
            </a:r>
          </a:p>
          <a:p>
            <a:pPr marL="0" indent="0">
              <a:buNone/>
            </a:pPr>
            <a:endParaRPr lang="en-US" sz="2000" dirty="0">
              <a:solidFill>
                <a:srgbClr val="000000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8B0000"/>
                </a:solidFill>
                <a:latin typeface="Hack NF" panose="020B0609030202020204" pitchFamily="50" charset="0"/>
              </a:rPr>
              <a:t>something123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A9A9A9"/>
                </a:solidFill>
                <a:latin typeface="Hack NF" panose="020B0609030202020204" pitchFamily="50" charset="0"/>
              </a:rPr>
              <a:t>-match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8B0000"/>
                </a:solidFill>
                <a:latin typeface="Hack NF" panose="020B0609030202020204" pitchFamily="50" charset="0"/>
              </a:rPr>
              <a:t>\d{10}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’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Returns False</a:t>
            </a:r>
          </a:p>
          <a:p>
            <a:pPr marL="0" indent="0">
              <a:buNone/>
            </a:pPr>
            <a:endParaRPr lang="en-US" sz="2000" dirty="0">
              <a:solidFill>
                <a:srgbClr val="333333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8B0000"/>
                </a:solidFill>
                <a:latin typeface="Hack NF" panose="020B0609030202020204" pitchFamily="50" charset="0"/>
              </a:rPr>
              <a:t>something123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A9A9A9"/>
                </a:solidFill>
                <a:latin typeface="Hack NF" panose="020B0609030202020204" pitchFamily="50" charset="0"/>
              </a:rPr>
              <a:t>-match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8B0000"/>
                </a:solidFill>
                <a:latin typeface="Hack NF" panose="020B0609030202020204" pitchFamily="50" charset="0"/>
              </a:rPr>
              <a:t>\d{2,4}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’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Returns True</a:t>
            </a:r>
          </a:p>
          <a:p>
            <a:pPr marL="0" indent="0">
              <a:buNone/>
            </a:pPr>
            <a:endParaRPr lang="en-US" sz="2000" dirty="0">
              <a:solidFill>
                <a:srgbClr val="333333"/>
              </a:solidFill>
              <a:latin typeface="Hack NF" panose="020B0609030202020204" pitchFamily="50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05028D-AB7E-4C44-9C05-B156C6ACBA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</p:spTree>
    <p:extLst>
      <p:ext uri="{BB962C8B-B14F-4D97-AF65-F5344CB8AC3E}">
        <p14:creationId xmlns:p14="http://schemas.microsoft.com/office/powerpoint/2010/main" val="2594364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DB5DC1-6F98-4385-ADCA-EC043D8CF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Curly Brackets – Exactly How Many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E870B5-611F-4290-9152-4A80EB2748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8B0000"/>
                </a:solidFill>
                <a:latin typeface="Hack NF" panose="020B0609030202020204" pitchFamily="50" charset="0"/>
              </a:rPr>
              <a:t>something123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A9A9A9"/>
                </a:solidFill>
                <a:latin typeface="Hack NF" panose="020B0609030202020204" pitchFamily="50" charset="0"/>
              </a:rPr>
              <a:t>-match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8B0000"/>
                </a:solidFill>
                <a:latin typeface="Hack NF" panose="020B0609030202020204" pitchFamily="50" charset="0"/>
              </a:rPr>
              <a:t>\d{3}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’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Returns True</a:t>
            </a:r>
          </a:p>
          <a:p>
            <a:pPr marL="0" indent="0">
              <a:buNone/>
            </a:pPr>
            <a:endParaRPr lang="en-US" sz="2000" dirty="0">
              <a:solidFill>
                <a:srgbClr val="000000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8B0000"/>
                </a:solidFill>
                <a:latin typeface="Hack NF" panose="020B0609030202020204" pitchFamily="50" charset="0"/>
              </a:rPr>
              <a:t>something123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A9A9A9"/>
                </a:solidFill>
                <a:latin typeface="Hack NF" panose="020B0609030202020204" pitchFamily="50" charset="0"/>
              </a:rPr>
              <a:t>-match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8B0000"/>
                </a:solidFill>
                <a:latin typeface="Hack NF" panose="020B0609030202020204" pitchFamily="50" charset="0"/>
              </a:rPr>
              <a:t>\d{10}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’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Returns False</a:t>
            </a:r>
          </a:p>
          <a:p>
            <a:pPr marL="0" indent="0">
              <a:buNone/>
            </a:pPr>
            <a:endParaRPr lang="en-US" sz="2000" dirty="0">
              <a:solidFill>
                <a:srgbClr val="333333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8B0000"/>
                </a:solidFill>
                <a:latin typeface="Hack NF" panose="020B0609030202020204" pitchFamily="50" charset="0"/>
              </a:rPr>
              <a:t>something123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A9A9A9"/>
                </a:solidFill>
                <a:latin typeface="Hack NF" panose="020B0609030202020204" pitchFamily="50" charset="0"/>
              </a:rPr>
              <a:t>-match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8B0000"/>
                </a:solidFill>
                <a:highlight>
                  <a:srgbClr val="00FFFF"/>
                </a:highlight>
                <a:latin typeface="Hack NF" panose="020B0609030202020204" pitchFamily="50" charset="0"/>
              </a:rPr>
              <a:t>\d</a:t>
            </a:r>
            <a:r>
              <a:rPr lang="en-US" sz="2000" dirty="0">
                <a:solidFill>
                  <a:srgbClr val="8B0000"/>
                </a:solidFill>
                <a:latin typeface="Hack NF" panose="020B0609030202020204" pitchFamily="50" charset="0"/>
              </a:rPr>
              <a:t>{2,4}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’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Returns True</a:t>
            </a:r>
          </a:p>
          <a:p>
            <a:pPr marL="0" indent="0">
              <a:buNone/>
            </a:pPr>
            <a:endParaRPr lang="en-US" sz="2000" dirty="0">
              <a:solidFill>
                <a:srgbClr val="333333"/>
              </a:solidFill>
              <a:latin typeface="Hack NF" panose="020B0609030202020204" pitchFamily="50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05028D-AB7E-4C44-9C05-B156C6ACBA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</p:spTree>
    <p:extLst>
      <p:ext uri="{BB962C8B-B14F-4D97-AF65-F5344CB8AC3E}">
        <p14:creationId xmlns:p14="http://schemas.microsoft.com/office/powerpoint/2010/main" val="1704138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9A49ED-416D-4286-A88B-9AD2CAF36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 Symbol – Zero or More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C6D057-CF7D-4FB6-918B-00FABB77E7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400" dirty="0">
                <a:solidFill>
                  <a:srgbClr val="8B0000"/>
                </a:solidFill>
                <a:highlight>
                  <a:srgbClr val="FF00FF"/>
                </a:highlight>
                <a:latin typeface="Hack NF" panose="020B0609030202020204" pitchFamily="50" charset="0"/>
              </a:rPr>
              <a:t>s</a:t>
            </a:r>
            <a:r>
              <a:rPr lang="en-US" sz="2400" dirty="0">
                <a:solidFill>
                  <a:srgbClr val="8B0000"/>
                </a:solidFill>
                <a:latin typeface="Hack NF" panose="020B0609030202020204" pitchFamily="50" charset="0"/>
              </a:rPr>
              <a:t>omething.txt</a:t>
            </a: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4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400" dirty="0">
                <a:solidFill>
                  <a:srgbClr val="A9A9A9"/>
                </a:solidFill>
                <a:latin typeface="Hack NF" panose="020B0609030202020204" pitchFamily="50" charset="0"/>
              </a:rPr>
              <a:t>-match</a:t>
            </a:r>
            <a:r>
              <a:rPr lang="en-US" sz="24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400" dirty="0">
                <a:solidFill>
                  <a:srgbClr val="8B0000"/>
                </a:solidFill>
                <a:highlight>
                  <a:srgbClr val="FF00FF"/>
                </a:highlight>
                <a:latin typeface="Hack NF" panose="020B0609030202020204" pitchFamily="50" charset="0"/>
              </a:rPr>
              <a:t>s*</a:t>
            </a:r>
            <a:r>
              <a:rPr lang="en-US" sz="2400" dirty="0">
                <a:solidFill>
                  <a:srgbClr val="8B0000"/>
                </a:solidFill>
                <a:highlight>
                  <a:srgbClr val="00FFFF"/>
                </a:highlight>
                <a:latin typeface="Hack NF" panose="020B0609030202020204" pitchFamily="50" charset="0"/>
              </a:rPr>
              <a:t>omething.txt</a:t>
            </a: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’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Returns True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CCF5F3-7EE7-472E-A0E0-0D22DEB095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@</a:t>
            </a:r>
            <a:r>
              <a:rPr lang="en-US" dirty="0" err="1"/>
              <a:t>MrThomasRayner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384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DB5DC1-6F98-4385-ADCA-EC043D8CF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Curly Brackets – Exactly How Many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E870B5-611F-4290-9152-4A80EB2748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8B0000"/>
                </a:solidFill>
                <a:latin typeface="Hack NF" panose="020B0609030202020204" pitchFamily="50" charset="0"/>
              </a:rPr>
              <a:t>something123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A9A9A9"/>
                </a:solidFill>
                <a:latin typeface="Hack NF" panose="020B0609030202020204" pitchFamily="50" charset="0"/>
              </a:rPr>
              <a:t>-match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8B0000"/>
                </a:solidFill>
                <a:latin typeface="Hack NF" panose="020B0609030202020204" pitchFamily="50" charset="0"/>
              </a:rPr>
              <a:t>\d{3}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’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Returns True</a:t>
            </a:r>
          </a:p>
          <a:p>
            <a:pPr marL="0" indent="0">
              <a:buNone/>
            </a:pPr>
            <a:endParaRPr lang="en-US" sz="2000" dirty="0">
              <a:solidFill>
                <a:srgbClr val="000000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8B0000"/>
                </a:solidFill>
                <a:latin typeface="Hack NF" panose="020B0609030202020204" pitchFamily="50" charset="0"/>
              </a:rPr>
              <a:t>something123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A9A9A9"/>
                </a:solidFill>
                <a:latin typeface="Hack NF" panose="020B0609030202020204" pitchFamily="50" charset="0"/>
              </a:rPr>
              <a:t>-match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8B0000"/>
                </a:solidFill>
                <a:latin typeface="Hack NF" panose="020B0609030202020204" pitchFamily="50" charset="0"/>
              </a:rPr>
              <a:t>\d{10}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’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Returns False</a:t>
            </a:r>
          </a:p>
          <a:p>
            <a:pPr marL="0" indent="0">
              <a:buNone/>
            </a:pPr>
            <a:endParaRPr lang="en-US" sz="2000" dirty="0">
              <a:solidFill>
                <a:srgbClr val="333333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8B0000"/>
                </a:solidFill>
                <a:latin typeface="Hack NF" panose="020B0609030202020204" pitchFamily="50" charset="0"/>
              </a:rPr>
              <a:t>something123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A9A9A9"/>
                </a:solidFill>
                <a:latin typeface="Hack NF" panose="020B0609030202020204" pitchFamily="50" charset="0"/>
              </a:rPr>
              <a:t>-match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8B0000"/>
                </a:solidFill>
                <a:highlight>
                  <a:srgbClr val="00FFFF"/>
                </a:highlight>
                <a:latin typeface="Hack NF" panose="020B0609030202020204" pitchFamily="50" charset="0"/>
              </a:rPr>
              <a:t>\d</a:t>
            </a:r>
            <a:r>
              <a:rPr lang="en-US" sz="2000" dirty="0">
                <a:solidFill>
                  <a:srgbClr val="8B0000"/>
                </a:solidFill>
                <a:highlight>
                  <a:srgbClr val="FF00FF"/>
                </a:highlight>
                <a:latin typeface="Hack NF" panose="020B0609030202020204" pitchFamily="50" charset="0"/>
              </a:rPr>
              <a:t>{2,4}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’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Returns True</a:t>
            </a:r>
          </a:p>
          <a:p>
            <a:pPr marL="0" indent="0">
              <a:buNone/>
            </a:pPr>
            <a:endParaRPr lang="en-US" sz="2000" dirty="0">
              <a:solidFill>
                <a:srgbClr val="333333"/>
              </a:solidFill>
              <a:latin typeface="Hack NF" panose="020B0609030202020204" pitchFamily="50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05028D-AB7E-4C44-9C05-B156C6ACBA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</p:spTree>
    <p:extLst>
      <p:ext uri="{BB962C8B-B14F-4D97-AF65-F5344CB8AC3E}">
        <p14:creationId xmlns:p14="http://schemas.microsoft.com/office/powerpoint/2010/main" val="255578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DB5DC1-6F98-4385-ADCA-EC043D8CF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Curly Brackets – Exactly How Many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E870B5-611F-4290-9152-4A80EB2748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8B0000"/>
                </a:solidFill>
                <a:latin typeface="Hack NF" panose="020B0609030202020204" pitchFamily="50" charset="0"/>
              </a:rPr>
              <a:t>something123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A9A9A9"/>
                </a:solidFill>
                <a:latin typeface="Hack NF" panose="020B0609030202020204" pitchFamily="50" charset="0"/>
              </a:rPr>
              <a:t>-match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8B0000"/>
                </a:solidFill>
                <a:latin typeface="Hack NF" panose="020B0609030202020204" pitchFamily="50" charset="0"/>
              </a:rPr>
              <a:t>\d{3}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’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Returns True</a:t>
            </a:r>
          </a:p>
          <a:p>
            <a:pPr marL="0" indent="0">
              <a:buNone/>
            </a:pPr>
            <a:endParaRPr lang="en-US" sz="2000" dirty="0">
              <a:solidFill>
                <a:srgbClr val="000000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8B0000"/>
                </a:solidFill>
                <a:latin typeface="Hack NF" panose="020B0609030202020204" pitchFamily="50" charset="0"/>
              </a:rPr>
              <a:t>something123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A9A9A9"/>
                </a:solidFill>
                <a:latin typeface="Hack NF" panose="020B0609030202020204" pitchFamily="50" charset="0"/>
              </a:rPr>
              <a:t>-match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8B0000"/>
                </a:solidFill>
                <a:latin typeface="Hack NF" panose="020B0609030202020204" pitchFamily="50" charset="0"/>
              </a:rPr>
              <a:t>\d{10}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’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Returns False</a:t>
            </a:r>
          </a:p>
          <a:p>
            <a:pPr marL="0" indent="0">
              <a:buNone/>
            </a:pPr>
            <a:endParaRPr lang="en-US" sz="2000" dirty="0">
              <a:solidFill>
                <a:srgbClr val="333333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8B0000"/>
                </a:solidFill>
                <a:latin typeface="Hack NF" panose="020B0609030202020204" pitchFamily="50" charset="0"/>
              </a:rPr>
              <a:t>something</a:t>
            </a:r>
            <a:r>
              <a:rPr lang="en-US" sz="2000" dirty="0">
                <a:solidFill>
                  <a:srgbClr val="8B0000"/>
                </a:solidFill>
                <a:highlight>
                  <a:srgbClr val="FF0000"/>
                </a:highlight>
                <a:latin typeface="Hack NF" panose="020B0609030202020204" pitchFamily="50" charset="0"/>
              </a:rPr>
              <a:t>1</a:t>
            </a:r>
            <a:r>
              <a:rPr lang="en-US" sz="2000" dirty="0">
                <a:solidFill>
                  <a:srgbClr val="8B0000"/>
                </a:solidFill>
                <a:latin typeface="Hack NF" panose="020B0609030202020204" pitchFamily="50" charset="0"/>
              </a:rPr>
              <a:t>23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A9A9A9"/>
                </a:solidFill>
                <a:latin typeface="Hack NF" panose="020B0609030202020204" pitchFamily="50" charset="0"/>
              </a:rPr>
              <a:t>-match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8B0000"/>
                </a:solidFill>
                <a:highlight>
                  <a:srgbClr val="00FFFF"/>
                </a:highlight>
                <a:latin typeface="Hack NF" panose="020B0609030202020204" pitchFamily="50" charset="0"/>
              </a:rPr>
              <a:t>\d</a:t>
            </a:r>
            <a:r>
              <a:rPr lang="en-US" sz="2000" dirty="0">
                <a:solidFill>
                  <a:srgbClr val="8B0000"/>
                </a:solidFill>
                <a:highlight>
                  <a:srgbClr val="FF00FF"/>
                </a:highlight>
                <a:latin typeface="Hack NF" panose="020B0609030202020204" pitchFamily="50" charset="0"/>
              </a:rPr>
              <a:t>{2,4}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’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Returns True</a:t>
            </a:r>
          </a:p>
          <a:p>
            <a:pPr marL="0" indent="0">
              <a:buNone/>
            </a:pPr>
            <a:endParaRPr lang="en-US" sz="2000" dirty="0">
              <a:solidFill>
                <a:srgbClr val="333333"/>
              </a:solidFill>
              <a:latin typeface="Hack NF" panose="020B0609030202020204" pitchFamily="50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05028D-AB7E-4C44-9C05-B156C6ACBA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</p:spTree>
    <p:extLst>
      <p:ext uri="{BB962C8B-B14F-4D97-AF65-F5344CB8AC3E}">
        <p14:creationId xmlns:p14="http://schemas.microsoft.com/office/powerpoint/2010/main" val="2426170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DB5DC1-6F98-4385-ADCA-EC043D8CF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Curly Brackets – Exactly How Many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E870B5-611F-4290-9152-4A80EB2748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8B0000"/>
                </a:solidFill>
                <a:latin typeface="Hack NF" panose="020B0609030202020204" pitchFamily="50" charset="0"/>
              </a:rPr>
              <a:t>something123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A9A9A9"/>
                </a:solidFill>
                <a:latin typeface="Hack NF" panose="020B0609030202020204" pitchFamily="50" charset="0"/>
              </a:rPr>
              <a:t>-match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8B0000"/>
                </a:solidFill>
                <a:latin typeface="Hack NF" panose="020B0609030202020204" pitchFamily="50" charset="0"/>
              </a:rPr>
              <a:t>\d{3}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’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Returns True</a:t>
            </a:r>
          </a:p>
          <a:p>
            <a:pPr marL="0" indent="0">
              <a:buNone/>
            </a:pPr>
            <a:endParaRPr lang="en-US" sz="2000" dirty="0">
              <a:solidFill>
                <a:srgbClr val="000000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8B0000"/>
                </a:solidFill>
                <a:latin typeface="Hack NF" panose="020B0609030202020204" pitchFamily="50" charset="0"/>
              </a:rPr>
              <a:t>something123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A9A9A9"/>
                </a:solidFill>
                <a:latin typeface="Hack NF" panose="020B0609030202020204" pitchFamily="50" charset="0"/>
              </a:rPr>
              <a:t>-match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8B0000"/>
                </a:solidFill>
                <a:latin typeface="Hack NF" panose="020B0609030202020204" pitchFamily="50" charset="0"/>
              </a:rPr>
              <a:t>\d{10}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’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Returns False</a:t>
            </a:r>
          </a:p>
          <a:p>
            <a:pPr marL="0" indent="0">
              <a:buNone/>
            </a:pPr>
            <a:endParaRPr lang="en-US" sz="2000" dirty="0">
              <a:solidFill>
                <a:srgbClr val="333333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8B0000"/>
                </a:solidFill>
                <a:latin typeface="Hack NF" panose="020B0609030202020204" pitchFamily="50" charset="0"/>
              </a:rPr>
              <a:t>something</a:t>
            </a:r>
            <a:r>
              <a:rPr lang="en-US" sz="2000" dirty="0">
                <a:solidFill>
                  <a:srgbClr val="8B0000"/>
                </a:solidFill>
                <a:highlight>
                  <a:srgbClr val="00FF00"/>
                </a:highlight>
                <a:latin typeface="Hack NF" panose="020B0609030202020204" pitchFamily="50" charset="0"/>
              </a:rPr>
              <a:t>12</a:t>
            </a:r>
            <a:r>
              <a:rPr lang="en-US" sz="2000" dirty="0">
                <a:solidFill>
                  <a:srgbClr val="8B0000"/>
                </a:solidFill>
                <a:latin typeface="Hack NF" panose="020B0609030202020204" pitchFamily="50" charset="0"/>
              </a:rPr>
              <a:t>3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A9A9A9"/>
                </a:solidFill>
                <a:latin typeface="Hack NF" panose="020B0609030202020204" pitchFamily="50" charset="0"/>
              </a:rPr>
              <a:t>-match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8B0000"/>
                </a:solidFill>
                <a:highlight>
                  <a:srgbClr val="00FFFF"/>
                </a:highlight>
                <a:latin typeface="Hack NF" panose="020B0609030202020204" pitchFamily="50" charset="0"/>
              </a:rPr>
              <a:t>\d</a:t>
            </a:r>
            <a:r>
              <a:rPr lang="en-US" sz="2000" dirty="0">
                <a:solidFill>
                  <a:srgbClr val="8B0000"/>
                </a:solidFill>
                <a:highlight>
                  <a:srgbClr val="FF00FF"/>
                </a:highlight>
                <a:latin typeface="Hack NF" panose="020B0609030202020204" pitchFamily="50" charset="0"/>
              </a:rPr>
              <a:t>{2,4}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’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Returns True</a:t>
            </a:r>
          </a:p>
          <a:p>
            <a:pPr marL="0" indent="0">
              <a:buNone/>
            </a:pPr>
            <a:endParaRPr lang="en-US" sz="2000" dirty="0">
              <a:solidFill>
                <a:srgbClr val="333333"/>
              </a:solidFill>
              <a:latin typeface="Hack NF" panose="020B0609030202020204" pitchFamily="50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05028D-AB7E-4C44-9C05-B156C6ACBA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</p:spTree>
    <p:extLst>
      <p:ext uri="{BB962C8B-B14F-4D97-AF65-F5344CB8AC3E}">
        <p14:creationId xmlns:p14="http://schemas.microsoft.com/office/powerpoint/2010/main" val="1885633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DB5DC1-6F98-4385-ADCA-EC043D8CF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Curly Brackets – Exactly How Many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E870B5-611F-4290-9152-4A80EB2748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8B0000"/>
                </a:solidFill>
                <a:latin typeface="Hack NF" panose="020B0609030202020204" pitchFamily="50" charset="0"/>
              </a:rPr>
              <a:t>something123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A9A9A9"/>
                </a:solidFill>
                <a:latin typeface="Hack NF" panose="020B0609030202020204" pitchFamily="50" charset="0"/>
              </a:rPr>
              <a:t>-match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8B0000"/>
                </a:solidFill>
                <a:latin typeface="Hack NF" panose="020B0609030202020204" pitchFamily="50" charset="0"/>
              </a:rPr>
              <a:t>\d{3}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’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Returns True</a:t>
            </a:r>
          </a:p>
          <a:p>
            <a:pPr marL="0" indent="0">
              <a:buNone/>
            </a:pPr>
            <a:endParaRPr lang="en-US" sz="2000" dirty="0">
              <a:solidFill>
                <a:srgbClr val="000000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8B0000"/>
                </a:solidFill>
                <a:latin typeface="Hack NF" panose="020B0609030202020204" pitchFamily="50" charset="0"/>
              </a:rPr>
              <a:t>something123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A9A9A9"/>
                </a:solidFill>
                <a:latin typeface="Hack NF" panose="020B0609030202020204" pitchFamily="50" charset="0"/>
              </a:rPr>
              <a:t>-match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8B0000"/>
                </a:solidFill>
                <a:latin typeface="Hack NF" panose="020B0609030202020204" pitchFamily="50" charset="0"/>
              </a:rPr>
              <a:t>\d{10}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’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Returns False</a:t>
            </a:r>
          </a:p>
          <a:p>
            <a:pPr marL="0" indent="0">
              <a:buNone/>
            </a:pPr>
            <a:endParaRPr lang="en-US" sz="2000" dirty="0">
              <a:solidFill>
                <a:srgbClr val="333333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8B0000"/>
                </a:solidFill>
                <a:latin typeface="Hack NF" panose="020B0609030202020204" pitchFamily="50" charset="0"/>
              </a:rPr>
              <a:t>something</a:t>
            </a:r>
            <a:r>
              <a:rPr lang="en-US" sz="2000" dirty="0">
                <a:solidFill>
                  <a:srgbClr val="8B0000"/>
                </a:solidFill>
                <a:highlight>
                  <a:srgbClr val="00FF00"/>
                </a:highlight>
                <a:latin typeface="Hack NF" panose="020B0609030202020204" pitchFamily="50" charset="0"/>
              </a:rPr>
              <a:t>123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A9A9A9"/>
                </a:solidFill>
                <a:latin typeface="Hack NF" panose="020B0609030202020204" pitchFamily="50" charset="0"/>
              </a:rPr>
              <a:t>-match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8B0000"/>
                </a:solidFill>
                <a:highlight>
                  <a:srgbClr val="00FFFF"/>
                </a:highlight>
                <a:latin typeface="Hack NF" panose="020B0609030202020204" pitchFamily="50" charset="0"/>
              </a:rPr>
              <a:t>\d</a:t>
            </a:r>
            <a:r>
              <a:rPr lang="en-US" sz="2000" dirty="0">
                <a:solidFill>
                  <a:srgbClr val="8B0000"/>
                </a:solidFill>
                <a:highlight>
                  <a:srgbClr val="FF00FF"/>
                </a:highlight>
                <a:latin typeface="Hack NF" panose="020B0609030202020204" pitchFamily="50" charset="0"/>
              </a:rPr>
              <a:t>{2,4}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’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Returns True</a:t>
            </a:r>
          </a:p>
          <a:p>
            <a:pPr marL="0" indent="0">
              <a:buNone/>
            </a:pPr>
            <a:endParaRPr lang="en-US" sz="2000" dirty="0">
              <a:solidFill>
                <a:srgbClr val="333333"/>
              </a:solidFill>
              <a:latin typeface="Hack NF" panose="020B0609030202020204" pitchFamily="50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05028D-AB7E-4C44-9C05-B156C6ACBA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</p:spTree>
    <p:extLst>
      <p:ext uri="{BB962C8B-B14F-4D97-AF65-F5344CB8AC3E}">
        <p14:creationId xmlns:p14="http://schemas.microsoft.com/office/powerpoint/2010/main" val="239993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DB5DC1-6F98-4385-ADCA-EC043D8CF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Curly Brackets – Exactly How Many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E870B5-611F-4290-9152-4A80EB2748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8B0000"/>
                </a:solidFill>
                <a:latin typeface="Hack NF" panose="020B0609030202020204" pitchFamily="50" charset="0"/>
              </a:rPr>
              <a:t>something123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A9A9A9"/>
                </a:solidFill>
                <a:latin typeface="Hack NF" panose="020B0609030202020204" pitchFamily="50" charset="0"/>
              </a:rPr>
              <a:t>-match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8B0000"/>
                </a:solidFill>
                <a:latin typeface="Hack NF" panose="020B0609030202020204" pitchFamily="50" charset="0"/>
              </a:rPr>
              <a:t>\d{3}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’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Returns True</a:t>
            </a:r>
          </a:p>
          <a:p>
            <a:pPr marL="0" indent="0">
              <a:buNone/>
            </a:pPr>
            <a:endParaRPr lang="en-US" sz="2000" dirty="0">
              <a:solidFill>
                <a:srgbClr val="000000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8B0000"/>
                </a:solidFill>
                <a:latin typeface="Hack NF" panose="020B0609030202020204" pitchFamily="50" charset="0"/>
              </a:rPr>
              <a:t>something123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A9A9A9"/>
                </a:solidFill>
                <a:latin typeface="Hack NF" panose="020B0609030202020204" pitchFamily="50" charset="0"/>
              </a:rPr>
              <a:t>-match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8B0000"/>
                </a:solidFill>
                <a:latin typeface="Hack NF" panose="020B0609030202020204" pitchFamily="50" charset="0"/>
              </a:rPr>
              <a:t>\d{10}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’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Returns False</a:t>
            </a:r>
          </a:p>
          <a:p>
            <a:pPr marL="0" indent="0">
              <a:buNone/>
            </a:pPr>
            <a:endParaRPr lang="en-US" sz="2000" dirty="0">
              <a:solidFill>
                <a:srgbClr val="333333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8B0000"/>
                </a:solidFill>
                <a:latin typeface="Hack NF" panose="020B0609030202020204" pitchFamily="50" charset="0"/>
              </a:rPr>
              <a:t>something</a:t>
            </a:r>
            <a:r>
              <a:rPr lang="en-US" sz="2000" dirty="0">
                <a:solidFill>
                  <a:srgbClr val="8B0000"/>
                </a:solidFill>
                <a:highlight>
                  <a:srgbClr val="00FF00"/>
                </a:highlight>
                <a:latin typeface="Hack NF" panose="020B0609030202020204" pitchFamily="50" charset="0"/>
              </a:rPr>
              <a:t>123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A9A9A9"/>
                </a:solidFill>
                <a:latin typeface="Hack NF" panose="020B0609030202020204" pitchFamily="50" charset="0"/>
              </a:rPr>
              <a:t>-match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8B0000"/>
                </a:solidFill>
                <a:highlight>
                  <a:srgbClr val="00FF00"/>
                </a:highlight>
                <a:latin typeface="Hack NF" panose="020B0609030202020204" pitchFamily="50" charset="0"/>
              </a:rPr>
              <a:t>\d{2,4}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’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Returns True</a:t>
            </a:r>
          </a:p>
          <a:p>
            <a:pPr marL="0" indent="0">
              <a:buNone/>
            </a:pPr>
            <a:endParaRPr lang="en-US" sz="2000" dirty="0">
              <a:solidFill>
                <a:srgbClr val="333333"/>
              </a:solidFill>
              <a:latin typeface="Hack NF" panose="020B0609030202020204" pitchFamily="50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05028D-AB7E-4C44-9C05-B156C6ACBA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</p:spTree>
    <p:extLst>
      <p:ext uri="{BB962C8B-B14F-4D97-AF65-F5344CB8AC3E}">
        <p14:creationId xmlns:p14="http://schemas.microsoft.com/office/powerpoint/2010/main" val="2610407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DB5DC1-6F98-4385-ADCA-EC043D8CF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Curly Brackets – Exactly How Many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E870B5-611F-4290-9152-4A80EB2748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8B0000"/>
                </a:solidFill>
                <a:latin typeface="Hack NF" panose="020B0609030202020204" pitchFamily="50" charset="0"/>
              </a:rPr>
              <a:t>something123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A9A9A9"/>
                </a:solidFill>
                <a:latin typeface="Hack NF" panose="020B0609030202020204" pitchFamily="50" charset="0"/>
              </a:rPr>
              <a:t>-match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8B0000"/>
                </a:solidFill>
                <a:latin typeface="Hack NF" panose="020B0609030202020204" pitchFamily="50" charset="0"/>
              </a:rPr>
              <a:t>\d{3}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’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Returns True</a:t>
            </a:r>
          </a:p>
          <a:p>
            <a:pPr marL="0" indent="0">
              <a:buNone/>
            </a:pPr>
            <a:endParaRPr lang="en-US" sz="2000" dirty="0">
              <a:solidFill>
                <a:srgbClr val="000000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8B0000"/>
                </a:solidFill>
                <a:latin typeface="Hack NF" panose="020B0609030202020204" pitchFamily="50" charset="0"/>
              </a:rPr>
              <a:t>something123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A9A9A9"/>
                </a:solidFill>
                <a:latin typeface="Hack NF" panose="020B0609030202020204" pitchFamily="50" charset="0"/>
              </a:rPr>
              <a:t>-match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8B0000"/>
                </a:solidFill>
                <a:latin typeface="Hack NF" panose="020B0609030202020204" pitchFamily="50" charset="0"/>
              </a:rPr>
              <a:t>\d{10}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’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Returns False</a:t>
            </a:r>
          </a:p>
          <a:p>
            <a:pPr marL="0" indent="0">
              <a:buNone/>
            </a:pPr>
            <a:endParaRPr lang="en-US" sz="2000" dirty="0">
              <a:solidFill>
                <a:srgbClr val="333333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8B0000"/>
                </a:solidFill>
                <a:latin typeface="Hack NF" panose="020B0609030202020204" pitchFamily="50" charset="0"/>
              </a:rPr>
              <a:t>something123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A9A9A9"/>
                </a:solidFill>
                <a:latin typeface="Hack NF" panose="020B0609030202020204" pitchFamily="50" charset="0"/>
              </a:rPr>
              <a:t>-match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8B0000"/>
                </a:solidFill>
                <a:latin typeface="Hack NF" panose="020B0609030202020204" pitchFamily="50" charset="0"/>
              </a:rPr>
              <a:t>\d{2,4}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’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Returns True</a:t>
            </a:r>
          </a:p>
          <a:p>
            <a:pPr marL="0" indent="0">
              <a:buNone/>
            </a:pPr>
            <a:endParaRPr lang="en-US" sz="2000" dirty="0">
              <a:solidFill>
                <a:srgbClr val="333333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8B0000"/>
                </a:solidFill>
                <a:latin typeface="Hack NF" panose="020B0609030202020204" pitchFamily="50" charset="0"/>
              </a:rPr>
              <a:t>something123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A9A9A9"/>
                </a:solidFill>
                <a:latin typeface="Hack NF" panose="020B0609030202020204" pitchFamily="50" charset="0"/>
              </a:rPr>
              <a:t>-match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8B0000"/>
                </a:solidFill>
                <a:latin typeface="Hack NF" panose="020B0609030202020204" pitchFamily="50" charset="0"/>
              </a:rPr>
              <a:t>\d{2,}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’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Returns True</a:t>
            </a:r>
            <a:endParaRPr lang="en-US" sz="2000" dirty="0">
              <a:solidFill>
                <a:srgbClr val="333333"/>
              </a:solidFill>
              <a:latin typeface="Hack NF" panose="020B0609030202020204" pitchFamily="50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05028D-AB7E-4C44-9C05-B156C6ACBA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</p:spTree>
    <p:extLst>
      <p:ext uri="{BB962C8B-B14F-4D97-AF65-F5344CB8AC3E}">
        <p14:creationId xmlns:p14="http://schemas.microsoft.com/office/powerpoint/2010/main" val="3820314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DB5DC1-6F98-4385-ADCA-EC043D8CF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Curly Brackets – Exactly How Many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E870B5-611F-4290-9152-4A80EB2748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8B0000"/>
                </a:solidFill>
                <a:latin typeface="Hack NF" panose="020B0609030202020204" pitchFamily="50" charset="0"/>
              </a:rPr>
              <a:t>something123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A9A9A9"/>
                </a:solidFill>
                <a:latin typeface="Hack NF" panose="020B0609030202020204" pitchFamily="50" charset="0"/>
              </a:rPr>
              <a:t>-match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8B0000"/>
                </a:solidFill>
                <a:latin typeface="Hack NF" panose="020B0609030202020204" pitchFamily="50" charset="0"/>
              </a:rPr>
              <a:t>\d{3}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’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Returns True</a:t>
            </a:r>
          </a:p>
          <a:p>
            <a:pPr marL="0" indent="0">
              <a:buNone/>
            </a:pPr>
            <a:endParaRPr lang="en-US" sz="2000" dirty="0">
              <a:solidFill>
                <a:srgbClr val="000000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8B0000"/>
                </a:solidFill>
                <a:latin typeface="Hack NF" panose="020B0609030202020204" pitchFamily="50" charset="0"/>
              </a:rPr>
              <a:t>something123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A9A9A9"/>
                </a:solidFill>
                <a:latin typeface="Hack NF" panose="020B0609030202020204" pitchFamily="50" charset="0"/>
              </a:rPr>
              <a:t>-match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8B0000"/>
                </a:solidFill>
                <a:latin typeface="Hack NF" panose="020B0609030202020204" pitchFamily="50" charset="0"/>
              </a:rPr>
              <a:t>\d{10}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’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Returns False</a:t>
            </a:r>
          </a:p>
          <a:p>
            <a:pPr marL="0" indent="0">
              <a:buNone/>
            </a:pPr>
            <a:endParaRPr lang="en-US" sz="2000" dirty="0">
              <a:solidFill>
                <a:srgbClr val="333333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8B0000"/>
                </a:solidFill>
                <a:latin typeface="Hack NF" panose="020B0609030202020204" pitchFamily="50" charset="0"/>
              </a:rPr>
              <a:t>something123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A9A9A9"/>
                </a:solidFill>
                <a:latin typeface="Hack NF" panose="020B0609030202020204" pitchFamily="50" charset="0"/>
              </a:rPr>
              <a:t>-match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8B0000"/>
                </a:solidFill>
                <a:latin typeface="Hack NF" panose="020B0609030202020204" pitchFamily="50" charset="0"/>
              </a:rPr>
              <a:t>\d{2,4}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’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Returns True</a:t>
            </a:r>
          </a:p>
          <a:p>
            <a:pPr marL="0" indent="0">
              <a:buNone/>
            </a:pPr>
            <a:endParaRPr lang="en-US" sz="2000" dirty="0">
              <a:solidFill>
                <a:srgbClr val="333333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8B0000"/>
                </a:solidFill>
                <a:latin typeface="Hack NF" panose="020B0609030202020204" pitchFamily="50" charset="0"/>
              </a:rPr>
              <a:t>something123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A9A9A9"/>
                </a:solidFill>
                <a:latin typeface="Hack NF" panose="020B0609030202020204" pitchFamily="50" charset="0"/>
              </a:rPr>
              <a:t>-match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8B0000"/>
                </a:solidFill>
                <a:highlight>
                  <a:srgbClr val="00FFFF"/>
                </a:highlight>
                <a:latin typeface="Hack NF" panose="020B0609030202020204" pitchFamily="50" charset="0"/>
              </a:rPr>
              <a:t>\d</a:t>
            </a:r>
            <a:r>
              <a:rPr lang="en-US" sz="2000" dirty="0">
                <a:solidFill>
                  <a:srgbClr val="8B0000"/>
                </a:solidFill>
                <a:latin typeface="Hack NF" panose="020B0609030202020204" pitchFamily="50" charset="0"/>
              </a:rPr>
              <a:t>{2,}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’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Returns True</a:t>
            </a:r>
            <a:endParaRPr lang="en-US" sz="2000" dirty="0">
              <a:solidFill>
                <a:srgbClr val="333333"/>
              </a:solidFill>
              <a:latin typeface="Hack NF" panose="020B0609030202020204" pitchFamily="50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05028D-AB7E-4C44-9C05-B156C6ACBA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</p:spTree>
    <p:extLst>
      <p:ext uri="{BB962C8B-B14F-4D97-AF65-F5344CB8AC3E}">
        <p14:creationId xmlns:p14="http://schemas.microsoft.com/office/powerpoint/2010/main" val="2000835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DB5DC1-6F98-4385-ADCA-EC043D8CF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Curly Brackets – Exactly How Many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E870B5-611F-4290-9152-4A80EB2748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8B0000"/>
                </a:solidFill>
                <a:latin typeface="Hack NF" panose="020B0609030202020204" pitchFamily="50" charset="0"/>
              </a:rPr>
              <a:t>something123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A9A9A9"/>
                </a:solidFill>
                <a:latin typeface="Hack NF" panose="020B0609030202020204" pitchFamily="50" charset="0"/>
              </a:rPr>
              <a:t>-match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8B0000"/>
                </a:solidFill>
                <a:latin typeface="Hack NF" panose="020B0609030202020204" pitchFamily="50" charset="0"/>
              </a:rPr>
              <a:t>\d{3}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’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Returns True</a:t>
            </a:r>
          </a:p>
          <a:p>
            <a:pPr marL="0" indent="0">
              <a:buNone/>
            </a:pPr>
            <a:endParaRPr lang="en-US" sz="2000" dirty="0">
              <a:solidFill>
                <a:srgbClr val="000000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8B0000"/>
                </a:solidFill>
                <a:latin typeface="Hack NF" panose="020B0609030202020204" pitchFamily="50" charset="0"/>
              </a:rPr>
              <a:t>something123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A9A9A9"/>
                </a:solidFill>
                <a:latin typeface="Hack NF" panose="020B0609030202020204" pitchFamily="50" charset="0"/>
              </a:rPr>
              <a:t>-match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8B0000"/>
                </a:solidFill>
                <a:latin typeface="Hack NF" panose="020B0609030202020204" pitchFamily="50" charset="0"/>
              </a:rPr>
              <a:t>\d{10}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’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Returns False</a:t>
            </a:r>
          </a:p>
          <a:p>
            <a:pPr marL="0" indent="0">
              <a:buNone/>
            </a:pPr>
            <a:endParaRPr lang="en-US" sz="2000" dirty="0">
              <a:solidFill>
                <a:srgbClr val="333333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8B0000"/>
                </a:solidFill>
                <a:latin typeface="Hack NF" panose="020B0609030202020204" pitchFamily="50" charset="0"/>
              </a:rPr>
              <a:t>something123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A9A9A9"/>
                </a:solidFill>
                <a:latin typeface="Hack NF" panose="020B0609030202020204" pitchFamily="50" charset="0"/>
              </a:rPr>
              <a:t>-match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8B0000"/>
                </a:solidFill>
                <a:latin typeface="Hack NF" panose="020B0609030202020204" pitchFamily="50" charset="0"/>
              </a:rPr>
              <a:t>\d{2,4}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’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Returns True</a:t>
            </a:r>
          </a:p>
          <a:p>
            <a:pPr marL="0" indent="0">
              <a:buNone/>
            </a:pPr>
            <a:endParaRPr lang="en-US" sz="2000" dirty="0">
              <a:solidFill>
                <a:srgbClr val="333333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8B0000"/>
                </a:solidFill>
                <a:latin typeface="Hack NF" panose="020B0609030202020204" pitchFamily="50" charset="0"/>
              </a:rPr>
              <a:t>something123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A9A9A9"/>
                </a:solidFill>
                <a:latin typeface="Hack NF" panose="020B0609030202020204" pitchFamily="50" charset="0"/>
              </a:rPr>
              <a:t>-match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8B0000"/>
                </a:solidFill>
                <a:highlight>
                  <a:srgbClr val="00FFFF"/>
                </a:highlight>
                <a:latin typeface="Hack NF" panose="020B0609030202020204" pitchFamily="50" charset="0"/>
              </a:rPr>
              <a:t>\d</a:t>
            </a:r>
            <a:r>
              <a:rPr lang="en-US" sz="2000" dirty="0">
                <a:solidFill>
                  <a:srgbClr val="8B0000"/>
                </a:solidFill>
                <a:highlight>
                  <a:srgbClr val="FF00FF"/>
                </a:highlight>
                <a:latin typeface="Hack NF" panose="020B0609030202020204" pitchFamily="50" charset="0"/>
              </a:rPr>
              <a:t>{2,}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’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Returns True</a:t>
            </a:r>
            <a:endParaRPr lang="en-US" sz="2000" dirty="0">
              <a:solidFill>
                <a:srgbClr val="333333"/>
              </a:solidFill>
              <a:latin typeface="Hack NF" panose="020B0609030202020204" pitchFamily="50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05028D-AB7E-4C44-9C05-B156C6ACBA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</p:spTree>
    <p:extLst>
      <p:ext uri="{BB962C8B-B14F-4D97-AF65-F5344CB8AC3E}">
        <p14:creationId xmlns:p14="http://schemas.microsoft.com/office/powerpoint/2010/main" val="3017558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DB5DC1-6F98-4385-ADCA-EC043D8CF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Curly Brackets – Exactly How Many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E870B5-611F-4290-9152-4A80EB2748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8B0000"/>
                </a:solidFill>
                <a:latin typeface="Hack NF" panose="020B0609030202020204" pitchFamily="50" charset="0"/>
              </a:rPr>
              <a:t>something123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A9A9A9"/>
                </a:solidFill>
                <a:latin typeface="Hack NF" panose="020B0609030202020204" pitchFamily="50" charset="0"/>
              </a:rPr>
              <a:t>-match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8B0000"/>
                </a:solidFill>
                <a:latin typeface="Hack NF" panose="020B0609030202020204" pitchFamily="50" charset="0"/>
              </a:rPr>
              <a:t>\d{3}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’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Returns True</a:t>
            </a:r>
          </a:p>
          <a:p>
            <a:pPr marL="0" indent="0">
              <a:buNone/>
            </a:pPr>
            <a:endParaRPr lang="en-US" sz="2000" dirty="0">
              <a:solidFill>
                <a:srgbClr val="000000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8B0000"/>
                </a:solidFill>
                <a:latin typeface="Hack NF" panose="020B0609030202020204" pitchFamily="50" charset="0"/>
              </a:rPr>
              <a:t>something123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A9A9A9"/>
                </a:solidFill>
                <a:latin typeface="Hack NF" panose="020B0609030202020204" pitchFamily="50" charset="0"/>
              </a:rPr>
              <a:t>-match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8B0000"/>
                </a:solidFill>
                <a:latin typeface="Hack NF" panose="020B0609030202020204" pitchFamily="50" charset="0"/>
              </a:rPr>
              <a:t>\d{10}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’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Returns False</a:t>
            </a:r>
          </a:p>
          <a:p>
            <a:pPr marL="0" indent="0">
              <a:buNone/>
            </a:pPr>
            <a:endParaRPr lang="en-US" sz="2000" dirty="0">
              <a:solidFill>
                <a:srgbClr val="333333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8B0000"/>
                </a:solidFill>
                <a:latin typeface="Hack NF" panose="020B0609030202020204" pitchFamily="50" charset="0"/>
              </a:rPr>
              <a:t>something123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A9A9A9"/>
                </a:solidFill>
                <a:latin typeface="Hack NF" panose="020B0609030202020204" pitchFamily="50" charset="0"/>
              </a:rPr>
              <a:t>-match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8B0000"/>
                </a:solidFill>
                <a:latin typeface="Hack NF" panose="020B0609030202020204" pitchFamily="50" charset="0"/>
              </a:rPr>
              <a:t>\d{2,4}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’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Returns True</a:t>
            </a:r>
          </a:p>
          <a:p>
            <a:pPr marL="0" indent="0">
              <a:buNone/>
            </a:pPr>
            <a:endParaRPr lang="en-US" sz="2000" dirty="0">
              <a:solidFill>
                <a:srgbClr val="333333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8B0000"/>
                </a:solidFill>
                <a:latin typeface="Hack NF" panose="020B0609030202020204" pitchFamily="50" charset="0"/>
              </a:rPr>
              <a:t>something</a:t>
            </a:r>
            <a:r>
              <a:rPr lang="en-US" sz="2000" dirty="0">
                <a:solidFill>
                  <a:srgbClr val="8B0000"/>
                </a:solidFill>
                <a:highlight>
                  <a:srgbClr val="00FF00"/>
                </a:highlight>
                <a:latin typeface="Hack NF" panose="020B0609030202020204" pitchFamily="50" charset="0"/>
              </a:rPr>
              <a:t>123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A9A9A9"/>
                </a:solidFill>
                <a:latin typeface="Hack NF" panose="020B0609030202020204" pitchFamily="50" charset="0"/>
              </a:rPr>
              <a:t>-match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8B0000"/>
                </a:solidFill>
                <a:highlight>
                  <a:srgbClr val="00FF00"/>
                </a:highlight>
                <a:latin typeface="Hack NF" panose="020B0609030202020204" pitchFamily="50" charset="0"/>
              </a:rPr>
              <a:t>\d{2,}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’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Returns True</a:t>
            </a:r>
            <a:endParaRPr lang="en-US" sz="2000" dirty="0">
              <a:solidFill>
                <a:srgbClr val="333333"/>
              </a:solidFill>
              <a:latin typeface="Hack NF" panose="020B0609030202020204" pitchFamily="50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05028D-AB7E-4C44-9C05-B156C6ACBA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</p:spTree>
    <p:extLst>
      <p:ext uri="{BB962C8B-B14F-4D97-AF65-F5344CB8AC3E}">
        <p14:creationId xmlns:p14="http://schemas.microsoft.com/office/powerpoint/2010/main" val="2327070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DB5DC1-6F98-4385-ADCA-EC043D8CF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Curly Brackets – Exactly How Many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E870B5-611F-4290-9152-4A80EB2748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8B0000"/>
                </a:solidFill>
                <a:latin typeface="Hack NF" panose="020B0609030202020204" pitchFamily="50" charset="0"/>
              </a:rPr>
              <a:t>something123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A9A9A9"/>
                </a:solidFill>
                <a:latin typeface="Hack NF" panose="020B0609030202020204" pitchFamily="50" charset="0"/>
              </a:rPr>
              <a:t>-match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8B0000"/>
                </a:solidFill>
                <a:latin typeface="Hack NF" panose="020B0609030202020204" pitchFamily="50" charset="0"/>
              </a:rPr>
              <a:t>\d{3}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’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Returns True</a:t>
            </a:r>
          </a:p>
          <a:p>
            <a:pPr marL="0" indent="0">
              <a:buNone/>
            </a:pPr>
            <a:endParaRPr lang="en-US" sz="2000" dirty="0">
              <a:solidFill>
                <a:srgbClr val="000000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8B0000"/>
                </a:solidFill>
                <a:latin typeface="Hack NF" panose="020B0609030202020204" pitchFamily="50" charset="0"/>
              </a:rPr>
              <a:t>something123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A9A9A9"/>
                </a:solidFill>
                <a:latin typeface="Hack NF" panose="020B0609030202020204" pitchFamily="50" charset="0"/>
              </a:rPr>
              <a:t>-match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8B0000"/>
                </a:solidFill>
                <a:latin typeface="Hack NF" panose="020B0609030202020204" pitchFamily="50" charset="0"/>
              </a:rPr>
              <a:t>\d{10}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’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Returns False</a:t>
            </a:r>
          </a:p>
          <a:p>
            <a:pPr marL="0" indent="0">
              <a:buNone/>
            </a:pPr>
            <a:endParaRPr lang="en-US" sz="2000" dirty="0">
              <a:solidFill>
                <a:srgbClr val="333333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8B0000"/>
                </a:solidFill>
                <a:latin typeface="Hack NF" panose="020B0609030202020204" pitchFamily="50" charset="0"/>
              </a:rPr>
              <a:t>something123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A9A9A9"/>
                </a:solidFill>
                <a:latin typeface="Hack NF" panose="020B0609030202020204" pitchFamily="50" charset="0"/>
              </a:rPr>
              <a:t>-match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8B0000"/>
                </a:solidFill>
                <a:latin typeface="Hack NF" panose="020B0609030202020204" pitchFamily="50" charset="0"/>
              </a:rPr>
              <a:t>\d{2,4}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’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Returns True</a:t>
            </a:r>
          </a:p>
          <a:p>
            <a:pPr marL="0" indent="0">
              <a:buNone/>
            </a:pPr>
            <a:endParaRPr lang="en-US" sz="2000" dirty="0">
              <a:solidFill>
                <a:srgbClr val="333333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8B0000"/>
                </a:solidFill>
                <a:latin typeface="Hack NF" panose="020B0609030202020204" pitchFamily="50" charset="0"/>
              </a:rPr>
              <a:t>something123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A9A9A9"/>
                </a:solidFill>
                <a:latin typeface="Hack NF" panose="020B0609030202020204" pitchFamily="50" charset="0"/>
              </a:rPr>
              <a:t>-match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8B0000"/>
                </a:solidFill>
                <a:latin typeface="Hack NF" panose="020B0609030202020204" pitchFamily="50" charset="0"/>
              </a:rPr>
              <a:t>\d{2,}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’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Returns True</a:t>
            </a:r>
            <a:endParaRPr lang="en-US" sz="2000" dirty="0">
              <a:solidFill>
                <a:srgbClr val="333333"/>
              </a:solidFill>
              <a:latin typeface="Hack NF" panose="020B0609030202020204" pitchFamily="50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05028D-AB7E-4C44-9C05-B156C6ACBA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</p:spTree>
    <p:extLst>
      <p:ext uri="{BB962C8B-B14F-4D97-AF65-F5344CB8AC3E}">
        <p14:creationId xmlns:p14="http://schemas.microsoft.com/office/powerpoint/2010/main" val="333517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9A49ED-416D-4286-A88B-9AD2CAF36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 Symbol – Zero or More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C6D057-CF7D-4FB6-918B-00FABB77E7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400" dirty="0">
                <a:solidFill>
                  <a:srgbClr val="8B0000"/>
                </a:solidFill>
                <a:highlight>
                  <a:srgbClr val="FF00FF"/>
                </a:highlight>
                <a:latin typeface="Hack NF" panose="020B0609030202020204" pitchFamily="50" charset="0"/>
              </a:rPr>
              <a:t>s</a:t>
            </a:r>
            <a:r>
              <a:rPr lang="en-US" sz="2400" dirty="0">
                <a:solidFill>
                  <a:srgbClr val="8B0000"/>
                </a:solidFill>
                <a:highlight>
                  <a:srgbClr val="00FFFF"/>
                </a:highlight>
                <a:latin typeface="Hack NF" panose="020B0609030202020204" pitchFamily="50" charset="0"/>
              </a:rPr>
              <a:t>omething.txt</a:t>
            </a: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4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400" dirty="0">
                <a:solidFill>
                  <a:srgbClr val="A9A9A9"/>
                </a:solidFill>
                <a:latin typeface="Hack NF" panose="020B0609030202020204" pitchFamily="50" charset="0"/>
              </a:rPr>
              <a:t>-match</a:t>
            </a:r>
            <a:r>
              <a:rPr lang="en-US" sz="24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400" dirty="0">
                <a:solidFill>
                  <a:srgbClr val="8B0000"/>
                </a:solidFill>
                <a:highlight>
                  <a:srgbClr val="FF00FF"/>
                </a:highlight>
                <a:latin typeface="Hack NF" panose="020B0609030202020204" pitchFamily="50" charset="0"/>
              </a:rPr>
              <a:t>s*</a:t>
            </a:r>
            <a:r>
              <a:rPr lang="en-US" sz="2400" dirty="0">
                <a:solidFill>
                  <a:srgbClr val="8B0000"/>
                </a:solidFill>
                <a:highlight>
                  <a:srgbClr val="00FFFF"/>
                </a:highlight>
                <a:latin typeface="Hack NF" panose="020B0609030202020204" pitchFamily="50" charset="0"/>
              </a:rPr>
              <a:t>omething.txt</a:t>
            </a: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’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Returns True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25B14B-B867-40C3-BA36-32E00925E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@</a:t>
            </a:r>
            <a:r>
              <a:rPr lang="en-US" dirty="0" err="1"/>
              <a:t>MrThomasRayner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4057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2D81A9-E427-4F0F-A3F9-3A8F436A5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Round Brackets - Grouping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41C322-89B3-4EAB-8490-1C8D4D7D9B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400" dirty="0">
                <a:solidFill>
                  <a:srgbClr val="8B0000"/>
                </a:solidFill>
                <a:latin typeface="Hack NF" panose="020B0609030202020204" pitchFamily="50" charset="0"/>
              </a:rPr>
              <a:t>hello123hello123</a:t>
            </a: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4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400" dirty="0">
                <a:solidFill>
                  <a:srgbClr val="A9A9A9"/>
                </a:solidFill>
                <a:latin typeface="Hack NF" panose="020B0609030202020204" pitchFamily="50" charset="0"/>
              </a:rPr>
              <a:t>-match</a:t>
            </a:r>
            <a:r>
              <a:rPr lang="en-US" sz="24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400" dirty="0">
                <a:solidFill>
                  <a:srgbClr val="8B0000"/>
                </a:solidFill>
                <a:latin typeface="Hack NF" panose="020B0609030202020204" pitchFamily="50" charset="0"/>
              </a:rPr>
              <a:t>(hello123){2}</a:t>
            </a: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’</a:t>
            </a:r>
            <a:endParaRPr lang="en-US" sz="2400" dirty="0">
              <a:solidFill>
                <a:srgbClr val="333333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r>
              <a:rPr lang="en-US" sz="2400" dirty="0"/>
              <a:t>Returns True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D7184D-4FBA-4A4F-A188-446967B1B8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</p:spTree>
    <p:extLst>
      <p:ext uri="{BB962C8B-B14F-4D97-AF65-F5344CB8AC3E}">
        <p14:creationId xmlns:p14="http://schemas.microsoft.com/office/powerpoint/2010/main" val="2405927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2D81A9-E427-4F0F-A3F9-3A8F436A5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Round Brackets - Grouping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41C322-89B3-4EAB-8490-1C8D4D7D9B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400" dirty="0">
                <a:solidFill>
                  <a:srgbClr val="8B0000"/>
                </a:solidFill>
                <a:latin typeface="Hack NF" panose="020B0609030202020204" pitchFamily="50" charset="0"/>
              </a:rPr>
              <a:t>hello123hello123</a:t>
            </a: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4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400" dirty="0">
                <a:solidFill>
                  <a:srgbClr val="A9A9A9"/>
                </a:solidFill>
                <a:latin typeface="Hack NF" panose="020B0609030202020204" pitchFamily="50" charset="0"/>
              </a:rPr>
              <a:t>-match</a:t>
            </a:r>
            <a:r>
              <a:rPr lang="en-US" sz="24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400" dirty="0">
                <a:solidFill>
                  <a:srgbClr val="8B0000"/>
                </a:solidFill>
                <a:latin typeface="Hack NF" panose="020B0609030202020204" pitchFamily="50" charset="0"/>
              </a:rPr>
              <a:t>(</a:t>
            </a:r>
            <a:r>
              <a:rPr lang="en-US" sz="2400" dirty="0">
                <a:solidFill>
                  <a:srgbClr val="8B0000"/>
                </a:solidFill>
                <a:highlight>
                  <a:srgbClr val="00FFFF"/>
                </a:highlight>
                <a:latin typeface="Hack NF" panose="020B0609030202020204" pitchFamily="50" charset="0"/>
              </a:rPr>
              <a:t>hello123</a:t>
            </a:r>
            <a:r>
              <a:rPr lang="en-US" sz="2400" dirty="0">
                <a:solidFill>
                  <a:srgbClr val="8B0000"/>
                </a:solidFill>
                <a:latin typeface="Hack NF" panose="020B0609030202020204" pitchFamily="50" charset="0"/>
              </a:rPr>
              <a:t>){2}</a:t>
            </a: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’</a:t>
            </a:r>
            <a:endParaRPr lang="en-US" sz="2400" dirty="0">
              <a:solidFill>
                <a:srgbClr val="333333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r>
              <a:rPr lang="en-US" sz="2400" dirty="0"/>
              <a:t>Returns True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D7184D-4FBA-4A4F-A188-446967B1B8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</p:spTree>
    <p:extLst>
      <p:ext uri="{BB962C8B-B14F-4D97-AF65-F5344CB8AC3E}">
        <p14:creationId xmlns:p14="http://schemas.microsoft.com/office/powerpoint/2010/main" val="2304141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2D81A9-E427-4F0F-A3F9-3A8F436A5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Round Brackets - Grouping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41C322-89B3-4EAB-8490-1C8D4D7D9B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400" dirty="0">
                <a:solidFill>
                  <a:srgbClr val="8B0000"/>
                </a:solidFill>
                <a:latin typeface="Hack NF" panose="020B0609030202020204" pitchFamily="50" charset="0"/>
              </a:rPr>
              <a:t>hello123hello123</a:t>
            </a: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4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400" dirty="0">
                <a:solidFill>
                  <a:srgbClr val="A9A9A9"/>
                </a:solidFill>
                <a:latin typeface="Hack NF" panose="020B0609030202020204" pitchFamily="50" charset="0"/>
              </a:rPr>
              <a:t>-match</a:t>
            </a:r>
            <a:r>
              <a:rPr lang="en-US" sz="24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400" dirty="0">
                <a:solidFill>
                  <a:srgbClr val="8B0000"/>
                </a:solidFill>
                <a:latin typeface="Hack NF" panose="020B0609030202020204" pitchFamily="50" charset="0"/>
              </a:rPr>
              <a:t>(</a:t>
            </a:r>
            <a:r>
              <a:rPr lang="en-US" sz="2400" dirty="0">
                <a:solidFill>
                  <a:srgbClr val="8B0000"/>
                </a:solidFill>
                <a:highlight>
                  <a:srgbClr val="00FFFF"/>
                </a:highlight>
                <a:latin typeface="Hack NF" panose="020B0609030202020204" pitchFamily="50" charset="0"/>
              </a:rPr>
              <a:t>hello123</a:t>
            </a:r>
            <a:r>
              <a:rPr lang="en-US" sz="2400" dirty="0">
                <a:solidFill>
                  <a:srgbClr val="8B0000"/>
                </a:solidFill>
                <a:latin typeface="Hack NF" panose="020B0609030202020204" pitchFamily="50" charset="0"/>
              </a:rPr>
              <a:t>)</a:t>
            </a:r>
            <a:r>
              <a:rPr lang="en-US" sz="2400" dirty="0">
                <a:solidFill>
                  <a:srgbClr val="8B0000"/>
                </a:solidFill>
                <a:highlight>
                  <a:srgbClr val="FF00FF"/>
                </a:highlight>
                <a:latin typeface="Hack NF" panose="020B0609030202020204" pitchFamily="50" charset="0"/>
              </a:rPr>
              <a:t>{2}</a:t>
            </a: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’</a:t>
            </a:r>
            <a:endParaRPr lang="en-US" sz="2400" dirty="0">
              <a:solidFill>
                <a:srgbClr val="333333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r>
              <a:rPr lang="en-US" sz="2400" dirty="0"/>
              <a:t>Returns True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D7184D-4FBA-4A4F-A188-446967B1B8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</p:spTree>
    <p:extLst>
      <p:ext uri="{BB962C8B-B14F-4D97-AF65-F5344CB8AC3E}">
        <p14:creationId xmlns:p14="http://schemas.microsoft.com/office/powerpoint/2010/main" val="1650112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2D81A9-E427-4F0F-A3F9-3A8F436A5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Round Brackets - Grouping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41C322-89B3-4EAB-8490-1C8D4D7D9B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400" dirty="0">
                <a:solidFill>
                  <a:srgbClr val="8B0000"/>
                </a:solidFill>
                <a:latin typeface="Hack NF" panose="020B0609030202020204" pitchFamily="50" charset="0"/>
              </a:rPr>
              <a:t>hello123hello123</a:t>
            </a: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4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400" dirty="0">
                <a:solidFill>
                  <a:srgbClr val="A9A9A9"/>
                </a:solidFill>
                <a:latin typeface="Hack NF" panose="020B0609030202020204" pitchFamily="50" charset="0"/>
              </a:rPr>
              <a:t>-match</a:t>
            </a:r>
            <a:r>
              <a:rPr lang="en-US" sz="24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400" dirty="0">
                <a:solidFill>
                  <a:srgbClr val="8B0000"/>
                </a:solidFill>
                <a:highlight>
                  <a:srgbClr val="FFFF00"/>
                </a:highlight>
                <a:latin typeface="Hack NF" panose="020B0609030202020204" pitchFamily="50" charset="0"/>
              </a:rPr>
              <a:t>(</a:t>
            </a:r>
            <a:r>
              <a:rPr lang="en-US" sz="2400" u="heavy" dirty="0">
                <a:solidFill>
                  <a:srgbClr val="8B0000"/>
                </a:solidFill>
                <a:highlight>
                  <a:srgbClr val="00FFFF"/>
                </a:highlight>
                <a:uFill>
                  <a:solidFill>
                    <a:srgbClr val="FFFF00"/>
                  </a:solidFill>
                </a:uFill>
                <a:latin typeface="Hack NF" panose="020B0609030202020204" pitchFamily="50" charset="0"/>
              </a:rPr>
              <a:t>hello123</a:t>
            </a:r>
            <a:r>
              <a:rPr lang="en-US" sz="2400" dirty="0">
                <a:solidFill>
                  <a:srgbClr val="8B0000"/>
                </a:solidFill>
                <a:highlight>
                  <a:srgbClr val="FFFF00"/>
                </a:highlight>
                <a:latin typeface="Hack NF" panose="020B0609030202020204" pitchFamily="50" charset="0"/>
              </a:rPr>
              <a:t>)</a:t>
            </a:r>
            <a:r>
              <a:rPr lang="en-US" sz="2400" dirty="0">
                <a:solidFill>
                  <a:srgbClr val="8B0000"/>
                </a:solidFill>
                <a:highlight>
                  <a:srgbClr val="FF00FF"/>
                </a:highlight>
                <a:latin typeface="Hack NF" panose="020B0609030202020204" pitchFamily="50" charset="0"/>
              </a:rPr>
              <a:t>{2}</a:t>
            </a: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’</a:t>
            </a:r>
            <a:endParaRPr lang="en-US" sz="2400" dirty="0">
              <a:solidFill>
                <a:srgbClr val="333333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r>
              <a:rPr lang="en-US" sz="2400" dirty="0"/>
              <a:t>Returns True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D7184D-4FBA-4A4F-A188-446967B1B8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</p:spTree>
    <p:extLst>
      <p:ext uri="{BB962C8B-B14F-4D97-AF65-F5344CB8AC3E}">
        <p14:creationId xmlns:p14="http://schemas.microsoft.com/office/powerpoint/2010/main" val="1118835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2D81A9-E427-4F0F-A3F9-3A8F436A5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Round Brackets - Grouping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41C322-89B3-4EAB-8490-1C8D4D7D9B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400" dirty="0">
                <a:solidFill>
                  <a:srgbClr val="8B0000"/>
                </a:solidFill>
                <a:highlight>
                  <a:srgbClr val="00FFFF"/>
                </a:highlight>
                <a:latin typeface="Hack NF" panose="020B0609030202020204" pitchFamily="50" charset="0"/>
              </a:rPr>
              <a:t>hello123</a:t>
            </a:r>
            <a:r>
              <a:rPr lang="en-US" sz="2400" dirty="0">
                <a:solidFill>
                  <a:srgbClr val="8B0000"/>
                </a:solidFill>
                <a:latin typeface="Hack NF" panose="020B0609030202020204" pitchFamily="50" charset="0"/>
              </a:rPr>
              <a:t>hello123</a:t>
            </a: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4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400" dirty="0">
                <a:solidFill>
                  <a:srgbClr val="A9A9A9"/>
                </a:solidFill>
                <a:latin typeface="Hack NF" panose="020B0609030202020204" pitchFamily="50" charset="0"/>
              </a:rPr>
              <a:t>-match</a:t>
            </a:r>
            <a:r>
              <a:rPr lang="en-US" sz="24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400" dirty="0">
                <a:solidFill>
                  <a:srgbClr val="8B0000"/>
                </a:solidFill>
                <a:highlight>
                  <a:srgbClr val="FFFF00"/>
                </a:highlight>
                <a:latin typeface="Hack NF" panose="020B0609030202020204" pitchFamily="50" charset="0"/>
              </a:rPr>
              <a:t>(</a:t>
            </a:r>
            <a:r>
              <a:rPr lang="en-US" sz="2400" u="heavy" dirty="0">
                <a:solidFill>
                  <a:srgbClr val="8B0000"/>
                </a:solidFill>
                <a:highlight>
                  <a:srgbClr val="00FFFF"/>
                </a:highlight>
                <a:uFill>
                  <a:solidFill>
                    <a:srgbClr val="FFFF00"/>
                  </a:solidFill>
                </a:uFill>
                <a:latin typeface="Hack NF" panose="020B0609030202020204" pitchFamily="50" charset="0"/>
              </a:rPr>
              <a:t>hello123</a:t>
            </a:r>
            <a:r>
              <a:rPr lang="en-US" sz="2400" dirty="0">
                <a:solidFill>
                  <a:srgbClr val="8B0000"/>
                </a:solidFill>
                <a:highlight>
                  <a:srgbClr val="FFFF00"/>
                </a:highlight>
                <a:latin typeface="Hack NF" panose="020B0609030202020204" pitchFamily="50" charset="0"/>
              </a:rPr>
              <a:t>)</a:t>
            </a:r>
            <a:r>
              <a:rPr lang="en-US" sz="2400" dirty="0">
                <a:solidFill>
                  <a:srgbClr val="8B0000"/>
                </a:solidFill>
                <a:highlight>
                  <a:srgbClr val="FF00FF"/>
                </a:highlight>
                <a:latin typeface="Hack NF" panose="020B0609030202020204" pitchFamily="50" charset="0"/>
              </a:rPr>
              <a:t>{2}</a:t>
            </a: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’</a:t>
            </a:r>
            <a:endParaRPr lang="en-US" sz="2400" dirty="0">
              <a:solidFill>
                <a:srgbClr val="333333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r>
              <a:rPr lang="en-US" sz="2400" dirty="0"/>
              <a:t>Returns True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D7184D-4FBA-4A4F-A188-446967B1B8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</p:spTree>
    <p:extLst>
      <p:ext uri="{BB962C8B-B14F-4D97-AF65-F5344CB8AC3E}">
        <p14:creationId xmlns:p14="http://schemas.microsoft.com/office/powerpoint/2010/main" val="2361699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2D81A9-E427-4F0F-A3F9-3A8F436A5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Round Brackets - Grouping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41C322-89B3-4EAB-8490-1C8D4D7D9B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400" dirty="0">
                <a:solidFill>
                  <a:srgbClr val="8B0000"/>
                </a:solidFill>
                <a:highlight>
                  <a:srgbClr val="00FFFF"/>
                </a:highlight>
                <a:latin typeface="Hack NF" panose="020B0609030202020204" pitchFamily="50" charset="0"/>
              </a:rPr>
              <a:t>hello123</a:t>
            </a:r>
            <a:r>
              <a:rPr lang="en-US" sz="2400" dirty="0">
                <a:solidFill>
                  <a:srgbClr val="8B0000"/>
                </a:solidFill>
                <a:highlight>
                  <a:srgbClr val="FF00FF"/>
                </a:highlight>
                <a:latin typeface="Hack NF" panose="020B0609030202020204" pitchFamily="50" charset="0"/>
              </a:rPr>
              <a:t>hello123</a:t>
            </a: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4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400" dirty="0">
                <a:solidFill>
                  <a:srgbClr val="A9A9A9"/>
                </a:solidFill>
                <a:latin typeface="Hack NF" panose="020B0609030202020204" pitchFamily="50" charset="0"/>
              </a:rPr>
              <a:t>-match</a:t>
            </a:r>
            <a:r>
              <a:rPr lang="en-US" sz="24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400" dirty="0">
                <a:solidFill>
                  <a:srgbClr val="8B0000"/>
                </a:solidFill>
                <a:highlight>
                  <a:srgbClr val="FFFF00"/>
                </a:highlight>
                <a:latin typeface="Hack NF" panose="020B0609030202020204" pitchFamily="50" charset="0"/>
              </a:rPr>
              <a:t>(</a:t>
            </a:r>
            <a:r>
              <a:rPr lang="en-US" sz="2400" u="heavy" dirty="0">
                <a:solidFill>
                  <a:srgbClr val="8B0000"/>
                </a:solidFill>
                <a:highlight>
                  <a:srgbClr val="00FFFF"/>
                </a:highlight>
                <a:uFill>
                  <a:solidFill>
                    <a:srgbClr val="FFFF00"/>
                  </a:solidFill>
                </a:uFill>
                <a:latin typeface="Hack NF" panose="020B0609030202020204" pitchFamily="50" charset="0"/>
              </a:rPr>
              <a:t>hello123</a:t>
            </a:r>
            <a:r>
              <a:rPr lang="en-US" sz="2400" dirty="0">
                <a:solidFill>
                  <a:srgbClr val="8B0000"/>
                </a:solidFill>
                <a:highlight>
                  <a:srgbClr val="FFFF00"/>
                </a:highlight>
                <a:latin typeface="Hack NF" panose="020B0609030202020204" pitchFamily="50" charset="0"/>
              </a:rPr>
              <a:t>)</a:t>
            </a:r>
            <a:r>
              <a:rPr lang="en-US" sz="2400" dirty="0">
                <a:solidFill>
                  <a:srgbClr val="8B0000"/>
                </a:solidFill>
                <a:highlight>
                  <a:srgbClr val="FF00FF"/>
                </a:highlight>
                <a:latin typeface="Hack NF" panose="020B0609030202020204" pitchFamily="50" charset="0"/>
              </a:rPr>
              <a:t>{2}</a:t>
            </a: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’</a:t>
            </a:r>
            <a:endParaRPr lang="en-US" sz="2400" dirty="0">
              <a:solidFill>
                <a:srgbClr val="333333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r>
              <a:rPr lang="en-US" sz="2400" dirty="0"/>
              <a:t>Returns True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D7184D-4FBA-4A4F-A188-446967B1B8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</p:spTree>
    <p:extLst>
      <p:ext uri="{BB962C8B-B14F-4D97-AF65-F5344CB8AC3E}">
        <p14:creationId xmlns:p14="http://schemas.microsoft.com/office/powerpoint/2010/main" val="2947447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2D81A9-E427-4F0F-A3F9-3A8F436A5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Round Brackets - Grouping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41C322-89B3-4EAB-8490-1C8D4D7D9B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400" dirty="0">
                <a:solidFill>
                  <a:srgbClr val="8B0000"/>
                </a:solidFill>
                <a:highlight>
                  <a:srgbClr val="00FF00"/>
                </a:highlight>
                <a:latin typeface="Hack NF" panose="020B0609030202020204" pitchFamily="50" charset="0"/>
              </a:rPr>
              <a:t>hello123hello123</a:t>
            </a: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4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400" dirty="0">
                <a:solidFill>
                  <a:srgbClr val="A9A9A9"/>
                </a:solidFill>
                <a:latin typeface="Hack NF" panose="020B0609030202020204" pitchFamily="50" charset="0"/>
              </a:rPr>
              <a:t>-match</a:t>
            </a:r>
            <a:r>
              <a:rPr lang="en-US" sz="24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400" dirty="0">
                <a:solidFill>
                  <a:srgbClr val="8B0000"/>
                </a:solidFill>
                <a:highlight>
                  <a:srgbClr val="00FF00"/>
                </a:highlight>
                <a:latin typeface="Hack NF" panose="020B0609030202020204" pitchFamily="50" charset="0"/>
              </a:rPr>
              <a:t>(</a:t>
            </a:r>
            <a:r>
              <a:rPr lang="en-US" sz="2400" dirty="0">
                <a:solidFill>
                  <a:srgbClr val="8B0000"/>
                </a:solidFill>
                <a:highlight>
                  <a:srgbClr val="00FF00"/>
                </a:highlight>
                <a:uFill>
                  <a:solidFill>
                    <a:srgbClr val="FFFF00"/>
                  </a:solidFill>
                </a:uFill>
                <a:latin typeface="Hack NF" panose="020B0609030202020204" pitchFamily="50" charset="0"/>
              </a:rPr>
              <a:t>hello123</a:t>
            </a:r>
            <a:r>
              <a:rPr lang="en-US" sz="2400" dirty="0">
                <a:solidFill>
                  <a:srgbClr val="8B0000"/>
                </a:solidFill>
                <a:highlight>
                  <a:srgbClr val="00FF00"/>
                </a:highlight>
                <a:latin typeface="Hack NF" panose="020B0609030202020204" pitchFamily="50" charset="0"/>
              </a:rPr>
              <a:t>){2}</a:t>
            </a: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’</a:t>
            </a:r>
            <a:endParaRPr lang="en-US" sz="2400" dirty="0">
              <a:solidFill>
                <a:srgbClr val="333333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r>
              <a:rPr lang="en-US" sz="2400" dirty="0"/>
              <a:t>Returns True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D7184D-4FBA-4A4F-A188-446967B1B8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</p:spTree>
    <p:extLst>
      <p:ext uri="{BB962C8B-B14F-4D97-AF65-F5344CB8AC3E}">
        <p14:creationId xmlns:p14="http://schemas.microsoft.com/office/powerpoint/2010/main" val="640304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2D81A9-E427-4F0F-A3F9-3A8F436A5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Round Brackets - Grouping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41C322-89B3-4EAB-8490-1C8D4D7D9B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400" dirty="0">
                <a:solidFill>
                  <a:srgbClr val="8B0000"/>
                </a:solidFill>
                <a:latin typeface="Hack NF" panose="020B0609030202020204" pitchFamily="50" charset="0"/>
              </a:rPr>
              <a:t>hello123hello123</a:t>
            </a: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4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400" dirty="0">
                <a:solidFill>
                  <a:srgbClr val="A9A9A9"/>
                </a:solidFill>
                <a:latin typeface="Hack NF" panose="020B0609030202020204" pitchFamily="50" charset="0"/>
              </a:rPr>
              <a:t>-match</a:t>
            </a:r>
            <a:r>
              <a:rPr lang="en-US" sz="24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400" dirty="0">
                <a:solidFill>
                  <a:srgbClr val="8B0000"/>
                </a:solidFill>
                <a:latin typeface="Hack NF" panose="020B0609030202020204" pitchFamily="50" charset="0"/>
              </a:rPr>
              <a:t>(</a:t>
            </a:r>
            <a:r>
              <a:rPr lang="en-US" sz="2400" dirty="0">
                <a:solidFill>
                  <a:srgbClr val="8B0000"/>
                </a:solidFill>
                <a:uFill>
                  <a:solidFill>
                    <a:srgbClr val="FFFF00"/>
                  </a:solidFill>
                </a:uFill>
                <a:latin typeface="Hack NF" panose="020B0609030202020204" pitchFamily="50" charset="0"/>
              </a:rPr>
              <a:t>hello123</a:t>
            </a:r>
            <a:r>
              <a:rPr lang="en-US" sz="2400" dirty="0">
                <a:solidFill>
                  <a:srgbClr val="8B0000"/>
                </a:solidFill>
                <a:latin typeface="Hack NF" panose="020B0609030202020204" pitchFamily="50" charset="0"/>
              </a:rPr>
              <a:t>){2}</a:t>
            </a: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’</a:t>
            </a:r>
            <a:endParaRPr lang="en-US" sz="2400" dirty="0">
              <a:solidFill>
                <a:srgbClr val="333333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r>
              <a:rPr lang="en-US" sz="2400" dirty="0"/>
              <a:t>Returns True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D7184D-4FBA-4A4F-A188-446967B1B8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</p:spTree>
    <p:extLst>
      <p:ext uri="{BB962C8B-B14F-4D97-AF65-F5344CB8AC3E}">
        <p14:creationId xmlns:p14="http://schemas.microsoft.com/office/powerpoint/2010/main" val="2644750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7EE65-ADB0-48C7-B133-BB054DED9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Square Brackets - Sets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826209-E0AE-4FC4-9299-4E2DB45878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7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700" dirty="0">
                <a:solidFill>
                  <a:srgbClr val="8B0000"/>
                </a:solidFill>
                <a:latin typeface="Hack NF" panose="020B0609030202020204" pitchFamily="50" charset="0"/>
              </a:rPr>
              <a:t>something</a:t>
            </a:r>
            <a:r>
              <a:rPr lang="en-US" sz="27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7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700" dirty="0">
                <a:solidFill>
                  <a:srgbClr val="A9A9A9"/>
                </a:solidFill>
                <a:latin typeface="Hack NF" panose="020B0609030202020204" pitchFamily="50" charset="0"/>
              </a:rPr>
              <a:t>-match</a:t>
            </a:r>
            <a:r>
              <a:rPr lang="en-US" sz="27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7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700" dirty="0">
                <a:solidFill>
                  <a:srgbClr val="8B0000"/>
                </a:solidFill>
                <a:latin typeface="Hack NF" panose="020B0609030202020204" pitchFamily="50" charset="0"/>
              </a:rPr>
              <a:t>[</a:t>
            </a:r>
            <a:r>
              <a:rPr lang="en-US" sz="2700" dirty="0" err="1">
                <a:solidFill>
                  <a:srgbClr val="8B0000"/>
                </a:solidFill>
                <a:latin typeface="Hack NF" panose="020B0609030202020204" pitchFamily="50" charset="0"/>
              </a:rPr>
              <a:t>fgh</a:t>
            </a:r>
            <a:r>
              <a:rPr lang="en-US" sz="2700" dirty="0">
                <a:solidFill>
                  <a:srgbClr val="8B0000"/>
                </a:solidFill>
                <a:latin typeface="Hack NF" panose="020B0609030202020204" pitchFamily="50" charset="0"/>
              </a:rPr>
              <a:t>]$</a:t>
            </a:r>
            <a:r>
              <a:rPr lang="en-US" sz="2700" dirty="0">
                <a:solidFill>
                  <a:srgbClr val="000000"/>
                </a:solidFill>
                <a:latin typeface="Hack NF" panose="020B0609030202020204" pitchFamily="50" charset="0"/>
              </a:rPr>
              <a:t>’</a:t>
            </a:r>
          </a:p>
          <a:p>
            <a:pPr marL="0" indent="0">
              <a:buNone/>
            </a:pPr>
            <a:r>
              <a:rPr lang="en-US" sz="2700" dirty="0">
                <a:solidFill>
                  <a:srgbClr val="000000"/>
                </a:solidFill>
                <a:latin typeface="Hack NF" panose="020B0609030202020204" pitchFamily="50" charset="0"/>
              </a:rPr>
              <a:t>Returns True</a:t>
            </a:r>
          </a:p>
          <a:p>
            <a:pPr marL="0" indent="0">
              <a:buNone/>
            </a:pPr>
            <a:endParaRPr lang="en-US" sz="2700" dirty="0">
              <a:solidFill>
                <a:srgbClr val="333333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endParaRPr lang="en-US" sz="27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54D7ED-1A49-4A45-8528-9A1D96EB40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</p:spTree>
    <p:extLst>
      <p:ext uri="{BB962C8B-B14F-4D97-AF65-F5344CB8AC3E}">
        <p14:creationId xmlns:p14="http://schemas.microsoft.com/office/powerpoint/2010/main" val="1948029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7EE65-ADB0-48C7-B133-BB054DED9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Square Brackets - Sets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826209-E0AE-4FC4-9299-4E2DB45878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7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700" dirty="0">
                <a:solidFill>
                  <a:srgbClr val="8B0000"/>
                </a:solidFill>
                <a:latin typeface="Hack NF" panose="020B0609030202020204" pitchFamily="50" charset="0"/>
              </a:rPr>
              <a:t>something</a:t>
            </a:r>
            <a:r>
              <a:rPr lang="en-US" sz="27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7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700" dirty="0">
                <a:solidFill>
                  <a:srgbClr val="A9A9A9"/>
                </a:solidFill>
                <a:latin typeface="Hack NF" panose="020B0609030202020204" pitchFamily="50" charset="0"/>
              </a:rPr>
              <a:t>-match</a:t>
            </a:r>
            <a:r>
              <a:rPr lang="en-US" sz="27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7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700" dirty="0">
                <a:solidFill>
                  <a:srgbClr val="8B0000"/>
                </a:solidFill>
                <a:latin typeface="Hack NF" panose="020B0609030202020204" pitchFamily="50" charset="0"/>
              </a:rPr>
              <a:t>[</a:t>
            </a:r>
            <a:r>
              <a:rPr lang="en-US" sz="2700" dirty="0" err="1">
                <a:solidFill>
                  <a:srgbClr val="8B0000"/>
                </a:solidFill>
                <a:latin typeface="Hack NF" panose="020B0609030202020204" pitchFamily="50" charset="0"/>
              </a:rPr>
              <a:t>fgh</a:t>
            </a:r>
            <a:r>
              <a:rPr lang="en-US" sz="2700" dirty="0">
                <a:solidFill>
                  <a:srgbClr val="8B0000"/>
                </a:solidFill>
                <a:latin typeface="Hack NF" panose="020B0609030202020204" pitchFamily="50" charset="0"/>
              </a:rPr>
              <a:t>]</a:t>
            </a:r>
            <a:r>
              <a:rPr lang="en-US" sz="2700" dirty="0">
                <a:solidFill>
                  <a:srgbClr val="8B0000"/>
                </a:solidFill>
                <a:highlight>
                  <a:srgbClr val="00FFFF"/>
                </a:highlight>
                <a:latin typeface="Hack NF" panose="020B0609030202020204" pitchFamily="50" charset="0"/>
              </a:rPr>
              <a:t>$</a:t>
            </a:r>
            <a:r>
              <a:rPr lang="en-US" sz="2700" dirty="0">
                <a:solidFill>
                  <a:srgbClr val="000000"/>
                </a:solidFill>
                <a:latin typeface="Hack NF" panose="020B0609030202020204" pitchFamily="50" charset="0"/>
              </a:rPr>
              <a:t>’</a:t>
            </a:r>
          </a:p>
          <a:p>
            <a:pPr marL="0" indent="0">
              <a:buNone/>
            </a:pPr>
            <a:r>
              <a:rPr lang="en-US" sz="2700" dirty="0">
                <a:solidFill>
                  <a:srgbClr val="000000"/>
                </a:solidFill>
                <a:latin typeface="Hack NF" panose="020B0609030202020204" pitchFamily="50" charset="0"/>
              </a:rPr>
              <a:t>Returns True</a:t>
            </a:r>
          </a:p>
          <a:p>
            <a:pPr marL="0" indent="0">
              <a:buNone/>
            </a:pPr>
            <a:endParaRPr lang="en-US" sz="2700" dirty="0">
              <a:solidFill>
                <a:srgbClr val="333333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endParaRPr lang="en-US" sz="27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54D7ED-1A49-4A45-8528-9A1D96EB40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</p:spTree>
    <p:extLst>
      <p:ext uri="{BB962C8B-B14F-4D97-AF65-F5344CB8AC3E}">
        <p14:creationId xmlns:p14="http://schemas.microsoft.com/office/powerpoint/2010/main" val="1485772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6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028313-D171-4038-AC82-6B529705BD8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45736" y="926080"/>
            <a:ext cx="6452528" cy="3169669"/>
          </a:xfrm>
          <a:solidFill>
            <a:schemeClr val="tx1">
              <a:alpha val="50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en-US" sz="3000" dirty="0">
                <a:solidFill>
                  <a:schemeClr val="bg1"/>
                </a:solidFill>
                <a:latin typeface="Arial Black" panose="020B0A04020102020204" pitchFamily="34" charset="0"/>
              </a:rPr>
              <a:t>Thomas Rayner</a:t>
            </a:r>
            <a:endParaRPr lang="en-US" dirty="0">
              <a:solidFill>
                <a:schemeClr val="bg1"/>
              </a:solidFill>
            </a:endParaRPr>
          </a:p>
          <a:p>
            <a:pPr algn="ctr"/>
            <a:r>
              <a:rPr lang="en-US" dirty="0">
                <a:solidFill>
                  <a:schemeClr val="bg1"/>
                </a:solidFill>
              </a:rPr>
              <a:t>Certified Information Systems Security Professional (CISSP)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Sr Security Service Engineer @ Microsoft</a:t>
            </a:r>
          </a:p>
          <a:p>
            <a:pPr algn="ctr">
              <a:lnSpc>
                <a:spcPct val="100000"/>
              </a:lnSpc>
            </a:pPr>
            <a:endParaRPr lang="en-US" sz="900" dirty="0">
              <a:solidFill>
                <a:schemeClr val="bg1"/>
              </a:solidFill>
            </a:endParaRPr>
          </a:p>
          <a:p>
            <a:pPr algn="ctr"/>
            <a:r>
              <a:rPr lang="en-US" dirty="0">
                <a:solidFill>
                  <a:schemeClr val="bg1"/>
                </a:solidFill>
              </a:rPr>
              <a:t>@MrThomasRayner</a:t>
            </a:r>
          </a:p>
        </p:txBody>
      </p:sp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4D345266-9DFE-4A6E-9838-7C6E261108CB}"/>
              </a:ext>
            </a:extLst>
          </p:cNvPr>
          <p:cNvGraphicFramePr>
            <a:graphicFrameLocks noGrp="1"/>
          </p:cNvGraphicFramePr>
          <p:nvPr/>
        </p:nvGraphicFramePr>
        <p:xfrm>
          <a:off x="1524000" y="2937260"/>
          <a:ext cx="6096000" cy="11620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1244121264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367536682"/>
                    </a:ext>
                  </a:extLst>
                </a:gridCol>
              </a:tblGrid>
              <a:tr h="47625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thomasrayner.ca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PowerShell Discord/Slack</a:t>
                      </a:r>
                    </a:p>
                    <a:p>
                      <a:pPr algn="ctr"/>
                      <a:r>
                        <a:rPr lang="en-US" sz="900" b="0" dirty="0">
                          <a:solidFill>
                            <a:schemeClr val="bg1"/>
                          </a:solidFill>
                        </a:rPr>
                        <a:t>aka.ms/</a:t>
                      </a:r>
                      <a:r>
                        <a:rPr lang="en-US" sz="900" b="0" dirty="0" err="1">
                          <a:solidFill>
                            <a:schemeClr val="bg1"/>
                          </a:solidFill>
                        </a:rPr>
                        <a:t>psdiscord</a:t>
                      </a:r>
                      <a:endParaRPr lang="en-US" sz="900" b="0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en-US" sz="900" b="0" dirty="0">
                          <a:solidFill>
                            <a:schemeClr val="bg1"/>
                          </a:solidFill>
                        </a:rPr>
                        <a:t>aka.ms/</a:t>
                      </a:r>
                      <a:r>
                        <a:rPr lang="en-US" sz="900" b="0" dirty="0" err="1">
                          <a:solidFill>
                            <a:schemeClr val="bg1"/>
                          </a:solidFill>
                        </a:rPr>
                        <a:t>psslack</a:t>
                      </a:r>
                      <a:endParaRPr lang="en-US" sz="9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6266542"/>
                  </a:ext>
                </a:extLst>
              </a:tr>
              <a:tr h="590550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github.com/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thomasrayner</a:t>
                      </a:r>
                      <a:endParaRPr lang="en-US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solidFill>
                            <a:schemeClr val="bg1"/>
                          </a:solidFill>
                        </a:rPr>
                        <a:t>pluralsight.com/authors/</a:t>
                      </a:r>
                      <a:r>
                        <a:rPr lang="en-US" sz="1200" b="0" dirty="0" err="1">
                          <a:solidFill>
                            <a:schemeClr val="bg1"/>
                          </a:solidFill>
                        </a:rPr>
                        <a:t>thomas-rayner</a:t>
                      </a:r>
                      <a:endParaRPr lang="en-US" sz="1200" b="0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endParaRPr lang="en-US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26623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43774173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9A49ED-416D-4286-A88B-9AD2CAF36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 Symbol – Zero or More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C6D057-CF7D-4FB6-918B-00FABB77E7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400" dirty="0">
                <a:solidFill>
                  <a:srgbClr val="8B0000"/>
                </a:solidFill>
                <a:highlight>
                  <a:srgbClr val="00FF00"/>
                </a:highlight>
                <a:latin typeface="Hack NF" panose="020B0609030202020204" pitchFamily="50" charset="0"/>
              </a:rPr>
              <a:t>something.txt</a:t>
            </a: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4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400" dirty="0">
                <a:solidFill>
                  <a:srgbClr val="A9A9A9"/>
                </a:solidFill>
                <a:latin typeface="Hack NF" panose="020B0609030202020204" pitchFamily="50" charset="0"/>
              </a:rPr>
              <a:t>-match</a:t>
            </a:r>
            <a:r>
              <a:rPr lang="en-US" sz="24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400" dirty="0">
                <a:solidFill>
                  <a:srgbClr val="8B0000"/>
                </a:solidFill>
                <a:highlight>
                  <a:srgbClr val="00FF00"/>
                </a:highlight>
                <a:latin typeface="Hack NF" panose="020B0609030202020204" pitchFamily="50" charset="0"/>
              </a:rPr>
              <a:t>s*omething.txt</a:t>
            </a: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’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Returns True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665C2B-8B74-4E81-99B6-68B97A1A92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@</a:t>
            </a:r>
            <a:r>
              <a:rPr lang="en-US" dirty="0" err="1"/>
              <a:t>MrThomasRayner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4426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7EE65-ADB0-48C7-B133-BB054DED9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Square Brackets - Sets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826209-E0AE-4FC4-9299-4E2DB45878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7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700" dirty="0">
                <a:solidFill>
                  <a:srgbClr val="8B0000"/>
                </a:solidFill>
                <a:latin typeface="Hack NF" panose="020B0609030202020204" pitchFamily="50" charset="0"/>
              </a:rPr>
              <a:t>something</a:t>
            </a:r>
            <a:r>
              <a:rPr lang="en-US" sz="27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7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700" dirty="0">
                <a:solidFill>
                  <a:srgbClr val="A9A9A9"/>
                </a:solidFill>
                <a:latin typeface="Hack NF" panose="020B0609030202020204" pitchFamily="50" charset="0"/>
              </a:rPr>
              <a:t>-match</a:t>
            </a:r>
            <a:r>
              <a:rPr lang="en-US" sz="27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7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700" dirty="0">
                <a:solidFill>
                  <a:srgbClr val="8B0000"/>
                </a:solidFill>
                <a:highlight>
                  <a:srgbClr val="FF00FF"/>
                </a:highlight>
                <a:latin typeface="Hack NF" panose="020B0609030202020204" pitchFamily="50" charset="0"/>
              </a:rPr>
              <a:t>[</a:t>
            </a:r>
            <a:r>
              <a:rPr lang="en-US" sz="2700" dirty="0" err="1">
                <a:solidFill>
                  <a:srgbClr val="8B0000"/>
                </a:solidFill>
                <a:highlight>
                  <a:srgbClr val="FF00FF"/>
                </a:highlight>
                <a:latin typeface="Hack NF" panose="020B0609030202020204" pitchFamily="50" charset="0"/>
              </a:rPr>
              <a:t>fgh</a:t>
            </a:r>
            <a:r>
              <a:rPr lang="en-US" sz="2700" dirty="0">
                <a:solidFill>
                  <a:srgbClr val="8B0000"/>
                </a:solidFill>
                <a:highlight>
                  <a:srgbClr val="FF00FF"/>
                </a:highlight>
                <a:latin typeface="Hack NF" panose="020B0609030202020204" pitchFamily="50" charset="0"/>
              </a:rPr>
              <a:t>]</a:t>
            </a:r>
            <a:r>
              <a:rPr lang="en-US" sz="2700" dirty="0">
                <a:solidFill>
                  <a:srgbClr val="8B0000"/>
                </a:solidFill>
                <a:highlight>
                  <a:srgbClr val="00FFFF"/>
                </a:highlight>
                <a:latin typeface="Hack NF" panose="020B0609030202020204" pitchFamily="50" charset="0"/>
              </a:rPr>
              <a:t>$</a:t>
            </a:r>
            <a:r>
              <a:rPr lang="en-US" sz="2700" dirty="0">
                <a:solidFill>
                  <a:srgbClr val="000000"/>
                </a:solidFill>
                <a:latin typeface="Hack NF" panose="020B0609030202020204" pitchFamily="50" charset="0"/>
              </a:rPr>
              <a:t>’</a:t>
            </a:r>
          </a:p>
          <a:p>
            <a:pPr marL="0" indent="0">
              <a:buNone/>
            </a:pPr>
            <a:r>
              <a:rPr lang="en-US" sz="2700" dirty="0">
                <a:solidFill>
                  <a:srgbClr val="000000"/>
                </a:solidFill>
                <a:latin typeface="Hack NF" panose="020B0609030202020204" pitchFamily="50" charset="0"/>
              </a:rPr>
              <a:t>Returns True</a:t>
            </a:r>
          </a:p>
          <a:p>
            <a:pPr marL="0" indent="0">
              <a:buNone/>
            </a:pPr>
            <a:endParaRPr lang="en-US" sz="2700" dirty="0">
              <a:solidFill>
                <a:srgbClr val="333333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endParaRPr lang="en-US" sz="27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54D7ED-1A49-4A45-8528-9A1D96EB40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</p:spTree>
    <p:extLst>
      <p:ext uri="{BB962C8B-B14F-4D97-AF65-F5344CB8AC3E}">
        <p14:creationId xmlns:p14="http://schemas.microsoft.com/office/powerpoint/2010/main" val="2953745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7EE65-ADB0-48C7-B133-BB054DED9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Square Brackets - Sets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826209-E0AE-4FC4-9299-4E2DB45878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7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700" dirty="0">
                <a:solidFill>
                  <a:srgbClr val="8B0000"/>
                </a:solidFill>
                <a:latin typeface="Hack NF" panose="020B0609030202020204" pitchFamily="50" charset="0"/>
              </a:rPr>
              <a:t>something</a:t>
            </a:r>
            <a:r>
              <a:rPr lang="en-US" sz="2700" dirty="0">
                <a:solidFill>
                  <a:srgbClr val="000000"/>
                </a:solidFill>
                <a:highlight>
                  <a:srgbClr val="00FFFF"/>
                </a:highlight>
                <a:latin typeface="Hack NF" panose="020B0609030202020204" pitchFamily="50" charset="0"/>
              </a:rPr>
              <a:t>'</a:t>
            </a:r>
            <a:r>
              <a:rPr lang="en-US" sz="27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700" dirty="0">
                <a:solidFill>
                  <a:srgbClr val="A9A9A9"/>
                </a:solidFill>
                <a:latin typeface="Hack NF" panose="020B0609030202020204" pitchFamily="50" charset="0"/>
              </a:rPr>
              <a:t>-match</a:t>
            </a:r>
            <a:r>
              <a:rPr lang="en-US" sz="27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7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700" dirty="0">
                <a:solidFill>
                  <a:srgbClr val="8B0000"/>
                </a:solidFill>
                <a:highlight>
                  <a:srgbClr val="FF00FF"/>
                </a:highlight>
                <a:latin typeface="Hack NF" panose="020B0609030202020204" pitchFamily="50" charset="0"/>
              </a:rPr>
              <a:t>[</a:t>
            </a:r>
            <a:r>
              <a:rPr lang="en-US" sz="2700" dirty="0" err="1">
                <a:solidFill>
                  <a:srgbClr val="8B0000"/>
                </a:solidFill>
                <a:highlight>
                  <a:srgbClr val="FF00FF"/>
                </a:highlight>
                <a:latin typeface="Hack NF" panose="020B0609030202020204" pitchFamily="50" charset="0"/>
              </a:rPr>
              <a:t>fgh</a:t>
            </a:r>
            <a:r>
              <a:rPr lang="en-US" sz="2700" dirty="0">
                <a:solidFill>
                  <a:srgbClr val="8B0000"/>
                </a:solidFill>
                <a:highlight>
                  <a:srgbClr val="FF00FF"/>
                </a:highlight>
                <a:latin typeface="Hack NF" panose="020B0609030202020204" pitchFamily="50" charset="0"/>
              </a:rPr>
              <a:t>]</a:t>
            </a:r>
            <a:r>
              <a:rPr lang="en-US" sz="2700" dirty="0">
                <a:solidFill>
                  <a:srgbClr val="8B0000"/>
                </a:solidFill>
                <a:highlight>
                  <a:srgbClr val="00FFFF"/>
                </a:highlight>
                <a:latin typeface="Hack NF" panose="020B0609030202020204" pitchFamily="50" charset="0"/>
              </a:rPr>
              <a:t>$</a:t>
            </a:r>
            <a:r>
              <a:rPr lang="en-US" sz="2700" dirty="0">
                <a:solidFill>
                  <a:srgbClr val="000000"/>
                </a:solidFill>
                <a:latin typeface="Hack NF" panose="020B0609030202020204" pitchFamily="50" charset="0"/>
              </a:rPr>
              <a:t>’</a:t>
            </a:r>
          </a:p>
          <a:p>
            <a:pPr marL="0" indent="0">
              <a:buNone/>
            </a:pPr>
            <a:r>
              <a:rPr lang="en-US" sz="2700" dirty="0">
                <a:solidFill>
                  <a:srgbClr val="000000"/>
                </a:solidFill>
                <a:latin typeface="Hack NF" panose="020B0609030202020204" pitchFamily="50" charset="0"/>
              </a:rPr>
              <a:t>Returns True</a:t>
            </a:r>
          </a:p>
          <a:p>
            <a:pPr marL="0" indent="0">
              <a:buNone/>
            </a:pPr>
            <a:endParaRPr lang="en-US" sz="2700" dirty="0">
              <a:solidFill>
                <a:srgbClr val="333333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endParaRPr lang="en-US" sz="27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54D7ED-1A49-4A45-8528-9A1D96EB40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</p:spTree>
    <p:extLst>
      <p:ext uri="{BB962C8B-B14F-4D97-AF65-F5344CB8AC3E}">
        <p14:creationId xmlns:p14="http://schemas.microsoft.com/office/powerpoint/2010/main" val="2027036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7EE65-ADB0-48C7-B133-BB054DED9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Square Brackets - Sets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826209-E0AE-4FC4-9299-4E2DB45878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7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700" dirty="0">
                <a:solidFill>
                  <a:srgbClr val="8B0000"/>
                </a:solidFill>
                <a:latin typeface="Hack NF" panose="020B0609030202020204" pitchFamily="50" charset="0"/>
              </a:rPr>
              <a:t>somethin</a:t>
            </a:r>
            <a:r>
              <a:rPr lang="en-US" sz="2700" dirty="0">
                <a:solidFill>
                  <a:srgbClr val="8B0000"/>
                </a:solidFill>
                <a:highlight>
                  <a:srgbClr val="FF00FF"/>
                </a:highlight>
                <a:latin typeface="Hack NF" panose="020B0609030202020204" pitchFamily="50" charset="0"/>
              </a:rPr>
              <a:t>g</a:t>
            </a:r>
            <a:r>
              <a:rPr lang="en-US" sz="2700" dirty="0">
                <a:solidFill>
                  <a:srgbClr val="000000"/>
                </a:solidFill>
                <a:highlight>
                  <a:srgbClr val="00FFFF"/>
                </a:highlight>
                <a:latin typeface="Hack NF" panose="020B0609030202020204" pitchFamily="50" charset="0"/>
              </a:rPr>
              <a:t>'</a:t>
            </a:r>
            <a:r>
              <a:rPr lang="en-US" sz="27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700" dirty="0">
                <a:solidFill>
                  <a:srgbClr val="A9A9A9"/>
                </a:solidFill>
                <a:latin typeface="Hack NF" panose="020B0609030202020204" pitchFamily="50" charset="0"/>
              </a:rPr>
              <a:t>-match</a:t>
            </a:r>
            <a:r>
              <a:rPr lang="en-US" sz="27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7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700" dirty="0">
                <a:solidFill>
                  <a:srgbClr val="8B0000"/>
                </a:solidFill>
                <a:highlight>
                  <a:srgbClr val="FF00FF"/>
                </a:highlight>
                <a:latin typeface="Hack NF" panose="020B0609030202020204" pitchFamily="50" charset="0"/>
              </a:rPr>
              <a:t>[</a:t>
            </a:r>
            <a:r>
              <a:rPr lang="en-US" sz="2700" dirty="0" err="1">
                <a:solidFill>
                  <a:srgbClr val="8B0000"/>
                </a:solidFill>
                <a:highlight>
                  <a:srgbClr val="FF00FF"/>
                </a:highlight>
                <a:latin typeface="Hack NF" panose="020B0609030202020204" pitchFamily="50" charset="0"/>
              </a:rPr>
              <a:t>fgh</a:t>
            </a:r>
            <a:r>
              <a:rPr lang="en-US" sz="2700" dirty="0">
                <a:solidFill>
                  <a:srgbClr val="8B0000"/>
                </a:solidFill>
                <a:highlight>
                  <a:srgbClr val="FF00FF"/>
                </a:highlight>
                <a:latin typeface="Hack NF" panose="020B0609030202020204" pitchFamily="50" charset="0"/>
              </a:rPr>
              <a:t>]</a:t>
            </a:r>
            <a:r>
              <a:rPr lang="en-US" sz="2700" dirty="0">
                <a:solidFill>
                  <a:srgbClr val="8B0000"/>
                </a:solidFill>
                <a:highlight>
                  <a:srgbClr val="00FFFF"/>
                </a:highlight>
                <a:latin typeface="Hack NF" panose="020B0609030202020204" pitchFamily="50" charset="0"/>
              </a:rPr>
              <a:t>$</a:t>
            </a:r>
            <a:r>
              <a:rPr lang="en-US" sz="2700" dirty="0">
                <a:solidFill>
                  <a:srgbClr val="000000"/>
                </a:solidFill>
                <a:latin typeface="Hack NF" panose="020B0609030202020204" pitchFamily="50" charset="0"/>
              </a:rPr>
              <a:t>’</a:t>
            </a:r>
          </a:p>
          <a:p>
            <a:pPr marL="0" indent="0">
              <a:buNone/>
            </a:pPr>
            <a:r>
              <a:rPr lang="en-US" sz="2700" dirty="0">
                <a:solidFill>
                  <a:srgbClr val="000000"/>
                </a:solidFill>
                <a:latin typeface="Hack NF" panose="020B0609030202020204" pitchFamily="50" charset="0"/>
              </a:rPr>
              <a:t>Returns True</a:t>
            </a:r>
          </a:p>
          <a:p>
            <a:pPr marL="0" indent="0">
              <a:buNone/>
            </a:pPr>
            <a:endParaRPr lang="en-US" sz="2700" dirty="0">
              <a:solidFill>
                <a:srgbClr val="333333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endParaRPr lang="en-US" sz="27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54D7ED-1A49-4A45-8528-9A1D96EB40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</p:spTree>
    <p:extLst>
      <p:ext uri="{BB962C8B-B14F-4D97-AF65-F5344CB8AC3E}">
        <p14:creationId xmlns:p14="http://schemas.microsoft.com/office/powerpoint/2010/main" val="32548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7EE65-ADB0-48C7-B133-BB054DED9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Square Brackets - Sets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826209-E0AE-4FC4-9299-4E2DB45878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7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700" dirty="0">
                <a:solidFill>
                  <a:srgbClr val="8B0000"/>
                </a:solidFill>
                <a:latin typeface="Hack NF" panose="020B0609030202020204" pitchFamily="50" charset="0"/>
              </a:rPr>
              <a:t>somethin</a:t>
            </a:r>
            <a:r>
              <a:rPr lang="en-US" sz="2700" dirty="0">
                <a:solidFill>
                  <a:srgbClr val="8B0000"/>
                </a:solidFill>
                <a:highlight>
                  <a:srgbClr val="00FF00"/>
                </a:highlight>
                <a:latin typeface="Hack NF" panose="020B0609030202020204" pitchFamily="50" charset="0"/>
              </a:rPr>
              <a:t>g</a:t>
            </a:r>
            <a:r>
              <a:rPr lang="en-US" sz="27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7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700" dirty="0">
                <a:solidFill>
                  <a:srgbClr val="A9A9A9"/>
                </a:solidFill>
                <a:latin typeface="Hack NF" panose="020B0609030202020204" pitchFamily="50" charset="0"/>
              </a:rPr>
              <a:t>-match</a:t>
            </a:r>
            <a:r>
              <a:rPr lang="en-US" sz="27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7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700" dirty="0">
                <a:solidFill>
                  <a:srgbClr val="8B0000"/>
                </a:solidFill>
                <a:highlight>
                  <a:srgbClr val="00FF00"/>
                </a:highlight>
                <a:latin typeface="Hack NF" panose="020B0609030202020204" pitchFamily="50" charset="0"/>
              </a:rPr>
              <a:t>[</a:t>
            </a:r>
            <a:r>
              <a:rPr lang="en-US" sz="2700" dirty="0" err="1">
                <a:solidFill>
                  <a:srgbClr val="8B0000"/>
                </a:solidFill>
                <a:highlight>
                  <a:srgbClr val="00FF00"/>
                </a:highlight>
                <a:latin typeface="Hack NF" panose="020B0609030202020204" pitchFamily="50" charset="0"/>
              </a:rPr>
              <a:t>fgh</a:t>
            </a:r>
            <a:r>
              <a:rPr lang="en-US" sz="2700" dirty="0">
                <a:solidFill>
                  <a:srgbClr val="8B0000"/>
                </a:solidFill>
                <a:highlight>
                  <a:srgbClr val="00FF00"/>
                </a:highlight>
                <a:latin typeface="Hack NF" panose="020B0609030202020204" pitchFamily="50" charset="0"/>
              </a:rPr>
              <a:t>]$</a:t>
            </a:r>
            <a:r>
              <a:rPr lang="en-US" sz="2700" dirty="0">
                <a:solidFill>
                  <a:srgbClr val="000000"/>
                </a:solidFill>
                <a:latin typeface="Hack NF" panose="020B0609030202020204" pitchFamily="50" charset="0"/>
              </a:rPr>
              <a:t>’</a:t>
            </a:r>
          </a:p>
          <a:p>
            <a:pPr marL="0" indent="0">
              <a:buNone/>
            </a:pPr>
            <a:r>
              <a:rPr lang="en-US" sz="2700" dirty="0">
                <a:solidFill>
                  <a:srgbClr val="000000"/>
                </a:solidFill>
                <a:latin typeface="Hack NF" panose="020B0609030202020204" pitchFamily="50" charset="0"/>
              </a:rPr>
              <a:t>Returns True</a:t>
            </a:r>
          </a:p>
          <a:p>
            <a:pPr marL="0" indent="0">
              <a:buNone/>
            </a:pPr>
            <a:endParaRPr lang="en-US" sz="2700" dirty="0">
              <a:solidFill>
                <a:srgbClr val="333333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endParaRPr lang="en-US" sz="27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54D7ED-1A49-4A45-8528-9A1D96EB40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</p:spTree>
    <p:extLst>
      <p:ext uri="{BB962C8B-B14F-4D97-AF65-F5344CB8AC3E}">
        <p14:creationId xmlns:p14="http://schemas.microsoft.com/office/powerpoint/2010/main" val="344381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7EE65-ADB0-48C7-B133-BB054DED9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Square Brackets - Sets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826209-E0AE-4FC4-9299-4E2DB45878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7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700" dirty="0">
                <a:solidFill>
                  <a:srgbClr val="8B0000"/>
                </a:solidFill>
                <a:latin typeface="Hack NF" panose="020B0609030202020204" pitchFamily="50" charset="0"/>
              </a:rPr>
              <a:t>something</a:t>
            </a:r>
            <a:r>
              <a:rPr lang="en-US" sz="27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7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700" dirty="0">
                <a:solidFill>
                  <a:srgbClr val="A9A9A9"/>
                </a:solidFill>
                <a:latin typeface="Hack NF" panose="020B0609030202020204" pitchFamily="50" charset="0"/>
              </a:rPr>
              <a:t>-match</a:t>
            </a:r>
            <a:r>
              <a:rPr lang="en-US" sz="27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7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700" dirty="0">
                <a:solidFill>
                  <a:srgbClr val="8B0000"/>
                </a:solidFill>
                <a:latin typeface="Hack NF" panose="020B0609030202020204" pitchFamily="50" charset="0"/>
              </a:rPr>
              <a:t>[</a:t>
            </a:r>
            <a:r>
              <a:rPr lang="en-US" sz="2700" dirty="0" err="1">
                <a:solidFill>
                  <a:srgbClr val="8B0000"/>
                </a:solidFill>
                <a:latin typeface="Hack NF" panose="020B0609030202020204" pitchFamily="50" charset="0"/>
              </a:rPr>
              <a:t>fgh</a:t>
            </a:r>
            <a:r>
              <a:rPr lang="en-US" sz="2700" dirty="0">
                <a:solidFill>
                  <a:srgbClr val="8B0000"/>
                </a:solidFill>
                <a:latin typeface="Hack NF" panose="020B0609030202020204" pitchFamily="50" charset="0"/>
              </a:rPr>
              <a:t>]$</a:t>
            </a:r>
            <a:r>
              <a:rPr lang="en-US" sz="2700" dirty="0">
                <a:solidFill>
                  <a:srgbClr val="000000"/>
                </a:solidFill>
                <a:latin typeface="Hack NF" panose="020B0609030202020204" pitchFamily="50" charset="0"/>
              </a:rPr>
              <a:t>’</a:t>
            </a:r>
          </a:p>
          <a:p>
            <a:pPr marL="0" indent="0">
              <a:buNone/>
            </a:pPr>
            <a:r>
              <a:rPr lang="en-US" sz="2700" dirty="0">
                <a:solidFill>
                  <a:srgbClr val="000000"/>
                </a:solidFill>
                <a:latin typeface="Hack NF" panose="020B0609030202020204" pitchFamily="50" charset="0"/>
              </a:rPr>
              <a:t>Returns True</a:t>
            </a:r>
          </a:p>
          <a:p>
            <a:pPr marL="0" indent="0">
              <a:buNone/>
            </a:pPr>
            <a:endParaRPr lang="en-US" sz="2700" dirty="0">
              <a:solidFill>
                <a:srgbClr val="333333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r>
              <a:rPr lang="en-US" sz="27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700" dirty="0">
                <a:solidFill>
                  <a:srgbClr val="8B0000"/>
                </a:solidFill>
                <a:latin typeface="Hack NF" panose="020B0609030202020204" pitchFamily="50" charset="0"/>
              </a:rPr>
              <a:t>something</a:t>
            </a:r>
            <a:r>
              <a:rPr lang="en-US" sz="27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7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700" dirty="0">
                <a:solidFill>
                  <a:srgbClr val="A9A9A9"/>
                </a:solidFill>
                <a:latin typeface="Hack NF" panose="020B0609030202020204" pitchFamily="50" charset="0"/>
              </a:rPr>
              <a:t>-match</a:t>
            </a:r>
            <a:r>
              <a:rPr lang="en-US" sz="27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7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700" dirty="0">
                <a:solidFill>
                  <a:srgbClr val="8B0000"/>
                </a:solidFill>
                <a:latin typeface="Hack NF" panose="020B0609030202020204" pitchFamily="50" charset="0"/>
              </a:rPr>
              <a:t>[f-q]$</a:t>
            </a:r>
            <a:r>
              <a:rPr lang="en-US" sz="2700" dirty="0">
                <a:solidFill>
                  <a:srgbClr val="000000"/>
                </a:solidFill>
                <a:latin typeface="Hack NF" panose="020B0609030202020204" pitchFamily="50" charset="0"/>
              </a:rPr>
              <a:t>’</a:t>
            </a:r>
          </a:p>
          <a:p>
            <a:pPr marL="0" indent="0">
              <a:buNone/>
            </a:pPr>
            <a:r>
              <a:rPr lang="en-US" sz="2700" dirty="0">
                <a:solidFill>
                  <a:srgbClr val="333333"/>
                </a:solidFill>
                <a:latin typeface="Hack NF" panose="020B0609030202020204" pitchFamily="50" charset="0"/>
              </a:rPr>
              <a:t>Returns True</a:t>
            </a:r>
          </a:p>
          <a:p>
            <a:pPr marL="0" indent="0">
              <a:buNone/>
            </a:pPr>
            <a:endParaRPr lang="en-US" sz="2700" dirty="0">
              <a:solidFill>
                <a:srgbClr val="333333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endParaRPr lang="en-US" sz="27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54D7ED-1A49-4A45-8528-9A1D96EB40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</p:spTree>
    <p:extLst>
      <p:ext uri="{BB962C8B-B14F-4D97-AF65-F5344CB8AC3E}">
        <p14:creationId xmlns:p14="http://schemas.microsoft.com/office/powerpoint/2010/main" val="1210157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7EE65-ADB0-48C7-B133-BB054DED9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Square Brackets - Sets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826209-E0AE-4FC4-9299-4E2DB45878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7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700" dirty="0">
                <a:solidFill>
                  <a:srgbClr val="8B0000"/>
                </a:solidFill>
                <a:latin typeface="Hack NF" panose="020B0609030202020204" pitchFamily="50" charset="0"/>
              </a:rPr>
              <a:t>something</a:t>
            </a:r>
            <a:r>
              <a:rPr lang="en-US" sz="27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7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700" dirty="0">
                <a:solidFill>
                  <a:srgbClr val="A9A9A9"/>
                </a:solidFill>
                <a:latin typeface="Hack NF" panose="020B0609030202020204" pitchFamily="50" charset="0"/>
              </a:rPr>
              <a:t>-match</a:t>
            </a:r>
            <a:r>
              <a:rPr lang="en-US" sz="27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7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700" dirty="0">
                <a:solidFill>
                  <a:srgbClr val="8B0000"/>
                </a:solidFill>
                <a:latin typeface="Hack NF" panose="020B0609030202020204" pitchFamily="50" charset="0"/>
              </a:rPr>
              <a:t>[</a:t>
            </a:r>
            <a:r>
              <a:rPr lang="en-US" sz="2700" dirty="0" err="1">
                <a:solidFill>
                  <a:srgbClr val="8B0000"/>
                </a:solidFill>
                <a:latin typeface="Hack NF" panose="020B0609030202020204" pitchFamily="50" charset="0"/>
              </a:rPr>
              <a:t>fgh</a:t>
            </a:r>
            <a:r>
              <a:rPr lang="en-US" sz="2700" dirty="0">
                <a:solidFill>
                  <a:srgbClr val="8B0000"/>
                </a:solidFill>
                <a:latin typeface="Hack NF" panose="020B0609030202020204" pitchFamily="50" charset="0"/>
              </a:rPr>
              <a:t>]$</a:t>
            </a:r>
            <a:r>
              <a:rPr lang="en-US" sz="2700" dirty="0">
                <a:solidFill>
                  <a:srgbClr val="000000"/>
                </a:solidFill>
                <a:latin typeface="Hack NF" panose="020B0609030202020204" pitchFamily="50" charset="0"/>
              </a:rPr>
              <a:t>’</a:t>
            </a:r>
          </a:p>
          <a:p>
            <a:pPr marL="0" indent="0">
              <a:buNone/>
            </a:pPr>
            <a:r>
              <a:rPr lang="en-US" sz="2700" dirty="0">
                <a:solidFill>
                  <a:srgbClr val="000000"/>
                </a:solidFill>
                <a:latin typeface="Hack NF" panose="020B0609030202020204" pitchFamily="50" charset="0"/>
              </a:rPr>
              <a:t>Returns True</a:t>
            </a:r>
          </a:p>
          <a:p>
            <a:pPr marL="0" indent="0">
              <a:buNone/>
            </a:pPr>
            <a:endParaRPr lang="en-US" sz="2700" dirty="0">
              <a:solidFill>
                <a:srgbClr val="333333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r>
              <a:rPr lang="en-US" sz="27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700" dirty="0">
                <a:solidFill>
                  <a:srgbClr val="8B0000"/>
                </a:solidFill>
                <a:latin typeface="Hack NF" panose="020B0609030202020204" pitchFamily="50" charset="0"/>
              </a:rPr>
              <a:t>something</a:t>
            </a:r>
            <a:r>
              <a:rPr lang="en-US" sz="27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7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700" dirty="0">
                <a:solidFill>
                  <a:srgbClr val="A9A9A9"/>
                </a:solidFill>
                <a:latin typeface="Hack NF" panose="020B0609030202020204" pitchFamily="50" charset="0"/>
              </a:rPr>
              <a:t>-match</a:t>
            </a:r>
            <a:r>
              <a:rPr lang="en-US" sz="27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7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700" dirty="0">
                <a:solidFill>
                  <a:srgbClr val="8B0000"/>
                </a:solidFill>
                <a:latin typeface="Hack NF" panose="020B0609030202020204" pitchFamily="50" charset="0"/>
              </a:rPr>
              <a:t>[f-q]</a:t>
            </a:r>
            <a:r>
              <a:rPr lang="en-US" sz="2700" dirty="0">
                <a:solidFill>
                  <a:srgbClr val="8B0000"/>
                </a:solidFill>
                <a:highlight>
                  <a:srgbClr val="00FFFF"/>
                </a:highlight>
                <a:latin typeface="Hack NF" panose="020B0609030202020204" pitchFamily="50" charset="0"/>
              </a:rPr>
              <a:t>$</a:t>
            </a:r>
            <a:r>
              <a:rPr lang="en-US" sz="2700" dirty="0">
                <a:solidFill>
                  <a:srgbClr val="000000"/>
                </a:solidFill>
                <a:latin typeface="Hack NF" panose="020B0609030202020204" pitchFamily="50" charset="0"/>
              </a:rPr>
              <a:t>’</a:t>
            </a:r>
          </a:p>
          <a:p>
            <a:pPr marL="0" indent="0">
              <a:buNone/>
            </a:pPr>
            <a:r>
              <a:rPr lang="en-US" sz="2700" dirty="0">
                <a:solidFill>
                  <a:srgbClr val="333333"/>
                </a:solidFill>
                <a:latin typeface="Hack NF" panose="020B0609030202020204" pitchFamily="50" charset="0"/>
              </a:rPr>
              <a:t>Returns True</a:t>
            </a:r>
          </a:p>
          <a:p>
            <a:pPr marL="0" indent="0">
              <a:buNone/>
            </a:pPr>
            <a:endParaRPr lang="en-US" sz="2700" dirty="0">
              <a:solidFill>
                <a:srgbClr val="333333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endParaRPr lang="en-US" sz="27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54D7ED-1A49-4A45-8528-9A1D96EB40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</p:spTree>
    <p:extLst>
      <p:ext uri="{BB962C8B-B14F-4D97-AF65-F5344CB8AC3E}">
        <p14:creationId xmlns:p14="http://schemas.microsoft.com/office/powerpoint/2010/main" val="582519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7EE65-ADB0-48C7-B133-BB054DED9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Square Brackets - Sets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826209-E0AE-4FC4-9299-4E2DB45878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7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700" dirty="0">
                <a:solidFill>
                  <a:srgbClr val="8B0000"/>
                </a:solidFill>
                <a:latin typeface="Hack NF" panose="020B0609030202020204" pitchFamily="50" charset="0"/>
              </a:rPr>
              <a:t>something</a:t>
            </a:r>
            <a:r>
              <a:rPr lang="en-US" sz="27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7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700" dirty="0">
                <a:solidFill>
                  <a:srgbClr val="A9A9A9"/>
                </a:solidFill>
                <a:latin typeface="Hack NF" panose="020B0609030202020204" pitchFamily="50" charset="0"/>
              </a:rPr>
              <a:t>-match</a:t>
            </a:r>
            <a:r>
              <a:rPr lang="en-US" sz="27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7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700" dirty="0">
                <a:solidFill>
                  <a:srgbClr val="8B0000"/>
                </a:solidFill>
                <a:latin typeface="Hack NF" panose="020B0609030202020204" pitchFamily="50" charset="0"/>
              </a:rPr>
              <a:t>[</a:t>
            </a:r>
            <a:r>
              <a:rPr lang="en-US" sz="2700" dirty="0" err="1">
                <a:solidFill>
                  <a:srgbClr val="8B0000"/>
                </a:solidFill>
                <a:latin typeface="Hack NF" panose="020B0609030202020204" pitchFamily="50" charset="0"/>
              </a:rPr>
              <a:t>fgh</a:t>
            </a:r>
            <a:r>
              <a:rPr lang="en-US" sz="2700" dirty="0">
                <a:solidFill>
                  <a:srgbClr val="8B0000"/>
                </a:solidFill>
                <a:latin typeface="Hack NF" panose="020B0609030202020204" pitchFamily="50" charset="0"/>
              </a:rPr>
              <a:t>]$</a:t>
            </a:r>
            <a:r>
              <a:rPr lang="en-US" sz="2700" dirty="0">
                <a:solidFill>
                  <a:srgbClr val="000000"/>
                </a:solidFill>
                <a:latin typeface="Hack NF" panose="020B0609030202020204" pitchFamily="50" charset="0"/>
              </a:rPr>
              <a:t>’</a:t>
            </a:r>
          </a:p>
          <a:p>
            <a:pPr marL="0" indent="0">
              <a:buNone/>
            </a:pPr>
            <a:r>
              <a:rPr lang="en-US" sz="2700" dirty="0">
                <a:solidFill>
                  <a:srgbClr val="000000"/>
                </a:solidFill>
                <a:latin typeface="Hack NF" panose="020B0609030202020204" pitchFamily="50" charset="0"/>
              </a:rPr>
              <a:t>Returns True</a:t>
            </a:r>
          </a:p>
          <a:p>
            <a:pPr marL="0" indent="0">
              <a:buNone/>
            </a:pPr>
            <a:endParaRPr lang="en-US" sz="2700" dirty="0">
              <a:solidFill>
                <a:srgbClr val="333333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r>
              <a:rPr lang="en-US" sz="27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700" dirty="0">
                <a:solidFill>
                  <a:srgbClr val="8B0000"/>
                </a:solidFill>
                <a:latin typeface="Hack NF" panose="020B0609030202020204" pitchFamily="50" charset="0"/>
              </a:rPr>
              <a:t>something</a:t>
            </a:r>
            <a:r>
              <a:rPr lang="en-US" sz="27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7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700" dirty="0">
                <a:solidFill>
                  <a:srgbClr val="A9A9A9"/>
                </a:solidFill>
                <a:latin typeface="Hack NF" panose="020B0609030202020204" pitchFamily="50" charset="0"/>
              </a:rPr>
              <a:t>-match</a:t>
            </a:r>
            <a:r>
              <a:rPr lang="en-US" sz="27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7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700" dirty="0">
                <a:solidFill>
                  <a:srgbClr val="8B0000"/>
                </a:solidFill>
                <a:highlight>
                  <a:srgbClr val="FF00FF"/>
                </a:highlight>
                <a:latin typeface="Hack NF" panose="020B0609030202020204" pitchFamily="50" charset="0"/>
              </a:rPr>
              <a:t>[f-q]</a:t>
            </a:r>
            <a:r>
              <a:rPr lang="en-US" sz="2700" dirty="0">
                <a:solidFill>
                  <a:srgbClr val="8B0000"/>
                </a:solidFill>
                <a:highlight>
                  <a:srgbClr val="00FFFF"/>
                </a:highlight>
                <a:latin typeface="Hack NF" panose="020B0609030202020204" pitchFamily="50" charset="0"/>
              </a:rPr>
              <a:t>$</a:t>
            </a:r>
            <a:r>
              <a:rPr lang="en-US" sz="2700" dirty="0">
                <a:solidFill>
                  <a:srgbClr val="000000"/>
                </a:solidFill>
                <a:latin typeface="Hack NF" panose="020B0609030202020204" pitchFamily="50" charset="0"/>
              </a:rPr>
              <a:t>’</a:t>
            </a:r>
          </a:p>
          <a:p>
            <a:pPr marL="0" indent="0">
              <a:buNone/>
            </a:pPr>
            <a:r>
              <a:rPr lang="en-US" sz="2700" dirty="0">
                <a:solidFill>
                  <a:srgbClr val="333333"/>
                </a:solidFill>
                <a:latin typeface="Hack NF" panose="020B0609030202020204" pitchFamily="50" charset="0"/>
              </a:rPr>
              <a:t>Returns True</a:t>
            </a:r>
          </a:p>
          <a:p>
            <a:pPr marL="0" indent="0">
              <a:buNone/>
            </a:pPr>
            <a:endParaRPr lang="en-US" sz="2700" dirty="0">
              <a:solidFill>
                <a:srgbClr val="333333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endParaRPr lang="en-US" sz="27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54D7ED-1A49-4A45-8528-9A1D96EB40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</p:spTree>
    <p:extLst>
      <p:ext uri="{BB962C8B-B14F-4D97-AF65-F5344CB8AC3E}">
        <p14:creationId xmlns:p14="http://schemas.microsoft.com/office/powerpoint/2010/main" val="3323968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7EE65-ADB0-48C7-B133-BB054DED9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Square Brackets - Sets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826209-E0AE-4FC4-9299-4E2DB45878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7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700" dirty="0">
                <a:solidFill>
                  <a:srgbClr val="8B0000"/>
                </a:solidFill>
                <a:latin typeface="Hack NF" panose="020B0609030202020204" pitchFamily="50" charset="0"/>
              </a:rPr>
              <a:t>something</a:t>
            </a:r>
            <a:r>
              <a:rPr lang="en-US" sz="27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7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700" dirty="0">
                <a:solidFill>
                  <a:srgbClr val="A9A9A9"/>
                </a:solidFill>
                <a:latin typeface="Hack NF" panose="020B0609030202020204" pitchFamily="50" charset="0"/>
              </a:rPr>
              <a:t>-match</a:t>
            </a:r>
            <a:r>
              <a:rPr lang="en-US" sz="27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7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700" dirty="0">
                <a:solidFill>
                  <a:srgbClr val="8B0000"/>
                </a:solidFill>
                <a:latin typeface="Hack NF" panose="020B0609030202020204" pitchFamily="50" charset="0"/>
              </a:rPr>
              <a:t>[</a:t>
            </a:r>
            <a:r>
              <a:rPr lang="en-US" sz="2700" dirty="0" err="1">
                <a:solidFill>
                  <a:srgbClr val="8B0000"/>
                </a:solidFill>
                <a:latin typeface="Hack NF" panose="020B0609030202020204" pitchFamily="50" charset="0"/>
              </a:rPr>
              <a:t>fgh</a:t>
            </a:r>
            <a:r>
              <a:rPr lang="en-US" sz="2700" dirty="0">
                <a:solidFill>
                  <a:srgbClr val="8B0000"/>
                </a:solidFill>
                <a:latin typeface="Hack NF" panose="020B0609030202020204" pitchFamily="50" charset="0"/>
              </a:rPr>
              <a:t>]$</a:t>
            </a:r>
            <a:r>
              <a:rPr lang="en-US" sz="2700" dirty="0">
                <a:solidFill>
                  <a:srgbClr val="000000"/>
                </a:solidFill>
                <a:latin typeface="Hack NF" panose="020B0609030202020204" pitchFamily="50" charset="0"/>
              </a:rPr>
              <a:t>’</a:t>
            </a:r>
          </a:p>
          <a:p>
            <a:pPr marL="0" indent="0">
              <a:buNone/>
            </a:pPr>
            <a:r>
              <a:rPr lang="en-US" sz="2700" dirty="0">
                <a:solidFill>
                  <a:srgbClr val="000000"/>
                </a:solidFill>
                <a:latin typeface="Hack NF" panose="020B0609030202020204" pitchFamily="50" charset="0"/>
              </a:rPr>
              <a:t>Returns True</a:t>
            </a:r>
          </a:p>
          <a:p>
            <a:pPr marL="0" indent="0">
              <a:buNone/>
            </a:pPr>
            <a:endParaRPr lang="en-US" sz="2700" dirty="0">
              <a:solidFill>
                <a:srgbClr val="333333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r>
              <a:rPr lang="en-US" sz="27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700" dirty="0">
                <a:solidFill>
                  <a:srgbClr val="8B0000"/>
                </a:solidFill>
                <a:latin typeface="Hack NF" panose="020B0609030202020204" pitchFamily="50" charset="0"/>
              </a:rPr>
              <a:t>something</a:t>
            </a:r>
            <a:r>
              <a:rPr lang="en-US" sz="2700" dirty="0">
                <a:solidFill>
                  <a:srgbClr val="000000"/>
                </a:solidFill>
                <a:highlight>
                  <a:srgbClr val="00FFFF"/>
                </a:highlight>
                <a:latin typeface="Hack NF" panose="020B0609030202020204" pitchFamily="50" charset="0"/>
              </a:rPr>
              <a:t>'</a:t>
            </a:r>
            <a:r>
              <a:rPr lang="en-US" sz="27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700" dirty="0">
                <a:solidFill>
                  <a:srgbClr val="A9A9A9"/>
                </a:solidFill>
                <a:latin typeface="Hack NF" panose="020B0609030202020204" pitchFamily="50" charset="0"/>
              </a:rPr>
              <a:t>-match</a:t>
            </a:r>
            <a:r>
              <a:rPr lang="en-US" sz="27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7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700" dirty="0">
                <a:solidFill>
                  <a:srgbClr val="8B0000"/>
                </a:solidFill>
                <a:highlight>
                  <a:srgbClr val="FF00FF"/>
                </a:highlight>
                <a:latin typeface="Hack NF" panose="020B0609030202020204" pitchFamily="50" charset="0"/>
              </a:rPr>
              <a:t>[f-q]</a:t>
            </a:r>
            <a:r>
              <a:rPr lang="en-US" sz="2700" dirty="0">
                <a:solidFill>
                  <a:srgbClr val="8B0000"/>
                </a:solidFill>
                <a:highlight>
                  <a:srgbClr val="00FFFF"/>
                </a:highlight>
                <a:latin typeface="Hack NF" panose="020B0609030202020204" pitchFamily="50" charset="0"/>
              </a:rPr>
              <a:t>$</a:t>
            </a:r>
            <a:r>
              <a:rPr lang="en-US" sz="2700" dirty="0">
                <a:solidFill>
                  <a:srgbClr val="000000"/>
                </a:solidFill>
                <a:latin typeface="Hack NF" panose="020B0609030202020204" pitchFamily="50" charset="0"/>
              </a:rPr>
              <a:t>’</a:t>
            </a:r>
          </a:p>
          <a:p>
            <a:pPr marL="0" indent="0">
              <a:buNone/>
            </a:pPr>
            <a:r>
              <a:rPr lang="en-US" sz="2700" dirty="0">
                <a:solidFill>
                  <a:srgbClr val="333333"/>
                </a:solidFill>
                <a:latin typeface="Hack NF" panose="020B0609030202020204" pitchFamily="50" charset="0"/>
              </a:rPr>
              <a:t>Returns True</a:t>
            </a:r>
          </a:p>
          <a:p>
            <a:pPr marL="0" indent="0">
              <a:buNone/>
            </a:pPr>
            <a:endParaRPr lang="en-US" sz="2700" dirty="0">
              <a:solidFill>
                <a:srgbClr val="333333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endParaRPr lang="en-US" sz="27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54D7ED-1A49-4A45-8528-9A1D96EB40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</p:spTree>
    <p:extLst>
      <p:ext uri="{BB962C8B-B14F-4D97-AF65-F5344CB8AC3E}">
        <p14:creationId xmlns:p14="http://schemas.microsoft.com/office/powerpoint/2010/main" val="3422686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7EE65-ADB0-48C7-B133-BB054DED9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Square Brackets - Sets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826209-E0AE-4FC4-9299-4E2DB45878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7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700" dirty="0">
                <a:solidFill>
                  <a:srgbClr val="8B0000"/>
                </a:solidFill>
                <a:latin typeface="Hack NF" panose="020B0609030202020204" pitchFamily="50" charset="0"/>
              </a:rPr>
              <a:t>something</a:t>
            </a:r>
            <a:r>
              <a:rPr lang="en-US" sz="27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7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700" dirty="0">
                <a:solidFill>
                  <a:srgbClr val="A9A9A9"/>
                </a:solidFill>
                <a:latin typeface="Hack NF" panose="020B0609030202020204" pitchFamily="50" charset="0"/>
              </a:rPr>
              <a:t>-match</a:t>
            </a:r>
            <a:r>
              <a:rPr lang="en-US" sz="27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7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700" dirty="0">
                <a:solidFill>
                  <a:srgbClr val="8B0000"/>
                </a:solidFill>
                <a:latin typeface="Hack NF" panose="020B0609030202020204" pitchFamily="50" charset="0"/>
              </a:rPr>
              <a:t>[</a:t>
            </a:r>
            <a:r>
              <a:rPr lang="en-US" sz="2700" dirty="0" err="1">
                <a:solidFill>
                  <a:srgbClr val="8B0000"/>
                </a:solidFill>
                <a:latin typeface="Hack NF" panose="020B0609030202020204" pitchFamily="50" charset="0"/>
              </a:rPr>
              <a:t>fgh</a:t>
            </a:r>
            <a:r>
              <a:rPr lang="en-US" sz="2700" dirty="0">
                <a:solidFill>
                  <a:srgbClr val="8B0000"/>
                </a:solidFill>
                <a:latin typeface="Hack NF" panose="020B0609030202020204" pitchFamily="50" charset="0"/>
              </a:rPr>
              <a:t>]$</a:t>
            </a:r>
            <a:r>
              <a:rPr lang="en-US" sz="2700" dirty="0">
                <a:solidFill>
                  <a:srgbClr val="000000"/>
                </a:solidFill>
                <a:latin typeface="Hack NF" panose="020B0609030202020204" pitchFamily="50" charset="0"/>
              </a:rPr>
              <a:t>’</a:t>
            </a:r>
          </a:p>
          <a:p>
            <a:pPr marL="0" indent="0">
              <a:buNone/>
            </a:pPr>
            <a:r>
              <a:rPr lang="en-US" sz="2700" dirty="0">
                <a:solidFill>
                  <a:srgbClr val="000000"/>
                </a:solidFill>
                <a:latin typeface="Hack NF" panose="020B0609030202020204" pitchFamily="50" charset="0"/>
              </a:rPr>
              <a:t>Returns True</a:t>
            </a:r>
          </a:p>
          <a:p>
            <a:pPr marL="0" indent="0">
              <a:buNone/>
            </a:pPr>
            <a:endParaRPr lang="en-US" sz="2700" dirty="0">
              <a:solidFill>
                <a:srgbClr val="333333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r>
              <a:rPr lang="en-US" sz="27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700" dirty="0">
                <a:solidFill>
                  <a:srgbClr val="8B0000"/>
                </a:solidFill>
                <a:latin typeface="Hack NF" panose="020B0609030202020204" pitchFamily="50" charset="0"/>
              </a:rPr>
              <a:t>somethin</a:t>
            </a:r>
            <a:r>
              <a:rPr lang="en-US" sz="2700" dirty="0">
                <a:solidFill>
                  <a:srgbClr val="8B0000"/>
                </a:solidFill>
                <a:highlight>
                  <a:srgbClr val="FF00FF"/>
                </a:highlight>
                <a:latin typeface="Hack NF" panose="020B0609030202020204" pitchFamily="50" charset="0"/>
              </a:rPr>
              <a:t>g</a:t>
            </a:r>
            <a:r>
              <a:rPr lang="en-US" sz="2700" dirty="0">
                <a:solidFill>
                  <a:srgbClr val="000000"/>
                </a:solidFill>
                <a:highlight>
                  <a:srgbClr val="00FFFF"/>
                </a:highlight>
                <a:latin typeface="Hack NF" panose="020B0609030202020204" pitchFamily="50" charset="0"/>
              </a:rPr>
              <a:t>'</a:t>
            </a:r>
            <a:r>
              <a:rPr lang="en-US" sz="27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700" dirty="0">
                <a:solidFill>
                  <a:srgbClr val="A9A9A9"/>
                </a:solidFill>
                <a:latin typeface="Hack NF" panose="020B0609030202020204" pitchFamily="50" charset="0"/>
              </a:rPr>
              <a:t>-match</a:t>
            </a:r>
            <a:r>
              <a:rPr lang="en-US" sz="27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7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700" dirty="0">
                <a:solidFill>
                  <a:srgbClr val="8B0000"/>
                </a:solidFill>
                <a:highlight>
                  <a:srgbClr val="FF00FF"/>
                </a:highlight>
                <a:latin typeface="Hack NF" panose="020B0609030202020204" pitchFamily="50" charset="0"/>
              </a:rPr>
              <a:t>[f-q]</a:t>
            </a:r>
            <a:r>
              <a:rPr lang="en-US" sz="2700" dirty="0">
                <a:solidFill>
                  <a:srgbClr val="8B0000"/>
                </a:solidFill>
                <a:highlight>
                  <a:srgbClr val="00FFFF"/>
                </a:highlight>
                <a:latin typeface="Hack NF" panose="020B0609030202020204" pitchFamily="50" charset="0"/>
              </a:rPr>
              <a:t>$</a:t>
            </a:r>
            <a:r>
              <a:rPr lang="en-US" sz="2700" dirty="0">
                <a:solidFill>
                  <a:srgbClr val="000000"/>
                </a:solidFill>
                <a:latin typeface="Hack NF" panose="020B0609030202020204" pitchFamily="50" charset="0"/>
              </a:rPr>
              <a:t>’</a:t>
            </a:r>
          </a:p>
          <a:p>
            <a:pPr marL="0" indent="0">
              <a:buNone/>
            </a:pPr>
            <a:r>
              <a:rPr lang="en-US" sz="2700" dirty="0">
                <a:solidFill>
                  <a:srgbClr val="333333"/>
                </a:solidFill>
                <a:latin typeface="Hack NF" panose="020B0609030202020204" pitchFamily="50" charset="0"/>
              </a:rPr>
              <a:t>Returns True</a:t>
            </a:r>
          </a:p>
          <a:p>
            <a:pPr marL="0" indent="0">
              <a:buNone/>
            </a:pPr>
            <a:endParaRPr lang="en-US" sz="2700" dirty="0">
              <a:solidFill>
                <a:srgbClr val="333333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endParaRPr lang="en-US" sz="27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54D7ED-1A49-4A45-8528-9A1D96EB40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</p:spTree>
    <p:extLst>
      <p:ext uri="{BB962C8B-B14F-4D97-AF65-F5344CB8AC3E}">
        <p14:creationId xmlns:p14="http://schemas.microsoft.com/office/powerpoint/2010/main" val="509872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7EE65-ADB0-48C7-B133-BB054DED9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Square Brackets - Sets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826209-E0AE-4FC4-9299-4E2DB45878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7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700" dirty="0">
                <a:solidFill>
                  <a:srgbClr val="8B0000"/>
                </a:solidFill>
                <a:latin typeface="Hack NF" panose="020B0609030202020204" pitchFamily="50" charset="0"/>
              </a:rPr>
              <a:t>something</a:t>
            </a:r>
            <a:r>
              <a:rPr lang="en-US" sz="27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7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700" dirty="0">
                <a:solidFill>
                  <a:srgbClr val="A9A9A9"/>
                </a:solidFill>
                <a:latin typeface="Hack NF" panose="020B0609030202020204" pitchFamily="50" charset="0"/>
              </a:rPr>
              <a:t>-match</a:t>
            </a:r>
            <a:r>
              <a:rPr lang="en-US" sz="27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7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700" dirty="0">
                <a:solidFill>
                  <a:srgbClr val="8B0000"/>
                </a:solidFill>
                <a:latin typeface="Hack NF" panose="020B0609030202020204" pitchFamily="50" charset="0"/>
              </a:rPr>
              <a:t>[</a:t>
            </a:r>
            <a:r>
              <a:rPr lang="en-US" sz="2700" dirty="0" err="1">
                <a:solidFill>
                  <a:srgbClr val="8B0000"/>
                </a:solidFill>
                <a:latin typeface="Hack NF" panose="020B0609030202020204" pitchFamily="50" charset="0"/>
              </a:rPr>
              <a:t>fgh</a:t>
            </a:r>
            <a:r>
              <a:rPr lang="en-US" sz="2700" dirty="0">
                <a:solidFill>
                  <a:srgbClr val="8B0000"/>
                </a:solidFill>
                <a:latin typeface="Hack NF" panose="020B0609030202020204" pitchFamily="50" charset="0"/>
              </a:rPr>
              <a:t>]$</a:t>
            </a:r>
            <a:r>
              <a:rPr lang="en-US" sz="2700" dirty="0">
                <a:solidFill>
                  <a:srgbClr val="000000"/>
                </a:solidFill>
                <a:latin typeface="Hack NF" panose="020B0609030202020204" pitchFamily="50" charset="0"/>
              </a:rPr>
              <a:t>’</a:t>
            </a:r>
          </a:p>
          <a:p>
            <a:pPr marL="0" indent="0">
              <a:buNone/>
            </a:pPr>
            <a:r>
              <a:rPr lang="en-US" sz="2700" dirty="0">
                <a:solidFill>
                  <a:srgbClr val="000000"/>
                </a:solidFill>
                <a:latin typeface="Hack NF" panose="020B0609030202020204" pitchFamily="50" charset="0"/>
              </a:rPr>
              <a:t>Returns True</a:t>
            </a:r>
          </a:p>
          <a:p>
            <a:pPr marL="0" indent="0">
              <a:buNone/>
            </a:pPr>
            <a:endParaRPr lang="en-US" sz="2700" dirty="0">
              <a:solidFill>
                <a:srgbClr val="333333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r>
              <a:rPr lang="en-US" sz="27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700" dirty="0">
                <a:solidFill>
                  <a:srgbClr val="8B0000"/>
                </a:solidFill>
                <a:latin typeface="Hack NF" panose="020B0609030202020204" pitchFamily="50" charset="0"/>
              </a:rPr>
              <a:t>somethin</a:t>
            </a:r>
            <a:r>
              <a:rPr lang="en-US" sz="2700" dirty="0">
                <a:solidFill>
                  <a:srgbClr val="8B0000"/>
                </a:solidFill>
                <a:highlight>
                  <a:srgbClr val="00FF00"/>
                </a:highlight>
                <a:latin typeface="Hack NF" panose="020B0609030202020204" pitchFamily="50" charset="0"/>
              </a:rPr>
              <a:t>g</a:t>
            </a:r>
            <a:r>
              <a:rPr lang="en-US" sz="27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7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700" dirty="0">
                <a:solidFill>
                  <a:srgbClr val="A9A9A9"/>
                </a:solidFill>
                <a:latin typeface="Hack NF" panose="020B0609030202020204" pitchFamily="50" charset="0"/>
              </a:rPr>
              <a:t>-match</a:t>
            </a:r>
            <a:r>
              <a:rPr lang="en-US" sz="27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7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700" dirty="0">
                <a:solidFill>
                  <a:srgbClr val="8B0000"/>
                </a:solidFill>
                <a:highlight>
                  <a:srgbClr val="00FF00"/>
                </a:highlight>
                <a:latin typeface="Hack NF" panose="020B0609030202020204" pitchFamily="50" charset="0"/>
              </a:rPr>
              <a:t>[f-q]$</a:t>
            </a:r>
            <a:r>
              <a:rPr lang="en-US" sz="2700" dirty="0">
                <a:solidFill>
                  <a:srgbClr val="000000"/>
                </a:solidFill>
                <a:latin typeface="Hack NF" panose="020B0609030202020204" pitchFamily="50" charset="0"/>
              </a:rPr>
              <a:t>’</a:t>
            </a:r>
          </a:p>
          <a:p>
            <a:pPr marL="0" indent="0">
              <a:buNone/>
            </a:pPr>
            <a:r>
              <a:rPr lang="en-US" sz="2700" dirty="0">
                <a:solidFill>
                  <a:srgbClr val="333333"/>
                </a:solidFill>
                <a:latin typeface="Hack NF" panose="020B0609030202020204" pitchFamily="50" charset="0"/>
              </a:rPr>
              <a:t>Returns True</a:t>
            </a:r>
          </a:p>
          <a:p>
            <a:pPr marL="0" indent="0">
              <a:buNone/>
            </a:pPr>
            <a:endParaRPr lang="en-US" sz="2700" dirty="0">
              <a:solidFill>
                <a:srgbClr val="333333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endParaRPr lang="en-US" sz="27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54D7ED-1A49-4A45-8528-9A1D96EB40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</p:spTree>
    <p:extLst>
      <p:ext uri="{BB962C8B-B14F-4D97-AF65-F5344CB8AC3E}">
        <p14:creationId xmlns:p14="http://schemas.microsoft.com/office/powerpoint/2010/main" val="57674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9A49ED-416D-4286-A88B-9AD2CAF36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 Symbol – Zero or More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C6D057-CF7D-4FB6-918B-00FABB77E7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400" dirty="0">
                <a:solidFill>
                  <a:srgbClr val="8B0000"/>
                </a:solidFill>
                <a:latin typeface="Hack NF" panose="020B0609030202020204" pitchFamily="50" charset="0"/>
              </a:rPr>
              <a:t>something.txt</a:t>
            </a: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4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400" dirty="0">
                <a:solidFill>
                  <a:srgbClr val="A9A9A9"/>
                </a:solidFill>
                <a:latin typeface="Hack NF" panose="020B0609030202020204" pitchFamily="50" charset="0"/>
              </a:rPr>
              <a:t>-match</a:t>
            </a:r>
            <a:r>
              <a:rPr lang="en-US" sz="24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400" dirty="0">
                <a:solidFill>
                  <a:srgbClr val="8B0000"/>
                </a:solidFill>
                <a:latin typeface="Hack NF" panose="020B0609030202020204" pitchFamily="50" charset="0"/>
              </a:rPr>
              <a:t>s*omething.txt</a:t>
            </a: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’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Returns True</a:t>
            </a:r>
          </a:p>
          <a:p>
            <a:pPr marL="0" indent="0">
              <a:buNone/>
            </a:pPr>
            <a:endParaRPr lang="en-US" sz="2400" dirty="0">
              <a:solidFill>
                <a:srgbClr val="333333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400" dirty="0">
                <a:solidFill>
                  <a:srgbClr val="8B0000"/>
                </a:solidFill>
                <a:latin typeface="Hack NF" panose="020B0609030202020204" pitchFamily="50" charset="0"/>
              </a:rPr>
              <a:t>something.txt</a:t>
            </a: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4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400" dirty="0">
                <a:solidFill>
                  <a:srgbClr val="A9A9A9"/>
                </a:solidFill>
                <a:latin typeface="Hack NF" panose="020B0609030202020204" pitchFamily="50" charset="0"/>
              </a:rPr>
              <a:t>-match</a:t>
            </a:r>
            <a:r>
              <a:rPr lang="en-US" sz="24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400" dirty="0">
                <a:solidFill>
                  <a:srgbClr val="8B0000"/>
                </a:solidFill>
                <a:latin typeface="Hack NF" panose="020B0609030202020204" pitchFamily="50" charset="0"/>
              </a:rPr>
              <a:t>q*omething.txt</a:t>
            </a: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’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Returns True</a:t>
            </a:r>
          </a:p>
          <a:p>
            <a:pPr marL="0" indent="0">
              <a:buNone/>
            </a:pPr>
            <a:endParaRPr lang="en-US" sz="2400" dirty="0">
              <a:solidFill>
                <a:srgbClr val="333333"/>
              </a:solidFill>
              <a:latin typeface="Hack NF" panose="020B0609030202020204" pitchFamily="50" charset="0"/>
            </a:endParaRPr>
          </a:p>
        </p:txBody>
      </p:sp>
      <p:sp>
        <p:nvSpPr>
          <p:cNvPr id="23" name="Footer Placeholder 3">
            <a:extLst>
              <a:ext uri="{FF2B5EF4-FFF2-40B4-BE49-F238E27FC236}">
                <a16:creationId xmlns:a16="http://schemas.microsoft.com/office/drawing/2014/main" id="{8EE5BFF5-A5AF-49D2-8DD4-90A096CAC4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@</a:t>
            </a:r>
            <a:r>
              <a:rPr lang="en-US" dirty="0" err="1"/>
              <a:t>MrThomasRayner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3617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7EE65-ADB0-48C7-B133-BB054DED9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Square Brackets - Sets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826209-E0AE-4FC4-9299-4E2DB45878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400" dirty="0">
                <a:solidFill>
                  <a:srgbClr val="8B0000"/>
                </a:solidFill>
                <a:latin typeface="Hack NF" panose="020B0609030202020204" pitchFamily="50" charset="0"/>
              </a:rPr>
              <a:t>something</a:t>
            </a: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4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400" dirty="0">
                <a:solidFill>
                  <a:srgbClr val="A9A9A9"/>
                </a:solidFill>
                <a:latin typeface="Hack NF" panose="020B0609030202020204" pitchFamily="50" charset="0"/>
              </a:rPr>
              <a:t>-match</a:t>
            </a:r>
            <a:r>
              <a:rPr lang="en-US" sz="24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400" dirty="0">
                <a:solidFill>
                  <a:srgbClr val="8B0000"/>
                </a:solidFill>
                <a:latin typeface="Hack NF" panose="020B0609030202020204" pitchFamily="50" charset="0"/>
              </a:rPr>
              <a:t>[</a:t>
            </a:r>
            <a:r>
              <a:rPr lang="en-US" sz="2400" dirty="0" err="1">
                <a:solidFill>
                  <a:srgbClr val="8B0000"/>
                </a:solidFill>
                <a:latin typeface="Hack NF" panose="020B0609030202020204" pitchFamily="50" charset="0"/>
              </a:rPr>
              <a:t>fgh</a:t>
            </a:r>
            <a:r>
              <a:rPr lang="en-US" sz="2400" dirty="0">
                <a:solidFill>
                  <a:srgbClr val="8B0000"/>
                </a:solidFill>
                <a:latin typeface="Hack NF" panose="020B0609030202020204" pitchFamily="50" charset="0"/>
              </a:rPr>
              <a:t>]$</a:t>
            </a: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’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Returns True</a:t>
            </a:r>
          </a:p>
          <a:p>
            <a:pPr marL="0" indent="0">
              <a:buNone/>
            </a:pPr>
            <a:endParaRPr lang="en-US" sz="2400" dirty="0">
              <a:solidFill>
                <a:srgbClr val="333333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400" dirty="0">
                <a:solidFill>
                  <a:srgbClr val="8B0000"/>
                </a:solidFill>
                <a:latin typeface="Hack NF" panose="020B0609030202020204" pitchFamily="50" charset="0"/>
              </a:rPr>
              <a:t>something</a:t>
            </a: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4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400" dirty="0">
                <a:solidFill>
                  <a:srgbClr val="A9A9A9"/>
                </a:solidFill>
                <a:latin typeface="Hack NF" panose="020B0609030202020204" pitchFamily="50" charset="0"/>
              </a:rPr>
              <a:t>-match</a:t>
            </a:r>
            <a:r>
              <a:rPr lang="en-US" sz="24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400" dirty="0">
                <a:solidFill>
                  <a:srgbClr val="8B0000"/>
                </a:solidFill>
                <a:latin typeface="Hack NF" panose="020B0609030202020204" pitchFamily="50" charset="0"/>
              </a:rPr>
              <a:t>[f-q]$</a:t>
            </a: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’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333333"/>
                </a:solidFill>
                <a:latin typeface="Hack NF" panose="020B0609030202020204" pitchFamily="50" charset="0"/>
              </a:rPr>
              <a:t>Returns True</a:t>
            </a:r>
          </a:p>
          <a:p>
            <a:pPr marL="0" indent="0">
              <a:buNone/>
            </a:pPr>
            <a:endParaRPr lang="en-US" sz="2400" dirty="0">
              <a:solidFill>
                <a:srgbClr val="333333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400" dirty="0">
                <a:solidFill>
                  <a:srgbClr val="8B0000"/>
                </a:solidFill>
                <a:latin typeface="Hack NF" panose="020B0609030202020204" pitchFamily="50" charset="0"/>
              </a:rPr>
              <a:t>something</a:t>
            </a: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4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400" dirty="0">
                <a:solidFill>
                  <a:srgbClr val="A9A9A9"/>
                </a:solidFill>
                <a:latin typeface="Hack NF" panose="020B0609030202020204" pitchFamily="50" charset="0"/>
              </a:rPr>
              <a:t>-match</a:t>
            </a:r>
            <a:r>
              <a:rPr lang="en-US" sz="24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400" dirty="0">
                <a:solidFill>
                  <a:srgbClr val="8B0000"/>
                </a:solidFill>
                <a:latin typeface="Hack NF" panose="020B0609030202020204" pitchFamily="50" charset="0"/>
              </a:rPr>
              <a:t>[h-q]$</a:t>
            </a: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’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Returns False</a:t>
            </a:r>
            <a:endParaRPr lang="en-US" sz="2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54D7ED-1A49-4A45-8528-9A1D96EB40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</p:spTree>
    <p:extLst>
      <p:ext uri="{BB962C8B-B14F-4D97-AF65-F5344CB8AC3E}">
        <p14:creationId xmlns:p14="http://schemas.microsoft.com/office/powerpoint/2010/main" val="682423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7EE65-ADB0-48C7-B133-BB054DED9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Square Brackets - Sets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826209-E0AE-4FC4-9299-4E2DB45878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400" dirty="0">
                <a:solidFill>
                  <a:srgbClr val="8B0000"/>
                </a:solidFill>
                <a:latin typeface="Hack NF" panose="020B0609030202020204" pitchFamily="50" charset="0"/>
              </a:rPr>
              <a:t>something</a:t>
            </a: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4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400" dirty="0">
                <a:solidFill>
                  <a:srgbClr val="A9A9A9"/>
                </a:solidFill>
                <a:latin typeface="Hack NF" panose="020B0609030202020204" pitchFamily="50" charset="0"/>
              </a:rPr>
              <a:t>-match</a:t>
            </a:r>
            <a:r>
              <a:rPr lang="en-US" sz="24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400" dirty="0">
                <a:solidFill>
                  <a:srgbClr val="8B0000"/>
                </a:solidFill>
                <a:latin typeface="Hack NF" panose="020B0609030202020204" pitchFamily="50" charset="0"/>
              </a:rPr>
              <a:t>[</a:t>
            </a:r>
            <a:r>
              <a:rPr lang="en-US" sz="2400" dirty="0" err="1">
                <a:solidFill>
                  <a:srgbClr val="8B0000"/>
                </a:solidFill>
                <a:latin typeface="Hack NF" panose="020B0609030202020204" pitchFamily="50" charset="0"/>
              </a:rPr>
              <a:t>fgh</a:t>
            </a:r>
            <a:r>
              <a:rPr lang="en-US" sz="2400" dirty="0">
                <a:solidFill>
                  <a:srgbClr val="8B0000"/>
                </a:solidFill>
                <a:latin typeface="Hack NF" panose="020B0609030202020204" pitchFamily="50" charset="0"/>
              </a:rPr>
              <a:t>]$</a:t>
            </a: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’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Returns True</a:t>
            </a:r>
          </a:p>
          <a:p>
            <a:pPr marL="0" indent="0">
              <a:buNone/>
            </a:pPr>
            <a:endParaRPr lang="en-US" sz="2400" dirty="0">
              <a:solidFill>
                <a:srgbClr val="333333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400" dirty="0">
                <a:solidFill>
                  <a:srgbClr val="8B0000"/>
                </a:solidFill>
                <a:latin typeface="Hack NF" panose="020B0609030202020204" pitchFamily="50" charset="0"/>
              </a:rPr>
              <a:t>something</a:t>
            </a: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4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400" dirty="0">
                <a:solidFill>
                  <a:srgbClr val="A9A9A9"/>
                </a:solidFill>
                <a:latin typeface="Hack NF" panose="020B0609030202020204" pitchFamily="50" charset="0"/>
              </a:rPr>
              <a:t>-match</a:t>
            </a:r>
            <a:r>
              <a:rPr lang="en-US" sz="24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400" dirty="0">
                <a:solidFill>
                  <a:srgbClr val="8B0000"/>
                </a:solidFill>
                <a:latin typeface="Hack NF" panose="020B0609030202020204" pitchFamily="50" charset="0"/>
              </a:rPr>
              <a:t>[f-q]$</a:t>
            </a: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’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333333"/>
                </a:solidFill>
                <a:latin typeface="Hack NF" panose="020B0609030202020204" pitchFamily="50" charset="0"/>
              </a:rPr>
              <a:t>Returns True</a:t>
            </a:r>
          </a:p>
          <a:p>
            <a:pPr marL="0" indent="0">
              <a:buNone/>
            </a:pPr>
            <a:endParaRPr lang="en-US" sz="2400" dirty="0">
              <a:solidFill>
                <a:srgbClr val="333333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400" dirty="0">
                <a:solidFill>
                  <a:srgbClr val="8B0000"/>
                </a:solidFill>
                <a:latin typeface="Hack NF" panose="020B0609030202020204" pitchFamily="50" charset="0"/>
              </a:rPr>
              <a:t>something</a:t>
            </a: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4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400" dirty="0">
                <a:solidFill>
                  <a:srgbClr val="A9A9A9"/>
                </a:solidFill>
                <a:latin typeface="Hack NF" panose="020B0609030202020204" pitchFamily="50" charset="0"/>
              </a:rPr>
              <a:t>-match</a:t>
            </a:r>
            <a:r>
              <a:rPr lang="en-US" sz="24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400" dirty="0">
                <a:solidFill>
                  <a:srgbClr val="8B0000"/>
                </a:solidFill>
                <a:latin typeface="Hack NF" panose="020B0609030202020204" pitchFamily="50" charset="0"/>
              </a:rPr>
              <a:t>[h-q]</a:t>
            </a:r>
            <a:r>
              <a:rPr lang="en-US" sz="2400" dirty="0">
                <a:solidFill>
                  <a:srgbClr val="8B0000"/>
                </a:solidFill>
                <a:highlight>
                  <a:srgbClr val="00FFFF"/>
                </a:highlight>
                <a:latin typeface="Hack NF" panose="020B0609030202020204" pitchFamily="50" charset="0"/>
              </a:rPr>
              <a:t>$</a:t>
            </a: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’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Returns False</a:t>
            </a:r>
            <a:endParaRPr lang="en-US" sz="2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54D7ED-1A49-4A45-8528-9A1D96EB40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</p:spTree>
    <p:extLst>
      <p:ext uri="{BB962C8B-B14F-4D97-AF65-F5344CB8AC3E}">
        <p14:creationId xmlns:p14="http://schemas.microsoft.com/office/powerpoint/2010/main" val="3919003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7EE65-ADB0-48C7-B133-BB054DED9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Square Brackets - Sets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826209-E0AE-4FC4-9299-4E2DB45878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400" dirty="0">
                <a:solidFill>
                  <a:srgbClr val="8B0000"/>
                </a:solidFill>
                <a:latin typeface="Hack NF" panose="020B0609030202020204" pitchFamily="50" charset="0"/>
              </a:rPr>
              <a:t>something</a:t>
            </a: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4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400" dirty="0">
                <a:solidFill>
                  <a:srgbClr val="A9A9A9"/>
                </a:solidFill>
                <a:latin typeface="Hack NF" panose="020B0609030202020204" pitchFamily="50" charset="0"/>
              </a:rPr>
              <a:t>-match</a:t>
            </a:r>
            <a:r>
              <a:rPr lang="en-US" sz="24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400" dirty="0">
                <a:solidFill>
                  <a:srgbClr val="8B0000"/>
                </a:solidFill>
                <a:latin typeface="Hack NF" panose="020B0609030202020204" pitchFamily="50" charset="0"/>
              </a:rPr>
              <a:t>[</a:t>
            </a:r>
            <a:r>
              <a:rPr lang="en-US" sz="2400" dirty="0" err="1">
                <a:solidFill>
                  <a:srgbClr val="8B0000"/>
                </a:solidFill>
                <a:latin typeface="Hack NF" panose="020B0609030202020204" pitchFamily="50" charset="0"/>
              </a:rPr>
              <a:t>fgh</a:t>
            </a:r>
            <a:r>
              <a:rPr lang="en-US" sz="2400" dirty="0">
                <a:solidFill>
                  <a:srgbClr val="8B0000"/>
                </a:solidFill>
                <a:latin typeface="Hack NF" panose="020B0609030202020204" pitchFamily="50" charset="0"/>
              </a:rPr>
              <a:t>]$</a:t>
            </a: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’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Returns True</a:t>
            </a:r>
          </a:p>
          <a:p>
            <a:pPr marL="0" indent="0">
              <a:buNone/>
            </a:pPr>
            <a:endParaRPr lang="en-US" sz="2400" dirty="0">
              <a:solidFill>
                <a:srgbClr val="333333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400" dirty="0">
                <a:solidFill>
                  <a:srgbClr val="8B0000"/>
                </a:solidFill>
                <a:latin typeface="Hack NF" panose="020B0609030202020204" pitchFamily="50" charset="0"/>
              </a:rPr>
              <a:t>something</a:t>
            </a: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4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400" dirty="0">
                <a:solidFill>
                  <a:srgbClr val="A9A9A9"/>
                </a:solidFill>
                <a:latin typeface="Hack NF" panose="020B0609030202020204" pitchFamily="50" charset="0"/>
              </a:rPr>
              <a:t>-match</a:t>
            </a:r>
            <a:r>
              <a:rPr lang="en-US" sz="24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400" dirty="0">
                <a:solidFill>
                  <a:srgbClr val="8B0000"/>
                </a:solidFill>
                <a:latin typeface="Hack NF" panose="020B0609030202020204" pitchFamily="50" charset="0"/>
              </a:rPr>
              <a:t>[f-q]$</a:t>
            </a: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’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333333"/>
                </a:solidFill>
                <a:latin typeface="Hack NF" panose="020B0609030202020204" pitchFamily="50" charset="0"/>
              </a:rPr>
              <a:t>Returns True</a:t>
            </a:r>
          </a:p>
          <a:p>
            <a:pPr marL="0" indent="0">
              <a:buNone/>
            </a:pPr>
            <a:endParaRPr lang="en-US" sz="2400" dirty="0">
              <a:solidFill>
                <a:srgbClr val="333333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400" dirty="0">
                <a:solidFill>
                  <a:srgbClr val="8B0000"/>
                </a:solidFill>
                <a:latin typeface="Hack NF" panose="020B0609030202020204" pitchFamily="50" charset="0"/>
              </a:rPr>
              <a:t>something</a:t>
            </a: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4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400" dirty="0">
                <a:solidFill>
                  <a:srgbClr val="A9A9A9"/>
                </a:solidFill>
                <a:latin typeface="Hack NF" panose="020B0609030202020204" pitchFamily="50" charset="0"/>
              </a:rPr>
              <a:t>-match</a:t>
            </a:r>
            <a:r>
              <a:rPr lang="en-US" sz="24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400" dirty="0">
                <a:solidFill>
                  <a:srgbClr val="8B0000"/>
                </a:solidFill>
                <a:highlight>
                  <a:srgbClr val="FF00FF"/>
                </a:highlight>
                <a:latin typeface="Hack NF" panose="020B0609030202020204" pitchFamily="50" charset="0"/>
              </a:rPr>
              <a:t>[h-q]</a:t>
            </a:r>
            <a:r>
              <a:rPr lang="en-US" sz="2400" dirty="0">
                <a:solidFill>
                  <a:srgbClr val="8B0000"/>
                </a:solidFill>
                <a:highlight>
                  <a:srgbClr val="00FFFF"/>
                </a:highlight>
                <a:latin typeface="Hack NF" panose="020B0609030202020204" pitchFamily="50" charset="0"/>
              </a:rPr>
              <a:t>$</a:t>
            </a: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’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Returns False</a:t>
            </a:r>
            <a:endParaRPr lang="en-US" sz="2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54D7ED-1A49-4A45-8528-9A1D96EB40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</p:spTree>
    <p:extLst>
      <p:ext uri="{BB962C8B-B14F-4D97-AF65-F5344CB8AC3E}">
        <p14:creationId xmlns:p14="http://schemas.microsoft.com/office/powerpoint/2010/main" val="3671130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7EE65-ADB0-48C7-B133-BB054DED9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Square Brackets - Sets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826209-E0AE-4FC4-9299-4E2DB45878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400" dirty="0">
                <a:solidFill>
                  <a:srgbClr val="8B0000"/>
                </a:solidFill>
                <a:latin typeface="Hack NF" panose="020B0609030202020204" pitchFamily="50" charset="0"/>
              </a:rPr>
              <a:t>something</a:t>
            </a: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4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400" dirty="0">
                <a:solidFill>
                  <a:srgbClr val="A9A9A9"/>
                </a:solidFill>
                <a:latin typeface="Hack NF" panose="020B0609030202020204" pitchFamily="50" charset="0"/>
              </a:rPr>
              <a:t>-match</a:t>
            </a:r>
            <a:r>
              <a:rPr lang="en-US" sz="24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400" dirty="0">
                <a:solidFill>
                  <a:srgbClr val="8B0000"/>
                </a:solidFill>
                <a:latin typeface="Hack NF" panose="020B0609030202020204" pitchFamily="50" charset="0"/>
              </a:rPr>
              <a:t>[</a:t>
            </a:r>
            <a:r>
              <a:rPr lang="en-US" sz="2400" dirty="0" err="1">
                <a:solidFill>
                  <a:srgbClr val="8B0000"/>
                </a:solidFill>
                <a:latin typeface="Hack NF" panose="020B0609030202020204" pitchFamily="50" charset="0"/>
              </a:rPr>
              <a:t>fgh</a:t>
            </a:r>
            <a:r>
              <a:rPr lang="en-US" sz="2400" dirty="0">
                <a:solidFill>
                  <a:srgbClr val="8B0000"/>
                </a:solidFill>
                <a:latin typeface="Hack NF" panose="020B0609030202020204" pitchFamily="50" charset="0"/>
              </a:rPr>
              <a:t>]$</a:t>
            </a: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’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Returns True</a:t>
            </a:r>
          </a:p>
          <a:p>
            <a:pPr marL="0" indent="0">
              <a:buNone/>
            </a:pPr>
            <a:endParaRPr lang="en-US" sz="2400" dirty="0">
              <a:solidFill>
                <a:srgbClr val="333333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400" dirty="0">
                <a:solidFill>
                  <a:srgbClr val="8B0000"/>
                </a:solidFill>
                <a:latin typeface="Hack NF" panose="020B0609030202020204" pitchFamily="50" charset="0"/>
              </a:rPr>
              <a:t>something</a:t>
            </a: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4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400" dirty="0">
                <a:solidFill>
                  <a:srgbClr val="A9A9A9"/>
                </a:solidFill>
                <a:latin typeface="Hack NF" panose="020B0609030202020204" pitchFamily="50" charset="0"/>
              </a:rPr>
              <a:t>-match</a:t>
            </a:r>
            <a:r>
              <a:rPr lang="en-US" sz="24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400" dirty="0">
                <a:solidFill>
                  <a:srgbClr val="8B0000"/>
                </a:solidFill>
                <a:latin typeface="Hack NF" panose="020B0609030202020204" pitchFamily="50" charset="0"/>
              </a:rPr>
              <a:t>[f-q]$</a:t>
            </a: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’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333333"/>
                </a:solidFill>
                <a:latin typeface="Hack NF" panose="020B0609030202020204" pitchFamily="50" charset="0"/>
              </a:rPr>
              <a:t>Returns True</a:t>
            </a:r>
          </a:p>
          <a:p>
            <a:pPr marL="0" indent="0">
              <a:buNone/>
            </a:pPr>
            <a:endParaRPr lang="en-US" sz="2400" dirty="0">
              <a:solidFill>
                <a:srgbClr val="333333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400" dirty="0">
                <a:solidFill>
                  <a:srgbClr val="8B0000"/>
                </a:solidFill>
                <a:latin typeface="Hack NF" panose="020B0609030202020204" pitchFamily="50" charset="0"/>
              </a:rPr>
              <a:t>something</a:t>
            </a:r>
            <a:r>
              <a:rPr lang="en-US" sz="2400" dirty="0">
                <a:solidFill>
                  <a:srgbClr val="000000"/>
                </a:solidFill>
                <a:highlight>
                  <a:srgbClr val="00FFFF"/>
                </a:highlight>
                <a:latin typeface="Hack NF" panose="020B0609030202020204" pitchFamily="50" charset="0"/>
              </a:rPr>
              <a:t>'</a:t>
            </a:r>
            <a:r>
              <a:rPr lang="en-US" sz="24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400" dirty="0">
                <a:solidFill>
                  <a:srgbClr val="A9A9A9"/>
                </a:solidFill>
                <a:latin typeface="Hack NF" panose="020B0609030202020204" pitchFamily="50" charset="0"/>
              </a:rPr>
              <a:t>-match</a:t>
            </a:r>
            <a:r>
              <a:rPr lang="en-US" sz="24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400" dirty="0">
                <a:solidFill>
                  <a:srgbClr val="8B0000"/>
                </a:solidFill>
                <a:highlight>
                  <a:srgbClr val="FF00FF"/>
                </a:highlight>
                <a:latin typeface="Hack NF" panose="020B0609030202020204" pitchFamily="50" charset="0"/>
              </a:rPr>
              <a:t>[h-q]</a:t>
            </a:r>
            <a:r>
              <a:rPr lang="en-US" sz="2400" dirty="0">
                <a:solidFill>
                  <a:srgbClr val="8B0000"/>
                </a:solidFill>
                <a:highlight>
                  <a:srgbClr val="00FFFF"/>
                </a:highlight>
                <a:latin typeface="Hack NF" panose="020B0609030202020204" pitchFamily="50" charset="0"/>
              </a:rPr>
              <a:t>$</a:t>
            </a: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’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Returns False</a:t>
            </a:r>
            <a:endParaRPr lang="en-US" sz="2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54D7ED-1A49-4A45-8528-9A1D96EB40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</p:spTree>
    <p:extLst>
      <p:ext uri="{BB962C8B-B14F-4D97-AF65-F5344CB8AC3E}">
        <p14:creationId xmlns:p14="http://schemas.microsoft.com/office/powerpoint/2010/main" val="44098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7EE65-ADB0-48C7-B133-BB054DED9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Square Brackets - Sets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826209-E0AE-4FC4-9299-4E2DB45878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400" dirty="0">
                <a:solidFill>
                  <a:srgbClr val="8B0000"/>
                </a:solidFill>
                <a:latin typeface="Hack NF" panose="020B0609030202020204" pitchFamily="50" charset="0"/>
              </a:rPr>
              <a:t>something</a:t>
            </a: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4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400" dirty="0">
                <a:solidFill>
                  <a:srgbClr val="A9A9A9"/>
                </a:solidFill>
                <a:latin typeface="Hack NF" panose="020B0609030202020204" pitchFamily="50" charset="0"/>
              </a:rPr>
              <a:t>-match</a:t>
            </a:r>
            <a:r>
              <a:rPr lang="en-US" sz="24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400" dirty="0">
                <a:solidFill>
                  <a:srgbClr val="8B0000"/>
                </a:solidFill>
                <a:latin typeface="Hack NF" panose="020B0609030202020204" pitchFamily="50" charset="0"/>
              </a:rPr>
              <a:t>[</a:t>
            </a:r>
            <a:r>
              <a:rPr lang="en-US" sz="2400" dirty="0" err="1">
                <a:solidFill>
                  <a:srgbClr val="8B0000"/>
                </a:solidFill>
                <a:latin typeface="Hack NF" panose="020B0609030202020204" pitchFamily="50" charset="0"/>
              </a:rPr>
              <a:t>fgh</a:t>
            </a:r>
            <a:r>
              <a:rPr lang="en-US" sz="2400" dirty="0">
                <a:solidFill>
                  <a:srgbClr val="8B0000"/>
                </a:solidFill>
                <a:latin typeface="Hack NF" panose="020B0609030202020204" pitchFamily="50" charset="0"/>
              </a:rPr>
              <a:t>]$</a:t>
            </a: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’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Returns True</a:t>
            </a:r>
          </a:p>
          <a:p>
            <a:pPr marL="0" indent="0">
              <a:buNone/>
            </a:pPr>
            <a:endParaRPr lang="en-US" sz="2400" dirty="0">
              <a:solidFill>
                <a:srgbClr val="333333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400" dirty="0">
                <a:solidFill>
                  <a:srgbClr val="8B0000"/>
                </a:solidFill>
                <a:latin typeface="Hack NF" panose="020B0609030202020204" pitchFamily="50" charset="0"/>
              </a:rPr>
              <a:t>something</a:t>
            </a: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4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400" dirty="0">
                <a:solidFill>
                  <a:srgbClr val="A9A9A9"/>
                </a:solidFill>
                <a:latin typeface="Hack NF" panose="020B0609030202020204" pitchFamily="50" charset="0"/>
              </a:rPr>
              <a:t>-match</a:t>
            </a:r>
            <a:r>
              <a:rPr lang="en-US" sz="24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400" dirty="0">
                <a:solidFill>
                  <a:srgbClr val="8B0000"/>
                </a:solidFill>
                <a:latin typeface="Hack NF" panose="020B0609030202020204" pitchFamily="50" charset="0"/>
              </a:rPr>
              <a:t>[f-q]$</a:t>
            </a: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’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333333"/>
                </a:solidFill>
                <a:latin typeface="Hack NF" panose="020B0609030202020204" pitchFamily="50" charset="0"/>
              </a:rPr>
              <a:t>Returns True</a:t>
            </a:r>
          </a:p>
          <a:p>
            <a:pPr marL="0" indent="0">
              <a:buNone/>
            </a:pPr>
            <a:endParaRPr lang="en-US" sz="2400" dirty="0">
              <a:solidFill>
                <a:srgbClr val="333333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400" dirty="0">
                <a:solidFill>
                  <a:srgbClr val="8B0000"/>
                </a:solidFill>
                <a:latin typeface="Hack NF" panose="020B0609030202020204" pitchFamily="50" charset="0"/>
              </a:rPr>
              <a:t>somethin</a:t>
            </a:r>
            <a:r>
              <a:rPr lang="en-US" sz="2400" dirty="0">
                <a:solidFill>
                  <a:srgbClr val="8B0000"/>
                </a:solidFill>
                <a:highlight>
                  <a:srgbClr val="FF0000"/>
                </a:highlight>
                <a:latin typeface="Hack NF" panose="020B0609030202020204" pitchFamily="50" charset="0"/>
              </a:rPr>
              <a:t>g</a:t>
            </a:r>
            <a:r>
              <a:rPr lang="en-US" sz="2400" dirty="0">
                <a:solidFill>
                  <a:srgbClr val="000000"/>
                </a:solidFill>
                <a:highlight>
                  <a:srgbClr val="00FFFF"/>
                </a:highlight>
                <a:latin typeface="Hack NF" panose="020B0609030202020204" pitchFamily="50" charset="0"/>
              </a:rPr>
              <a:t>'</a:t>
            </a:r>
            <a:r>
              <a:rPr lang="en-US" sz="24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400" dirty="0">
                <a:solidFill>
                  <a:srgbClr val="A9A9A9"/>
                </a:solidFill>
                <a:latin typeface="Hack NF" panose="020B0609030202020204" pitchFamily="50" charset="0"/>
              </a:rPr>
              <a:t>-match</a:t>
            </a:r>
            <a:r>
              <a:rPr lang="en-US" sz="24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400" dirty="0">
                <a:solidFill>
                  <a:srgbClr val="8B0000"/>
                </a:solidFill>
                <a:highlight>
                  <a:srgbClr val="FF00FF"/>
                </a:highlight>
                <a:latin typeface="Hack NF" panose="020B0609030202020204" pitchFamily="50" charset="0"/>
              </a:rPr>
              <a:t>[h-q]</a:t>
            </a:r>
            <a:r>
              <a:rPr lang="en-US" sz="2400" dirty="0">
                <a:solidFill>
                  <a:srgbClr val="8B0000"/>
                </a:solidFill>
                <a:highlight>
                  <a:srgbClr val="00FFFF"/>
                </a:highlight>
                <a:latin typeface="Hack NF" panose="020B0609030202020204" pitchFamily="50" charset="0"/>
              </a:rPr>
              <a:t>$</a:t>
            </a: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’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Returns False</a:t>
            </a:r>
            <a:endParaRPr lang="en-US" sz="2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54D7ED-1A49-4A45-8528-9A1D96EB40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</p:spTree>
    <p:extLst>
      <p:ext uri="{BB962C8B-B14F-4D97-AF65-F5344CB8AC3E}">
        <p14:creationId xmlns:p14="http://schemas.microsoft.com/office/powerpoint/2010/main" val="2328766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7EE65-ADB0-48C7-B133-BB054DED9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Square Brackets - Sets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826209-E0AE-4FC4-9299-4E2DB45878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400" dirty="0">
                <a:solidFill>
                  <a:srgbClr val="8B0000"/>
                </a:solidFill>
                <a:latin typeface="Hack NF" panose="020B0609030202020204" pitchFamily="50" charset="0"/>
              </a:rPr>
              <a:t>something</a:t>
            </a: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4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400" dirty="0">
                <a:solidFill>
                  <a:srgbClr val="A9A9A9"/>
                </a:solidFill>
                <a:latin typeface="Hack NF" panose="020B0609030202020204" pitchFamily="50" charset="0"/>
              </a:rPr>
              <a:t>-match</a:t>
            </a:r>
            <a:r>
              <a:rPr lang="en-US" sz="24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400" dirty="0">
                <a:solidFill>
                  <a:srgbClr val="8B0000"/>
                </a:solidFill>
                <a:latin typeface="Hack NF" panose="020B0609030202020204" pitchFamily="50" charset="0"/>
              </a:rPr>
              <a:t>[</a:t>
            </a:r>
            <a:r>
              <a:rPr lang="en-US" sz="2400" dirty="0" err="1">
                <a:solidFill>
                  <a:srgbClr val="8B0000"/>
                </a:solidFill>
                <a:latin typeface="Hack NF" panose="020B0609030202020204" pitchFamily="50" charset="0"/>
              </a:rPr>
              <a:t>fgh</a:t>
            </a:r>
            <a:r>
              <a:rPr lang="en-US" sz="2400" dirty="0">
                <a:solidFill>
                  <a:srgbClr val="8B0000"/>
                </a:solidFill>
                <a:latin typeface="Hack NF" panose="020B0609030202020204" pitchFamily="50" charset="0"/>
              </a:rPr>
              <a:t>]$</a:t>
            </a: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’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Returns True</a:t>
            </a:r>
          </a:p>
          <a:p>
            <a:pPr marL="0" indent="0">
              <a:buNone/>
            </a:pPr>
            <a:endParaRPr lang="en-US" sz="2400" dirty="0">
              <a:solidFill>
                <a:srgbClr val="333333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400" dirty="0">
                <a:solidFill>
                  <a:srgbClr val="8B0000"/>
                </a:solidFill>
                <a:latin typeface="Hack NF" panose="020B0609030202020204" pitchFamily="50" charset="0"/>
              </a:rPr>
              <a:t>something</a:t>
            </a: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4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400" dirty="0">
                <a:solidFill>
                  <a:srgbClr val="A9A9A9"/>
                </a:solidFill>
                <a:latin typeface="Hack NF" panose="020B0609030202020204" pitchFamily="50" charset="0"/>
              </a:rPr>
              <a:t>-match</a:t>
            </a:r>
            <a:r>
              <a:rPr lang="en-US" sz="24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400" dirty="0">
                <a:solidFill>
                  <a:srgbClr val="8B0000"/>
                </a:solidFill>
                <a:latin typeface="Hack NF" panose="020B0609030202020204" pitchFamily="50" charset="0"/>
              </a:rPr>
              <a:t>[f-q]$</a:t>
            </a: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’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333333"/>
                </a:solidFill>
                <a:latin typeface="Hack NF" panose="020B0609030202020204" pitchFamily="50" charset="0"/>
              </a:rPr>
              <a:t>Returns True</a:t>
            </a:r>
          </a:p>
          <a:p>
            <a:pPr marL="0" indent="0">
              <a:buNone/>
            </a:pPr>
            <a:endParaRPr lang="en-US" sz="2400" dirty="0">
              <a:solidFill>
                <a:srgbClr val="333333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400" dirty="0">
                <a:solidFill>
                  <a:srgbClr val="8B0000"/>
                </a:solidFill>
                <a:latin typeface="Hack NF" panose="020B0609030202020204" pitchFamily="50" charset="0"/>
              </a:rPr>
              <a:t>something</a:t>
            </a: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4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400" dirty="0">
                <a:solidFill>
                  <a:srgbClr val="A9A9A9"/>
                </a:solidFill>
                <a:latin typeface="Hack NF" panose="020B0609030202020204" pitchFamily="50" charset="0"/>
              </a:rPr>
              <a:t>-match</a:t>
            </a:r>
            <a:r>
              <a:rPr lang="en-US" sz="24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400" dirty="0">
                <a:solidFill>
                  <a:srgbClr val="8B0000"/>
                </a:solidFill>
                <a:latin typeface="Hack NF" panose="020B0609030202020204" pitchFamily="50" charset="0"/>
              </a:rPr>
              <a:t>[h-q]$</a:t>
            </a: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’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Returns False</a:t>
            </a:r>
            <a:endParaRPr lang="en-US" sz="2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54D7ED-1A49-4A45-8528-9A1D96EB40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</p:spTree>
    <p:extLst>
      <p:ext uri="{BB962C8B-B14F-4D97-AF65-F5344CB8AC3E}">
        <p14:creationId xmlns:p14="http://schemas.microsoft.com/office/powerpoint/2010/main" val="1808038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4FDDC-9703-4A26-9A1A-68E70DC09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Carets Inside Square Brackets Are Special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3137AA-1D3F-45ED-A32C-DC972437B6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dirty="0">
                <a:solidFill>
                  <a:srgbClr val="8B0000"/>
                </a:solidFill>
                <a:latin typeface="Hack NF" panose="020B0609030202020204" pitchFamily="50" charset="0"/>
              </a:rPr>
              <a:t>something</a:t>
            </a:r>
            <a:r>
              <a:rPr lang="en-US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dirty="0">
                <a:solidFill>
                  <a:srgbClr val="A9A9A9"/>
                </a:solidFill>
                <a:latin typeface="Hack NF" panose="020B0609030202020204" pitchFamily="50" charset="0"/>
              </a:rPr>
              <a:t>-match</a:t>
            </a:r>
            <a:r>
              <a:rPr lang="en-US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dirty="0">
                <a:solidFill>
                  <a:srgbClr val="8B0000"/>
                </a:solidFill>
                <a:latin typeface="Hack NF" panose="020B0609030202020204" pitchFamily="50" charset="0"/>
              </a:rPr>
              <a:t>[^</a:t>
            </a:r>
            <a:r>
              <a:rPr lang="en-US" dirty="0" err="1">
                <a:solidFill>
                  <a:srgbClr val="8B0000"/>
                </a:solidFill>
                <a:latin typeface="Hack NF" panose="020B0609030202020204" pitchFamily="50" charset="0"/>
              </a:rPr>
              <a:t>qrs</a:t>
            </a:r>
            <a:r>
              <a:rPr lang="en-US" dirty="0">
                <a:solidFill>
                  <a:srgbClr val="8B0000"/>
                </a:solidFill>
                <a:latin typeface="Hack NF" panose="020B0609030202020204" pitchFamily="50" charset="0"/>
              </a:rPr>
              <a:t>]$</a:t>
            </a:r>
            <a:r>
              <a:rPr lang="en-US" dirty="0">
                <a:solidFill>
                  <a:srgbClr val="000000"/>
                </a:solidFill>
                <a:latin typeface="Hack NF" panose="020B0609030202020204" pitchFamily="50" charset="0"/>
              </a:rPr>
              <a:t>’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Hack NF" panose="020B0609030202020204" pitchFamily="50" charset="0"/>
              </a:rPr>
              <a:t>Returns True</a:t>
            </a:r>
          </a:p>
          <a:p>
            <a:pPr marL="0" indent="0">
              <a:buNone/>
            </a:pPr>
            <a:endParaRPr lang="en-US" dirty="0">
              <a:solidFill>
                <a:srgbClr val="333333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13E178-0B4E-4BFB-95D2-6F74540726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</p:spTree>
    <p:extLst>
      <p:ext uri="{BB962C8B-B14F-4D97-AF65-F5344CB8AC3E}">
        <p14:creationId xmlns:p14="http://schemas.microsoft.com/office/powerpoint/2010/main" val="1377974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4FDDC-9703-4A26-9A1A-68E70DC09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Carets Inside Square Brackets Are Special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3137AA-1D3F-45ED-A32C-DC972437B6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dirty="0">
                <a:solidFill>
                  <a:srgbClr val="8B0000"/>
                </a:solidFill>
                <a:latin typeface="Hack NF" panose="020B0609030202020204" pitchFamily="50" charset="0"/>
              </a:rPr>
              <a:t>something</a:t>
            </a:r>
            <a:r>
              <a:rPr lang="en-US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dirty="0">
                <a:solidFill>
                  <a:srgbClr val="A9A9A9"/>
                </a:solidFill>
                <a:latin typeface="Hack NF" panose="020B0609030202020204" pitchFamily="50" charset="0"/>
              </a:rPr>
              <a:t>-match</a:t>
            </a:r>
            <a:r>
              <a:rPr lang="en-US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dirty="0">
                <a:solidFill>
                  <a:srgbClr val="8B0000"/>
                </a:solidFill>
                <a:latin typeface="Hack NF" panose="020B0609030202020204" pitchFamily="50" charset="0"/>
              </a:rPr>
              <a:t>[^</a:t>
            </a:r>
            <a:r>
              <a:rPr lang="en-US" dirty="0" err="1">
                <a:solidFill>
                  <a:srgbClr val="8B0000"/>
                </a:solidFill>
                <a:latin typeface="Hack NF" panose="020B0609030202020204" pitchFamily="50" charset="0"/>
              </a:rPr>
              <a:t>qrs</a:t>
            </a:r>
            <a:r>
              <a:rPr lang="en-US" dirty="0">
                <a:solidFill>
                  <a:srgbClr val="8B0000"/>
                </a:solidFill>
                <a:latin typeface="Hack NF" panose="020B0609030202020204" pitchFamily="50" charset="0"/>
              </a:rPr>
              <a:t>]</a:t>
            </a:r>
            <a:r>
              <a:rPr lang="en-US" dirty="0">
                <a:solidFill>
                  <a:srgbClr val="8B0000"/>
                </a:solidFill>
                <a:highlight>
                  <a:srgbClr val="00FFFF"/>
                </a:highlight>
                <a:latin typeface="Hack NF" panose="020B0609030202020204" pitchFamily="50" charset="0"/>
              </a:rPr>
              <a:t>$</a:t>
            </a:r>
            <a:r>
              <a:rPr lang="en-US" dirty="0">
                <a:solidFill>
                  <a:srgbClr val="000000"/>
                </a:solidFill>
                <a:latin typeface="Hack NF" panose="020B0609030202020204" pitchFamily="50" charset="0"/>
              </a:rPr>
              <a:t>’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Hack NF" panose="020B0609030202020204" pitchFamily="50" charset="0"/>
              </a:rPr>
              <a:t>Returns True</a:t>
            </a:r>
          </a:p>
          <a:p>
            <a:pPr marL="0" indent="0">
              <a:buNone/>
            </a:pPr>
            <a:endParaRPr lang="en-US" dirty="0">
              <a:solidFill>
                <a:srgbClr val="333333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13E178-0B4E-4BFB-95D2-6F74540726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</p:spTree>
    <p:extLst>
      <p:ext uri="{BB962C8B-B14F-4D97-AF65-F5344CB8AC3E}">
        <p14:creationId xmlns:p14="http://schemas.microsoft.com/office/powerpoint/2010/main" val="1038858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4FDDC-9703-4A26-9A1A-68E70DC09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Carets Inside Square Brackets Are Special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3137AA-1D3F-45ED-A32C-DC972437B6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dirty="0">
                <a:solidFill>
                  <a:srgbClr val="8B0000"/>
                </a:solidFill>
                <a:latin typeface="Hack NF" panose="020B0609030202020204" pitchFamily="50" charset="0"/>
              </a:rPr>
              <a:t>something</a:t>
            </a:r>
            <a:r>
              <a:rPr lang="en-US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dirty="0">
                <a:solidFill>
                  <a:srgbClr val="A9A9A9"/>
                </a:solidFill>
                <a:latin typeface="Hack NF" panose="020B0609030202020204" pitchFamily="50" charset="0"/>
              </a:rPr>
              <a:t>-match</a:t>
            </a:r>
            <a:r>
              <a:rPr lang="en-US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dirty="0">
                <a:solidFill>
                  <a:srgbClr val="8B0000"/>
                </a:solidFill>
                <a:highlight>
                  <a:srgbClr val="FF00FF"/>
                </a:highlight>
                <a:latin typeface="Hack NF" panose="020B0609030202020204" pitchFamily="50" charset="0"/>
              </a:rPr>
              <a:t>[^</a:t>
            </a:r>
            <a:r>
              <a:rPr lang="en-US" dirty="0" err="1">
                <a:solidFill>
                  <a:srgbClr val="8B0000"/>
                </a:solidFill>
                <a:highlight>
                  <a:srgbClr val="FF00FF"/>
                </a:highlight>
                <a:latin typeface="Hack NF" panose="020B0609030202020204" pitchFamily="50" charset="0"/>
              </a:rPr>
              <a:t>qrs</a:t>
            </a:r>
            <a:r>
              <a:rPr lang="en-US" dirty="0">
                <a:solidFill>
                  <a:srgbClr val="8B0000"/>
                </a:solidFill>
                <a:highlight>
                  <a:srgbClr val="FF00FF"/>
                </a:highlight>
                <a:latin typeface="Hack NF" panose="020B0609030202020204" pitchFamily="50" charset="0"/>
              </a:rPr>
              <a:t>]</a:t>
            </a:r>
            <a:r>
              <a:rPr lang="en-US" dirty="0">
                <a:solidFill>
                  <a:srgbClr val="8B0000"/>
                </a:solidFill>
                <a:highlight>
                  <a:srgbClr val="00FFFF"/>
                </a:highlight>
                <a:latin typeface="Hack NF" panose="020B0609030202020204" pitchFamily="50" charset="0"/>
              </a:rPr>
              <a:t>$</a:t>
            </a:r>
            <a:r>
              <a:rPr lang="en-US" dirty="0">
                <a:solidFill>
                  <a:srgbClr val="000000"/>
                </a:solidFill>
                <a:latin typeface="Hack NF" panose="020B0609030202020204" pitchFamily="50" charset="0"/>
              </a:rPr>
              <a:t>’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Hack NF" panose="020B0609030202020204" pitchFamily="50" charset="0"/>
              </a:rPr>
              <a:t>Returns True</a:t>
            </a:r>
          </a:p>
          <a:p>
            <a:pPr marL="0" indent="0">
              <a:buNone/>
            </a:pPr>
            <a:endParaRPr lang="en-US" dirty="0">
              <a:solidFill>
                <a:srgbClr val="333333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13E178-0B4E-4BFB-95D2-6F74540726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</p:spTree>
    <p:extLst>
      <p:ext uri="{BB962C8B-B14F-4D97-AF65-F5344CB8AC3E}">
        <p14:creationId xmlns:p14="http://schemas.microsoft.com/office/powerpoint/2010/main" val="598640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4FDDC-9703-4A26-9A1A-68E70DC09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Carets Inside Square Brackets Are Special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3137AA-1D3F-45ED-A32C-DC972437B6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dirty="0">
                <a:solidFill>
                  <a:srgbClr val="8B0000"/>
                </a:solidFill>
                <a:latin typeface="Hack NF" panose="020B0609030202020204" pitchFamily="50" charset="0"/>
              </a:rPr>
              <a:t>something</a:t>
            </a:r>
            <a:r>
              <a:rPr lang="en-US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dirty="0">
                <a:solidFill>
                  <a:srgbClr val="A9A9A9"/>
                </a:solidFill>
                <a:latin typeface="Hack NF" panose="020B0609030202020204" pitchFamily="50" charset="0"/>
              </a:rPr>
              <a:t>-match</a:t>
            </a:r>
            <a:r>
              <a:rPr lang="en-US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dirty="0">
                <a:solidFill>
                  <a:srgbClr val="8B0000"/>
                </a:solidFill>
                <a:highlight>
                  <a:srgbClr val="FF00FF"/>
                </a:highlight>
                <a:latin typeface="Hack NF" panose="020B0609030202020204" pitchFamily="50" charset="0"/>
              </a:rPr>
              <a:t>[</a:t>
            </a:r>
            <a:r>
              <a:rPr lang="en-US" dirty="0">
                <a:solidFill>
                  <a:srgbClr val="8B0000"/>
                </a:solidFill>
                <a:highlight>
                  <a:srgbClr val="FFFF00"/>
                </a:highlight>
                <a:latin typeface="Hack NF" panose="020B0609030202020204" pitchFamily="50" charset="0"/>
              </a:rPr>
              <a:t>^</a:t>
            </a:r>
            <a:r>
              <a:rPr lang="en-US" dirty="0" err="1">
                <a:solidFill>
                  <a:srgbClr val="8B0000"/>
                </a:solidFill>
                <a:highlight>
                  <a:srgbClr val="FF00FF"/>
                </a:highlight>
                <a:latin typeface="Hack NF" panose="020B0609030202020204" pitchFamily="50" charset="0"/>
              </a:rPr>
              <a:t>qrs</a:t>
            </a:r>
            <a:r>
              <a:rPr lang="en-US" dirty="0">
                <a:solidFill>
                  <a:srgbClr val="8B0000"/>
                </a:solidFill>
                <a:highlight>
                  <a:srgbClr val="FF00FF"/>
                </a:highlight>
                <a:latin typeface="Hack NF" panose="020B0609030202020204" pitchFamily="50" charset="0"/>
              </a:rPr>
              <a:t>]</a:t>
            </a:r>
            <a:r>
              <a:rPr lang="en-US" dirty="0">
                <a:solidFill>
                  <a:srgbClr val="8B0000"/>
                </a:solidFill>
                <a:highlight>
                  <a:srgbClr val="00FFFF"/>
                </a:highlight>
                <a:latin typeface="Hack NF" panose="020B0609030202020204" pitchFamily="50" charset="0"/>
              </a:rPr>
              <a:t>$</a:t>
            </a:r>
            <a:r>
              <a:rPr lang="en-US" dirty="0">
                <a:solidFill>
                  <a:srgbClr val="000000"/>
                </a:solidFill>
                <a:latin typeface="Hack NF" panose="020B0609030202020204" pitchFamily="50" charset="0"/>
              </a:rPr>
              <a:t>’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Hack NF" panose="020B0609030202020204" pitchFamily="50" charset="0"/>
              </a:rPr>
              <a:t>Returns True</a:t>
            </a:r>
          </a:p>
          <a:p>
            <a:pPr marL="0" indent="0">
              <a:buNone/>
            </a:pPr>
            <a:endParaRPr lang="en-US" dirty="0">
              <a:solidFill>
                <a:srgbClr val="333333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13E178-0B4E-4BFB-95D2-6F74540726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</p:spTree>
    <p:extLst>
      <p:ext uri="{BB962C8B-B14F-4D97-AF65-F5344CB8AC3E}">
        <p14:creationId xmlns:p14="http://schemas.microsoft.com/office/powerpoint/2010/main" val="2822542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9A49ED-416D-4286-A88B-9AD2CAF36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 Symbol – Zero or More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C6D057-CF7D-4FB6-918B-00FABB77E7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400" dirty="0">
                <a:solidFill>
                  <a:srgbClr val="8B0000"/>
                </a:solidFill>
                <a:latin typeface="Hack NF" panose="020B0609030202020204" pitchFamily="50" charset="0"/>
              </a:rPr>
              <a:t>something.txt</a:t>
            </a: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4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400" dirty="0">
                <a:solidFill>
                  <a:srgbClr val="A9A9A9"/>
                </a:solidFill>
                <a:latin typeface="Hack NF" panose="020B0609030202020204" pitchFamily="50" charset="0"/>
              </a:rPr>
              <a:t>-match</a:t>
            </a:r>
            <a:r>
              <a:rPr lang="en-US" sz="24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400" dirty="0">
                <a:solidFill>
                  <a:srgbClr val="8B0000"/>
                </a:solidFill>
                <a:latin typeface="Hack NF" panose="020B0609030202020204" pitchFamily="50" charset="0"/>
              </a:rPr>
              <a:t>s*omething.txt</a:t>
            </a: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’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Returns True</a:t>
            </a:r>
          </a:p>
          <a:p>
            <a:pPr marL="0" indent="0">
              <a:buNone/>
            </a:pPr>
            <a:endParaRPr lang="en-US" sz="2400" dirty="0">
              <a:solidFill>
                <a:srgbClr val="333333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400" dirty="0">
                <a:solidFill>
                  <a:srgbClr val="8B0000"/>
                </a:solidFill>
                <a:latin typeface="Hack NF" panose="020B0609030202020204" pitchFamily="50" charset="0"/>
              </a:rPr>
              <a:t>something.txt</a:t>
            </a: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4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400" dirty="0">
                <a:solidFill>
                  <a:srgbClr val="A9A9A9"/>
                </a:solidFill>
                <a:latin typeface="Hack NF" panose="020B0609030202020204" pitchFamily="50" charset="0"/>
              </a:rPr>
              <a:t>-match</a:t>
            </a:r>
            <a:r>
              <a:rPr lang="en-US" sz="24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400" dirty="0">
                <a:solidFill>
                  <a:srgbClr val="8B0000"/>
                </a:solidFill>
                <a:highlight>
                  <a:srgbClr val="FF00FF"/>
                </a:highlight>
                <a:latin typeface="Hack NF" panose="020B0609030202020204" pitchFamily="50" charset="0"/>
              </a:rPr>
              <a:t>q*</a:t>
            </a:r>
            <a:r>
              <a:rPr lang="en-US" sz="2400" dirty="0">
                <a:solidFill>
                  <a:srgbClr val="8B0000"/>
                </a:solidFill>
                <a:latin typeface="Hack NF" panose="020B0609030202020204" pitchFamily="50" charset="0"/>
              </a:rPr>
              <a:t>omething.txt</a:t>
            </a: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’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Returns True</a:t>
            </a:r>
          </a:p>
          <a:p>
            <a:pPr marL="0" indent="0">
              <a:buNone/>
            </a:pPr>
            <a:endParaRPr lang="en-US" sz="2400" dirty="0">
              <a:solidFill>
                <a:srgbClr val="333333"/>
              </a:solidFill>
              <a:latin typeface="Hack NF" panose="020B0609030202020204" pitchFamily="50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1D66FC-FB91-47A2-BD0F-0738DA10B7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@</a:t>
            </a:r>
            <a:r>
              <a:rPr lang="en-US" dirty="0" err="1"/>
              <a:t>MrThomasRayner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0060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4FDDC-9703-4A26-9A1A-68E70DC09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Carets Inside Square Brackets Are Special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3137AA-1D3F-45ED-A32C-DC972437B6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dirty="0">
                <a:solidFill>
                  <a:srgbClr val="8B0000"/>
                </a:solidFill>
                <a:latin typeface="Hack NF" panose="020B0609030202020204" pitchFamily="50" charset="0"/>
              </a:rPr>
              <a:t>something</a:t>
            </a:r>
            <a:r>
              <a:rPr lang="en-US" dirty="0">
                <a:solidFill>
                  <a:srgbClr val="000000"/>
                </a:solidFill>
                <a:highlight>
                  <a:srgbClr val="00FFFF"/>
                </a:highlight>
                <a:latin typeface="Hack NF" panose="020B0609030202020204" pitchFamily="50" charset="0"/>
              </a:rPr>
              <a:t>'</a:t>
            </a:r>
            <a:r>
              <a:rPr lang="en-US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dirty="0">
                <a:solidFill>
                  <a:srgbClr val="A9A9A9"/>
                </a:solidFill>
                <a:latin typeface="Hack NF" panose="020B0609030202020204" pitchFamily="50" charset="0"/>
              </a:rPr>
              <a:t>-match</a:t>
            </a:r>
            <a:r>
              <a:rPr lang="en-US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dirty="0">
                <a:solidFill>
                  <a:srgbClr val="8B0000"/>
                </a:solidFill>
                <a:highlight>
                  <a:srgbClr val="FF00FF"/>
                </a:highlight>
                <a:latin typeface="Hack NF" panose="020B0609030202020204" pitchFamily="50" charset="0"/>
              </a:rPr>
              <a:t>[</a:t>
            </a:r>
            <a:r>
              <a:rPr lang="en-US" dirty="0">
                <a:solidFill>
                  <a:srgbClr val="8B0000"/>
                </a:solidFill>
                <a:highlight>
                  <a:srgbClr val="FFFF00"/>
                </a:highlight>
                <a:latin typeface="Hack NF" panose="020B0609030202020204" pitchFamily="50" charset="0"/>
              </a:rPr>
              <a:t>^</a:t>
            </a:r>
            <a:r>
              <a:rPr lang="en-US" dirty="0" err="1">
                <a:solidFill>
                  <a:srgbClr val="8B0000"/>
                </a:solidFill>
                <a:highlight>
                  <a:srgbClr val="FF00FF"/>
                </a:highlight>
                <a:latin typeface="Hack NF" panose="020B0609030202020204" pitchFamily="50" charset="0"/>
              </a:rPr>
              <a:t>qrs</a:t>
            </a:r>
            <a:r>
              <a:rPr lang="en-US" dirty="0">
                <a:solidFill>
                  <a:srgbClr val="8B0000"/>
                </a:solidFill>
                <a:highlight>
                  <a:srgbClr val="FF00FF"/>
                </a:highlight>
                <a:latin typeface="Hack NF" panose="020B0609030202020204" pitchFamily="50" charset="0"/>
              </a:rPr>
              <a:t>]</a:t>
            </a:r>
            <a:r>
              <a:rPr lang="en-US" dirty="0">
                <a:solidFill>
                  <a:srgbClr val="8B0000"/>
                </a:solidFill>
                <a:highlight>
                  <a:srgbClr val="00FFFF"/>
                </a:highlight>
                <a:latin typeface="Hack NF" panose="020B0609030202020204" pitchFamily="50" charset="0"/>
              </a:rPr>
              <a:t>$</a:t>
            </a:r>
            <a:r>
              <a:rPr lang="en-US" dirty="0">
                <a:solidFill>
                  <a:srgbClr val="000000"/>
                </a:solidFill>
                <a:latin typeface="Hack NF" panose="020B0609030202020204" pitchFamily="50" charset="0"/>
              </a:rPr>
              <a:t>’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Hack NF" panose="020B0609030202020204" pitchFamily="50" charset="0"/>
              </a:rPr>
              <a:t>Returns True</a:t>
            </a:r>
          </a:p>
          <a:p>
            <a:pPr marL="0" indent="0">
              <a:buNone/>
            </a:pPr>
            <a:endParaRPr lang="en-US" dirty="0">
              <a:solidFill>
                <a:srgbClr val="333333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13E178-0B4E-4BFB-95D2-6F74540726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</p:spTree>
    <p:extLst>
      <p:ext uri="{BB962C8B-B14F-4D97-AF65-F5344CB8AC3E}">
        <p14:creationId xmlns:p14="http://schemas.microsoft.com/office/powerpoint/2010/main" val="4216624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4FDDC-9703-4A26-9A1A-68E70DC09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Carets Inside Square Brackets Are Special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3137AA-1D3F-45ED-A32C-DC972437B6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dirty="0">
                <a:solidFill>
                  <a:srgbClr val="8B0000"/>
                </a:solidFill>
                <a:latin typeface="Hack NF" panose="020B0609030202020204" pitchFamily="50" charset="0"/>
              </a:rPr>
              <a:t>somethin</a:t>
            </a:r>
            <a:r>
              <a:rPr lang="en-US" dirty="0">
                <a:solidFill>
                  <a:srgbClr val="8B0000"/>
                </a:solidFill>
                <a:highlight>
                  <a:srgbClr val="FF00FF"/>
                </a:highlight>
                <a:latin typeface="Hack NF" panose="020B0609030202020204" pitchFamily="50" charset="0"/>
              </a:rPr>
              <a:t>g</a:t>
            </a:r>
            <a:r>
              <a:rPr lang="en-US" dirty="0">
                <a:solidFill>
                  <a:srgbClr val="000000"/>
                </a:solidFill>
                <a:highlight>
                  <a:srgbClr val="00FFFF"/>
                </a:highlight>
                <a:latin typeface="Hack NF" panose="020B0609030202020204" pitchFamily="50" charset="0"/>
              </a:rPr>
              <a:t>'</a:t>
            </a:r>
            <a:r>
              <a:rPr lang="en-US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dirty="0">
                <a:solidFill>
                  <a:srgbClr val="A9A9A9"/>
                </a:solidFill>
                <a:latin typeface="Hack NF" panose="020B0609030202020204" pitchFamily="50" charset="0"/>
              </a:rPr>
              <a:t>-match</a:t>
            </a:r>
            <a:r>
              <a:rPr lang="en-US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dirty="0">
                <a:solidFill>
                  <a:srgbClr val="8B0000"/>
                </a:solidFill>
                <a:highlight>
                  <a:srgbClr val="FF00FF"/>
                </a:highlight>
                <a:latin typeface="Hack NF" panose="020B0609030202020204" pitchFamily="50" charset="0"/>
              </a:rPr>
              <a:t>[</a:t>
            </a:r>
            <a:r>
              <a:rPr lang="en-US" dirty="0">
                <a:solidFill>
                  <a:srgbClr val="8B0000"/>
                </a:solidFill>
                <a:highlight>
                  <a:srgbClr val="FFFF00"/>
                </a:highlight>
                <a:latin typeface="Hack NF" panose="020B0609030202020204" pitchFamily="50" charset="0"/>
              </a:rPr>
              <a:t>^</a:t>
            </a:r>
            <a:r>
              <a:rPr lang="en-US" dirty="0" err="1">
                <a:solidFill>
                  <a:srgbClr val="8B0000"/>
                </a:solidFill>
                <a:highlight>
                  <a:srgbClr val="FF00FF"/>
                </a:highlight>
                <a:latin typeface="Hack NF" panose="020B0609030202020204" pitchFamily="50" charset="0"/>
              </a:rPr>
              <a:t>qrs</a:t>
            </a:r>
            <a:r>
              <a:rPr lang="en-US" dirty="0">
                <a:solidFill>
                  <a:srgbClr val="8B0000"/>
                </a:solidFill>
                <a:highlight>
                  <a:srgbClr val="FF00FF"/>
                </a:highlight>
                <a:latin typeface="Hack NF" panose="020B0609030202020204" pitchFamily="50" charset="0"/>
              </a:rPr>
              <a:t>]</a:t>
            </a:r>
            <a:r>
              <a:rPr lang="en-US" dirty="0">
                <a:solidFill>
                  <a:srgbClr val="8B0000"/>
                </a:solidFill>
                <a:highlight>
                  <a:srgbClr val="00FFFF"/>
                </a:highlight>
                <a:latin typeface="Hack NF" panose="020B0609030202020204" pitchFamily="50" charset="0"/>
              </a:rPr>
              <a:t>$</a:t>
            </a:r>
            <a:r>
              <a:rPr lang="en-US" dirty="0">
                <a:solidFill>
                  <a:srgbClr val="000000"/>
                </a:solidFill>
                <a:latin typeface="Hack NF" panose="020B0609030202020204" pitchFamily="50" charset="0"/>
              </a:rPr>
              <a:t>’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Hack NF" panose="020B0609030202020204" pitchFamily="50" charset="0"/>
              </a:rPr>
              <a:t>Returns True</a:t>
            </a:r>
          </a:p>
          <a:p>
            <a:pPr marL="0" indent="0">
              <a:buNone/>
            </a:pPr>
            <a:endParaRPr lang="en-US" dirty="0">
              <a:solidFill>
                <a:srgbClr val="333333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13E178-0B4E-4BFB-95D2-6F74540726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</p:spTree>
    <p:extLst>
      <p:ext uri="{BB962C8B-B14F-4D97-AF65-F5344CB8AC3E}">
        <p14:creationId xmlns:p14="http://schemas.microsoft.com/office/powerpoint/2010/main" val="2577127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4FDDC-9703-4A26-9A1A-68E70DC09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Carets Inside Square Brackets Are Special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3137AA-1D3F-45ED-A32C-DC972437B6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dirty="0">
                <a:solidFill>
                  <a:srgbClr val="8B0000"/>
                </a:solidFill>
                <a:latin typeface="Hack NF" panose="020B0609030202020204" pitchFamily="50" charset="0"/>
              </a:rPr>
              <a:t>somethin</a:t>
            </a:r>
            <a:r>
              <a:rPr lang="en-US" dirty="0">
                <a:solidFill>
                  <a:srgbClr val="8B0000"/>
                </a:solidFill>
                <a:highlight>
                  <a:srgbClr val="00FF00"/>
                </a:highlight>
                <a:latin typeface="Hack NF" panose="020B0609030202020204" pitchFamily="50" charset="0"/>
              </a:rPr>
              <a:t>g</a:t>
            </a:r>
            <a:r>
              <a:rPr lang="en-US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dirty="0">
                <a:solidFill>
                  <a:srgbClr val="A9A9A9"/>
                </a:solidFill>
                <a:latin typeface="Hack NF" panose="020B0609030202020204" pitchFamily="50" charset="0"/>
              </a:rPr>
              <a:t>-match</a:t>
            </a:r>
            <a:r>
              <a:rPr lang="en-US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dirty="0">
                <a:solidFill>
                  <a:srgbClr val="8B0000"/>
                </a:solidFill>
                <a:highlight>
                  <a:srgbClr val="00FF00"/>
                </a:highlight>
                <a:latin typeface="Hack NF" panose="020B0609030202020204" pitchFamily="50" charset="0"/>
              </a:rPr>
              <a:t>[^</a:t>
            </a:r>
            <a:r>
              <a:rPr lang="en-US" dirty="0" err="1">
                <a:solidFill>
                  <a:srgbClr val="8B0000"/>
                </a:solidFill>
                <a:highlight>
                  <a:srgbClr val="00FF00"/>
                </a:highlight>
                <a:latin typeface="Hack NF" panose="020B0609030202020204" pitchFamily="50" charset="0"/>
              </a:rPr>
              <a:t>qrs</a:t>
            </a:r>
            <a:r>
              <a:rPr lang="en-US" dirty="0">
                <a:solidFill>
                  <a:srgbClr val="8B0000"/>
                </a:solidFill>
                <a:highlight>
                  <a:srgbClr val="00FF00"/>
                </a:highlight>
                <a:latin typeface="Hack NF" panose="020B0609030202020204" pitchFamily="50" charset="0"/>
              </a:rPr>
              <a:t>]$</a:t>
            </a:r>
            <a:r>
              <a:rPr lang="en-US" dirty="0">
                <a:solidFill>
                  <a:srgbClr val="000000"/>
                </a:solidFill>
                <a:latin typeface="Hack NF" panose="020B0609030202020204" pitchFamily="50" charset="0"/>
              </a:rPr>
              <a:t>’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Hack NF" panose="020B0609030202020204" pitchFamily="50" charset="0"/>
              </a:rPr>
              <a:t>Returns True</a:t>
            </a:r>
          </a:p>
          <a:p>
            <a:pPr marL="0" indent="0">
              <a:buNone/>
            </a:pPr>
            <a:endParaRPr lang="en-US" dirty="0">
              <a:solidFill>
                <a:srgbClr val="333333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13E178-0B4E-4BFB-95D2-6F74540726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</p:spTree>
    <p:extLst>
      <p:ext uri="{BB962C8B-B14F-4D97-AF65-F5344CB8AC3E}">
        <p14:creationId xmlns:p14="http://schemas.microsoft.com/office/powerpoint/2010/main" val="1651658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4FDDC-9703-4A26-9A1A-68E70DC09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Carets Inside Square Brackets Are Special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3137AA-1D3F-45ED-A32C-DC972437B6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dirty="0">
                <a:solidFill>
                  <a:srgbClr val="8B0000"/>
                </a:solidFill>
                <a:latin typeface="Hack NF" panose="020B0609030202020204" pitchFamily="50" charset="0"/>
              </a:rPr>
              <a:t>something</a:t>
            </a:r>
            <a:r>
              <a:rPr lang="en-US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dirty="0">
                <a:solidFill>
                  <a:srgbClr val="A9A9A9"/>
                </a:solidFill>
                <a:latin typeface="Hack NF" panose="020B0609030202020204" pitchFamily="50" charset="0"/>
              </a:rPr>
              <a:t>-match</a:t>
            </a:r>
            <a:r>
              <a:rPr lang="en-US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dirty="0">
                <a:solidFill>
                  <a:srgbClr val="8B0000"/>
                </a:solidFill>
                <a:latin typeface="Hack NF" panose="020B0609030202020204" pitchFamily="50" charset="0"/>
              </a:rPr>
              <a:t>[^</a:t>
            </a:r>
            <a:r>
              <a:rPr lang="en-US" dirty="0" err="1">
                <a:solidFill>
                  <a:srgbClr val="8B0000"/>
                </a:solidFill>
                <a:latin typeface="Hack NF" panose="020B0609030202020204" pitchFamily="50" charset="0"/>
              </a:rPr>
              <a:t>qrs</a:t>
            </a:r>
            <a:r>
              <a:rPr lang="en-US" dirty="0">
                <a:solidFill>
                  <a:srgbClr val="8B0000"/>
                </a:solidFill>
                <a:latin typeface="Hack NF" panose="020B0609030202020204" pitchFamily="50" charset="0"/>
              </a:rPr>
              <a:t>]$</a:t>
            </a:r>
            <a:r>
              <a:rPr lang="en-US" dirty="0">
                <a:solidFill>
                  <a:srgbClr val="000000"/>
                </a:solidFill>
                <a:latin typeface="Hack NF" panose="020B0609030202020204" pitchFamily="50" charset="0"/>
              </a:rPr>
              <a:t>’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Hack NF" panose="020B0609030202020204" pitchFamily="50" charset="0"/>
              </a:rPr>
              <a:t>Returns True</a:t>
            </a:r>
          </a:p>
          <a:p>
            <a:pPr marL="0" indent="0">
              <a:buNone/>
            </a:pPr>
            <a:endParaRPr lang="en-US" dirty="0">
              <a:solidFill>
                <a:srgbClr val="333333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dirty="0">
                <a:solidFill>
                  <a:srgbClr val="8B0000"/>
                </a:solidFill>
                <a:latin typeface="Hack NF" panose="020B0609030202020204" pitchFamily="50" charset="0"/>
              </a:rPr>
              <a:t>something</a:t>
            </a:r>
            <a:r>
              <a:rPr lang="en-US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dirty="0">
                <a:solidFill>
                  <a:srgbClr val="A9A9A9"/>
                </a:solidFill>
                <a:latin typeface="Hack NF" panose="020B0609030202020204" pitchFamily="50" charset="0"/>
              </a:rPr>
              <a:t>-match</a:t>
            </a:r>
            <a:r>
              <a:rPr lang="en-US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dirty="0">
                <a:solidFill>
                  <a:srgbClr val="8B0000"/>
                </a:solidFill>
                <a:latin typeface="Hack NF" panose="020B0609030202020204" pitchFamily="50" charset="0"/>
              </a:rPr>
              <a:t>[^</a:t>
            </a:r>
            <a:r>
              <a:rPr lang="en-US" dirty="0" err="1">
                <a:solidFill>
                  <a:srgbClr val="8B0000"/>
                </a:solidFill>
                <a:latin typeface="Hack NF" panose="020B0609030202020204" pitchFamily="50" charset="0"/>
              </a:rPr>
              <a:t>gh</a:t>
            </a:r>
            <a:r>
              <a:rPr lang="en-US" dirty="0">
                <a:solidFill>
                  <a:srgbClr val="8B0000"/>
                </a:solidFill>
                <a:latin typeface="Hack NF" panose="020B0609030202020204" pitchFamily="50" charset="0"/>
              </a:rPr>
              <a:t>]$</a:t>
            </a:r>
            <a:r>
              <a:rPr lang="en-US" dirty="0">
                <a:solidFill>
                  <a:srgbClr val="000000"/>
                </a:solidFill>
                <a:latin typeface="Hack NF" panose="020B0609030202020204" pitchFamily="50" charset="0"/>
              </a:rPr>
              <a:t>’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Hack NF" panose="020B0609030202020204" pitchFamily="50" charset="0"/>
              </a:rPr>
              <a:t>Returns False</a:t>
            </a:r>
            <a:endParaRPr lang="en-US" dirty="0">
              <a:solidFill>
                <a:srgbClr val="333333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13E178-0B4E-4BFB-95D2-6F74540726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</p:spTree>
    <p:extLst>
      <p:ext uri="{BB962C8B-B14F-4D97-AF65-F5344CB8AC3E}">
        <p14:creationId xmlns:p14="http://schemas.microsoft.com/office/powerpoint/2010/main" val="180723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4FDDC-9703-4A26-9A1A-68E70DC09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Carets Inside Square Brackets Are Special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3137AA-1D3F-45ED-A32C-DC972437B6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dirty="0">
                <a:solidFill>
                  <a:srgbClr val="8B0000"/>
                </a:solidFill>
                <a:latin typeface="Hack NF" panose="020B0609030202020204" pitchFamily="50" charset="0"/>
              </a:rPr>
              <a:t>something</a:t>
            </a:r>
            <a:r>
              <a:rPr lang="en-US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dirty="0">
                <a:solidFill>
                  <a:srgbClr val="A9A9A9"/>
                </a:solidFill>
                <a:latin typeface="Hack NF" panose="020B0609030202020204" pitchFamily="50" charset="0"/>
              </a:rPr>
              <a:t>-match</a:t>
            </a:r>
            <a:r>
              <a:rPr lang="en-US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dirty="0">
                <a:solidFill>
                  <a:srgbClr val="8B0000"/>
                </a:solidFill>
                <a:latin typeface="Hack NF" panose="020B0609030202020204" pitchFamily="50" charset="0"/>
              </a:rPr>
              <a:t>[^</a:t>
            </a:r>
            <a:r>
              <a:rPr lang="en-US" dirty="0" err="1">
                <a:solidFill>
                  <a:srgbClr val="8B0000"/>
                </a:solidFill>
                <a:latin typeface="Hack NF" panose="020B0609030202020204" pitchFamily="50" charset="0"/>
              </a:rPr>
              <a:t>qrs</a:t>
            </a:r>
            <a:r>
              <a:rPr lang="en-US" dirty="0">
                <a:solidFill>
                  <a:srgbClr val="8B0000"/>
                </a:solidFill>
                <a:latin typeface="Hack NF" panose="020B0609030202020204" pitchFamily="50" charset="0"/>
              </a:rPr>
              <a:t>]$</a:t>
            </a:r>
            <a:r>
              <a:rPr lang="en-US" dirty="0">
                <a:solidFill>
                  <a:srgbClr val="000000"/>
                </a:solidFill>
                <a:latin typeface="Hack NF" panose="020B0609030202020204" pitchFamily="50" charset="0"/>
              </a:rPr>
              <a:t>’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Hack NF" panose="020B0609030202020204" pitchFamily="50" charset="0"/>
              </a:rPr>
              <a:t>Returns True</a:t>
            </a:r>
          </a:p>
          <a:p>
            <a:pPr marL="0" indent="0">
              <a:buNone/>
            </a:pPr>
            <a:endParaRPr lang="en-US" dirty="0">
              <a:solidFill>
                <a:srgbClr val="333333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dirty="0">
                <a:solidFill>
                  <a:srgbClr val="8B0000"/>
                </a:solidFill>
                <a:latin typeface="Hack NF" panose="020B0609030202020204" pitchFamily="50" charset="0"/>
              </a:rPr>
              <a:t>something</a:t>
            </a:r>
            <a:r>
              <a:rPr lang="en-US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dirty="0">
                <a:solidFill>
                  <a:srgbClr val="A9A9A9"/>
                </a:solidFill>
                <a:latin typeface="Hack NF" panose="020B0609030202020204" pitchFamily="50" charset="0"/>
              </a:rPr>
              <a:t>-match</a:t>
            </a:r>
            <a:r>
              <a:rPr lang="en-US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dirty="0">
                <a:solidFill>
                  <a:srgbClr val="8B0000"/>
                </a:solidFill>
                <a:latin typeface="Hack NF" panose="020B0609030202020204" pitchFamily="50" charset="0"/>
              </a:rPr>
              <a:t>[^</a:t>
            </a:r>
            <a:r>
              <a:rPr lang="en-US" dirty="0" err="1">
                <a:solidFill>
                  <a:srgbClr val="8B0000"/>
                </a:solidFill>
                <a:latin typeface="Hack NF" panose="020B0609030202020204" pitchFamily="50" charset="0"/>
              </a:rPr>
              <a:t>gh</a:t>
            </a:r>
            <a:r>
              <a:rPr lang="en-US" dirty="0">
                <a:solidFill>
                  <a:srgbClr val="8B0000"/>
                </a:solidFill>
                <a:latin typeface="Hack NF" panose="020B0609030202020204" pitchFamily="50" charset="0"/>
              </a:rPr>
              <a:t>]</a:t>
            </a:r>
            <a:r>
              <a:rPr lang="en-US" dirty="0">
                <a:solidFill>
                  <a:srgbClr val="8B0000"/>
                </a:solidFill>
                <a:highlight>
                  <a:srgbClr val="00FFFF"/>
                </a:highlight>
                <a:latin typeface="Hack NF" panose="020B0609030202020204" pitchFamily="50" charset="0"/>
              </a:rPr>
              <a:t>$</a:t>
            </a:r>
            <a:r>
              <a:rPr lang="en-US" dirty="0">
                <a:solidFill>
                  <a:srgbClr val="000000"/>
                </a:solidFill>
                <a:latin typeface="Hack NF" panose="020B0609030202020204" pitchFamily="50" charset="0"/>
              </a:rPr>
              <a:t>’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Hack NF" panose="020B0609030202020204" pitchFamily="50" charset="0"/>
              </a:rPr>
              <a:t>Returns False</a:t>
            </a:r>
            <a:endParaRPr lang="en-US" dirty="0">
              <a:solidFill>
                <a:srgbClr val="333333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13E178-0B4E-4BFB-95D2-6F74540726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</p:spTree>
    <p:extLst>
      <p:ext uri="{BB962C8B-B14F-4D97-AF65-F5344CB8AC3E}">
        <p14:creationId xmlns:p14="http://schemas.microsoft.com/office/powerpoint/2010/main" val="2468145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4FDDC-9703-4A26-9A1A-68E70DC09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Carets Inside Square Brackets Are Special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3137AA-1D3F-45ED-A32C-DC972437B6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dirty="0">
                <a:solidFill>
                  <a:srgbClr val="8B0000"/>
                </a:solidFill>
                <a:latin typeface="Hack NF" panose="020B0609030202020204" pitchFamily="50" charset="0"/>
              </a:rPr>
              <a:t>something</a:t>
            </a:r>
            <a:r>
              <a:rPr lang="en-US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dirty="0">
                <a:solidFill>
                  <a:srgbClr val="A9A9A9"/>
                </a:solidFill>
                <a:latin typeface="Hack NF" panose="020B0609030202020204" pitchFamily="50" charset="0"/>
              </a:rPr>
              <a:t>-match</a:t>
            </a:r>
            <a:r>
              <a:rPr lang="en-US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dirty="0">
                <a:solidFill>
                  <a:srgbClr val="8B0000"/>
                </a:solidFill>
                <a:latin typeface="Hack NF" panose="020B0609030202020204" pitchFamily="50" charset="0"/>
              </a:rPr>
              <a:t>[^</a:t>
            </a:r>
            <a:r>
              <a:rPr lang="en-US" dirty="0" err="1">
                <a:solidFill>
                  <a:srgbClr val="8B0000"/>
                </a:solidFill>
                <a:latin typeface="Hack NF" panose="020B0609030202020204" pitchFamily="50" charset="0"/>
              </a:rPr>
              <a:t>qrs</a:t>
            </a:r>
            <a:r>
              <a:rPr lang="en-US" dirty="0">
                <a:solidFill>
                  <a:srgbClr val="8B0000"/>
                </a:solidFill>
                <a:latin typeface="Hack NF" panose="020B0609030202020204" pitchFamily="50" charset="0"/>
              </a:rPr>
              <a:t>]$</a:t>
            </a:r>
            <a:r>
              <a:rPr lang="en-US" dirty="0">
                <a:solidFill>
                  <a:srgbClr val="000000"/>
                </a:solidFill>
                <a:latin typeface="Hack NF" panose="020B0609030202020204" pitchFamily="50" charset="0"/>
              </a:rPr>
              <a:t>’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Hack NF" panose="020B0609030202020204" pitchFamily="50" charset="0"/>
              </a:rPr>
              <a:t>Returns True</a:t>
            </a:r>
          </a:p>
          <a:p>
            <a:pPr marL="0" indent="0">
              <a:buNone/>
            </a:pPr>
            <a:endParaRPr lang="en-US" dirty="0">
              <a:solidFill>
                <a:srgbClr val="333333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dirty="0">
                <a:solidFill>
                  <a:srgbClr val="8B0000"/>
                </a:solidFill>
                <a:latin typeface="Hack NF" panose="020B0609030202020204" pitchFamily="50" charset="0"/>
              </a:rPr>
              <a:t>something</a:t>
            </a:r>
            <a:r>
              <a:rPr lang="en-US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dirty="0">
                <a:solidFill>
                  <a:srgbClr val="A9A9A9"/>
                </a:solidFill>
                <a:latin typeface="Hack NF" panose="020B0609030202020204" pitchFamily="50" charset="0"/>
              </a:rPr>
              <a:t>-match</a:t>
            </a:r>
            <a:r>
              <a:rPr lang="en-US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dirty="0">
                <a:solidFill>
                  <a:srgbClr val="8B0000"/>
                </a:solidFill>
                <a:highlight>
                  <a:srgbClr val="FF00FF"/>
                </a:highlight>
                <a:latin typeface="Hack NF" panose="020B0609030202020204" pitchFamily="50" charset="0"/>
              </a:rPr>
              <a:t>[</a:t>
            </a:r>
            <a:r>
              <a:rPr lang="en-US" dirty="0">
                <a:solidFill>
                  <a:srgbClr val="8B0000"/>
                </a:solidFill>
                <a:highlight>
                  <a:srgbClr val="FFFF00"/>
                </a:highlight>
                <a:latin typeface="Hack NF" panose="020B0609030202020204" pitchFamily="50" charset="0"/>
              </a:rPr>
              <a:t>^</a:t>
            </a:r>
            <a:r>
              <a:rPr lang="en-US" dirty="0" err="1">
                <a:solidFill>
                  <a:srgbClr val="8B0000"/>
                </a:solidFill>
                <a:highlight>
                  <a:srgbClr val="FF00FF"/>
                </a:highlight>
                <a:latin typeface="Hack NF" panose="020B0609030202020204" pitchFamily="50" charset="0"/>
              </a:rPr>
              <a:t>gh</a:t>
            </a:r>
            <a:r>
              <a:rPr lang="en-US" dirty="0">
                <a:solidFill>
                  <a:srgbClr val="8B0000"/>
                </a:solidFill>
                <a:highlight>
                  <a:srgbClr val="FF00FF"/>
                </a:highlight>
                <a:latin typeface="Hack NF" panose="020B0609030202020204" pitchFamily="50" charset="0"/>
              </a:rPr>
              <a:t>]</a:t>
            </a:r>
            <a:r>
              <a:rPr lang="en-US" dirty="0">
                <a:solidFill>
                  <a:srgbClr val="8B0000"/>
                </a:solidFill>
                <a:highlight>
                  <a:srgbClr val="00FFFF"/>
                </a:highlight>
                <a:latin typeface="Hack NF" panose="020B0609030202020204" pitchFamily="50" charset="0"/>
              </a:rPr>
              <a:t>$</a:t>
            </a:r>
            <a:r>
              <a:rPr lang="en-US" dirty="0">
                <a:solidFill>
                  <a:srgbClr val="000000"/>
                </a:solidFill>
                <a:latin typeface="Hack NF" panose="020B0609030202020204" pitchFamily="50" charset="0"/>
              </a:rPr>
              <a:t>’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Hack NF" panose="020B0609030202020204" pitchFamily="50" charset="0"/>
              </a:rPr>
              <a:t>Returns False</a:t>
            </a:r>
            <a:endParaRPr lang="en-US" dirty="0">
              <a:solidFill>
                <a:srgbClr val="333333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13E178-0B4E-4BFB-95D2-6F74540726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</p:spTree>
    <p:extLst>
      <p:ext uri="{BB962C8B-B14F-4D97-AF65-F5344CB8AC3E}">
        <p14:creationId xmlns:p14="http://schemas.microsoft.com/office/powerpoint/2010/main" val="713458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4FDDC-9703-4A26-9A1A-68E70DC09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Carets Inside Square Brackets Are Special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3137AA-1D3F-45ED-A32C-DC972437B6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dirty="0">
                <a:solidFill>
                  <a:srgbClr val="8B0000"/>
                </a:solidFill>
                <a:latin typeface="Hack NF" panose="020B0609030202020204" pitchFamily="50" charset="0"/>
              </a:rPr>
              <a:t>something</a:t>
            </a:r>
            <a:r>
              <a:rPr lang="en-US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dirty="0">
                <a:solidFill>
                  <a:srgbClr val="A9A9A9"/>
                </a:solidFill>
                <a:latin typeface="Hack NF" panose="020B0609030202020204" pitchFamily="50" charset="0"/>
              </a:rPr>
              <a:t>-match</a:t>
            </a:r>
            <a:r>
              <a:rPr lang="en-US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dirty="0">
                <a:solidFill>
                  <a:srgbClr val="8B0000"/>
                </a:solidFill>
                <a:latin typeface="Hack NF" panose="020B0609030202020204" pitchFamily="50" charset="0"/>
              </a:rPr>
              <a:t>[^</a:t>
            </a:r>
            <a:r>
              <a:rPr lang="en-US" dirty="0" err="1">
                <a:solidFill>
                  <a:srgbClr val="8B0000"/>
                </a:solidFill>
                <a:latin typeface="Hack NF" panose="020B0609030202020204" pitchFamily="50" charset="0"/>
              </a:rPr>
              <a:t>qrs</a:t>
            </a:r>
            <a:r>
              <a:rPr lang="en-US" dirty="0">
                <a:solidFill>
                  <a:srgbClr val="8B0000"/>
                </a:solidFill>
                <a:latin typeface="Hack NF" panose="020B0609030202020204" pitchFamily="50" charset="0"/>
              </a:rPr>
              <a:t>]$</a:t>
            </a:r>
            <a:r>
              <a:rPr lang="en-US" dirty="0">
                <a:solidFill>
                  <a:srgbClr val="000000"/>
                </a:solidFill>
                <a:latin typeface="Hack NF" panose="020B0609030202020204" pitchFamily="50" charset="0"/>
              </a:rPr>
              <a:t>’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Hack NF" panose="020B0609030202020204" pitchFamily="50" charset="0"/>
              </a:rPr>
              <a:t>Returns True</a:t>
            </a:r>
          </a:p>
          <a:p>
            <a:pPr marL="0" indent="0">
              <a:buNone/>
            </a:pPr>
            <a:endParaRPr lang="en-US" dirty="0">
              <a:solidFill>
                <a:srgbClr val="333333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dirty="0">
                <a:solidFill>
                  <a:srgbClr val="8B0000"/>
                </a:solidFill>
                <a:latin typeface="Hack NF" panose="020B0609030202020204" pitchFamily="50" charset="0"/>
              </a:rPr>
              <a:t>something</a:t>
            </a:r>
            <a:r>
              <a:rPr lang="en-US" dirty="0">
                <a:solidFill>
                  <a:srgbClr val="000000"/>
                </a:solidFill>
                <a:highlight>
                  <a:srgbClr val="00FFFF"/>
                </a:highlight>
                <a:latin typeface="Hack NF" panose="020B0609030202020204" pitchFamily="50" charset="0"/>
              </a:rPr>
              <a:t>'</a:t>
            </a:r>
            <a:r>
              <a:rPr lang="en-US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dirty="0">
                <a:solidFill>
                  <a:srgbClr val="A9A9A9"/>
                </a:solidFill>
                <a:latin typeface="Hack NF" panose="020B0609030202020204" pitchFamily="50" charset="0"/>
              </a:rPr>
              <a:t>-match</a:t>
            </a:r>
            <a:r>
              <a:rPr lang="en-US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dirty="0">
                <a:solidFill>
                  <a:srgbClr val="8B0000"/>
                </a:solidFill>
                <a:highlight>
                  <a:srgbClr val="FF00FF"/>
                </a:highlight>
                <a:latin typeface="Hack NF" panose="020B0609030202020204" pitchFamily="50" charset="0"/>
              </a:rPr>
              <a:t>[</a:t>
            </a:r>
            <a:r>
              <a:rPr lang="en-US" dirty="0">
                <a:solidFill>
                  <a:srgbClr val="8B0000"/>
                </a:solidFill>
                <a:highlight>
                  <a:srgbClr val="FFFF00"/>
                </a:highlight>
                <a:latin typeface="Hack NF" panose="020B0609030202020204" pitchFamily="50" charset="0"/>
              </a:rPr>
              <a:t>^</a:t>
            </a:r>
            <a:r>
              <a:rPr lang="en-US" dirty="0" err="1">
                <a:solidFill>
                  <a:srgbClr val="8B0000"/>
                </a:solidFill>
                <a:highlight>
                  <a:srgbClr val="FF00FF"/>
                </a:highlight>
                <a:latin typeface="Hack NF" panose="020B0609030202020204" pitchFamily="50" charset="0"/>
              </a:rPr>
              <a:t>gh</a:t>
            </a:r>
            <a:r>
              <a:rPr lang="en-US" dirty="0">
                <a:solidFill>
                  <a:srgbClr val="8B0000"/>
                </a:solidFill>
                <a:highlight>
                  <a:srgbClr val="FF00FF"/>
                </a:highlight>
                <a:latin typeface="Hack NF" panose="020B0609030202020204" pitchFamily="50" charset="0"/>
              </a:rPr>
              <a:t>]</a:t>
            </a:r>
            <a:r>
              <a:rPr lang="en-US" dirty="0">
                <a:solidFill>
                  <a:srgbClr val="8B0000"/>
                </a:solidFill>
                <a:highlight>
                  <a:srgbClr val="00FFFF"/>
                </a:highlight>
                <a:latin typeface="Hack NF" panose="020B0609030202020204" pitchFamily="50" charset="0"/>
              </a:rPr>
              <a:t>$</a:t>
            </a:r>
            <a:r>
              <a:rPr lang="en-US" dirty="0">
                <a:solidFill>
                  <a:srgbClr val="000000"/>
                </a:solidFill>
                <a:latin typeface="Hack NF" panose="020B0609030202020204" pitchFamily="50" charset="0"/>
              </a:rPr>
              <a:t>’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Hack NF" panose="020B0609030202020204" pitchFamily="50" charset="0"/>
              </a:rPr>
              <a:t>Returns False</a:t>
            </a:r>
            <a:endParaRPr lang="en-US" dirty="0">
              <a:solidFill>
                <a:srgbClr val="333333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13E178-0B4E-4BFB-95D2-6F74540726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</p:spTree>
    <p:extLst>
      <p:ext uri="{BB962C8B-B14F-4D97-AF65-F5344CB8AC3E}">
        <p14:creationId xmlns:p14="http://schemas.microsoft.com/office/powerpoint/2010/main" val="1269580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4FDDC-9703-4A26-9A1A-68E70DC09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Carets Inside Square Brackets Are Special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3137AA-1D3F-45ED-A32C-DC972437B6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dirty="0">
                <a:solidFill>
                  <a:srgbClr val="8B0000"/>
                </a:solidFill>
                <a:latin typeface="Hack NF" panose="020B0609030202020204" pitchFamily="50" charset="0"/>
              </a:rPr>
              <a:t>something</a:t>
            </a:r>
            <a:r>
              <a:rPr lang="en-US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dirty="0">
                <a:solidFill>
                  <a:srgbClr val="A9A9A9"/>
                </a:solidFill>
                <a:latin typeface="Hack NF" panose="020B0609030202020204" pitchFamily="50" charset="0"/>
              </a:rPr>
              <a:t>-match</a:t>
            </a:r>
            <a:r>
              <a:rPr lang="en-US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dirty="0">
                <a:solidFill>
                  <a:srgbClr val="8B0000"/>
                </a:solidFill>
                <a:latin typeface="Hack NF" panose="020B0609030202020204" pitchFamily="50" charset="0"/>
              </a:rPr>
              <a:t>[^</a:t>
            </a:r>
            <a:r>
              <a:rPr lang="en-US" dirty="0" err="1">
                <a:solidFill>
                  <a:srgbClr val="8B0000"/>
                </a:solidFill>
                <a:latin typeface="Hack NF" panose="020B0609030202020204" pitchFamily="50" charset="0"/>
              </a:rPr>
              <a:t>qrs</a:t>
            </a:r>
            <a:r>
              <a:rPr lang="en-US" dirty="0">
                <a:solidFill>
                  <a:srgbClr val="8B0000"/>
                </a:solidFill>
                <a:latin typeface="Hack NF" panose="020B0609030202020204" pitchFamily="50" charset="0"/>
              </a:rPr>
              <a:t>]$</a:t>
            </a:r>
            <a:r>
              <a:rPr lang="en-US" dirty="0">
                <a:solidFill>
                  <a:srgbClr val="000000"/>
                </a:solidFill>
                <a:latin typeface="Hack NF" panose="020B0609030202020204" pitchFamily="50" charset="0"/>
              </a:rPr>
              <a:t>’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Hack NF" panose="020B0609030202020204" pitchFamily="50" charset="0"/>
              </a:rPr>
              <a:t>Returns True</a:t>
            </a:r>
          </a:p>
          <a:p>
            <a:pPr marL="0" indent="0">
              <a:buNone/>
            </a:pPr>
            <a:endParaRPr lang="en-US" dirty="0">
              <a:solidFill>
                <a:srgbClr val="333333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dirty="0">
                <a:solidFill>
                  <a:srgbClr val="8B0000"/>
                </a:solidFill>
                <a:latin typeface="Hack NF" panose="020B0609030202020204" pitchFamily="50" charset="0"/>
              </a:rPr>
              <a:t>somethin</a:t>
            </a:r>
            <a:r>
              <a:rPr lang="en-US" dirty="0">
                <a:solidFill>
                  <a:srgbClr val="8B0000"/>
                </a:solidFill>
                <a:highlight>
                  <a:srgbClr val="FF0000"/>
                </a:highlight>
                <a:latin typeface="Hack NF" panose="020B0609030202020204" pitchFamily="50" charset="0"/>
              </a:rPr>
              <a:t>g</a:t>
            </a:r>
            <a:r>
              <a:rPr lang="en-US" dirty="0">
                <a:solidFill>
                  <a:srgbClr val="000000"/>
                </a:solidFill>
                <a:highlight>
                  <a:srgbClr val="00FFFF"/>
                </a:highlight>
                <a:latin typeface="Hack NF" panose="020B0609030202020204" pitchFamily="50" charset="0"/>
              </a:rPr>
              <a:t>'</a:t>
            </a:r>
            <a:r>
              <a:rPr lang="en-US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dirty="0">
                <a:solidFill>
                  <a:srgbClr val="A9A9A9"/>
                </a:solidFill>
                <a:latin typeface="Hack NF" panose="020B0609030202020204" pitchFamily="50" charset="0"/>
              </a:rPr>
              <a:t>-match</a:t>
            </a:r>
            <a:r>
              <a:rPr lang="en-US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dirty="0">
                <a:solidFill>
                  <a:srgbClr val="8B0000"/>
                </a:solidFill>
                <a:highlight>
                  <a:srgbClr val="FF00FF"/>
                </a:highlight>
                <a:latin typeface="Hack NF" panose="020B0609030202020204" pitchFamily="50" charset="0"/>
              </a:rPr>
              <a:t>[</a:t>
            </a:r>
            <a:r>
              <a:rPr lang="en-US" dirty="0">
                <a:solidFill>
                  <a:srgbClr val="8B0000"/>
                </a:solidFill>
                <a:highlight>
                  <a:srgbClr val="FFFF00"/>
                </a:highlight>
                <a:latin typeface="Hack NF" panose="020B0609030202020204" pitchFamily="50" charset="0"/>
              </a:rPr>
              <a:t>^</a:t>
            </a:r>
            <a:r>
              <a:rPr lang="en-US" dirty="0" err="1">
                <a:solidFill>
                  <a:srgbClr val="8B0000"/>
                </a:solidFill>
                <a:highlight>
                  <a:srgbClr val="FF00FF"/>
                </a:highlight>
                <a:latin typeface="Hack NF" panose="020B0609030202020204" pitchFamily="50" charset="0"/>
              </a:rPr>
              <a:t>gh</a:t>
            </a:r>
            <a:r>
              <a:rPr lang="en-US" dirty="0">
                <a:solidFill>
                  <a:srgbClr val="8B0000"/>
                </a:solidFill>
                <a:highlight>
                  <a:srgbClr val="FF00FF"/>
                </a:highlight>
                <a:latin typeface="Hack NF" panose="020B0609030202020204" pitchFamily="50" charset="0"/>
              </a:rPr>
              <a:t>]</a:t>
            </a:r>
            <a:r>
              <a:rPr lang="en-US" dirty="0">
                <a:solidFill>
                  <a:srgbClr val="8B0000"/>
                </a:solidFill>
                <a:highlight>
                  <a:srgbClr val="00FFFF"/>
                </a:highlight>
                <a:latin typeface="Hack NF" panose="020B0609030202020204" pitchFamily="50" charset="0"/>
              </a:rPr>
              <a:t>$</a:t>
            </a:r>
            <a:r>
              <a:rPr lang="en-US" dirty="0">
                <a:solidFill>
                  <a:srgbClr val="000000"/>
                </a:solidFill>
                <a:latin typeface="Hack NF" panose="020B0609030202020204" pitchFamily="50" charset="0"/>
              </a:rPr>
              <a:t>’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Hack NF" panose="020B0609030202020204" pitchFamily="50" charset="0"/>
              </a:rPr>
              <a:t>Returns False</a:t>
            </a:r>
            <a:endParaRPr lang="en-US" dirty="0">
              <a:solidFill>
                <a:srgbClr val="333333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13E178-0B4E-4BFB-95D2-6F74540726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</p:spTree>
    <p:extLst>
      <p:ext uri="{BB962C8B-B14F-4D97-AF65-F5344CB8AC3E}">
        <p14:creationId xmlns:p14="http://schemas.microsoft.com/office/powerpoint/2010/main" val="622346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4FDDC-9703-4A26-9A1A-68E70DC09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Carets Inside Square Brackets Are Special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3137AA-1D3F-45ED-A32C-DC972437B6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dirty="0">
                <a:solidFill>
                  <a:srgbClr val="8B0000"/>
                </a:solidFill>
                <a:latin typeface="Hack NF" panose="020B0609030202020204" pitchFamily="50" charset="0"/>
              </a:rPr>
              <a:t>something</a:t>
            </a:r>
            <a:r>
              <a:rPr lang="en-US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dirty="0">
                <a:solidFill>
                  <a:srgbClr val="A9A9A9"/>
                </a:solidFill>
                <a:latin typeface="Hack NF" panose="020B0609030202020204" pitchFamily="50" charset="0"/>
              </a:rPr>
              <a:t>-match</a:t>
            </a:r>
            <a:r>
              <a:rPr lang="en-US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dirty="0">
                <a:solidFill>
                  <a:srgbClr val="8B0000"/>
                </a:solidFill>
                <a:latin typeface="Hack NF" panose="020B0609030202020204" pitchFamily="50" charset="0"/>
              </a:rPr>
              <a:t>[^</a:t>
            </a:r>
            <a:r>
              <a:rPr lang="en-US" dirty="0" err="1">
                <a:solidFill>
                  <a:srgbClr val="8B0000"/>
                </a:solidFill>
                <a:latin typeface="Hack NF" panose="020B0609030202020204" pitchFamily="50" charset="0"/>
              </a:rPr>
              <a:t>qrs</a:t>
            </a:r>
            <a:r>
              <a:rPr lang="en-US" dirty="0">
                <a:solidFill>
                  <a:srgbClr val="8B0000"/>
                </a:solidFill>
                <a:latin typeface="Hack NF" panose="020B0609030202020204" pitchFamily="50" charset="0"/>
              </a:rPr>
              <a:t>]$</a:t>
            </a:r>
            <a:r>
              <a:rPr lang="en-US" dirty="0">
                <a:solidFill>
                  <a:srgbClr val="000000"/>
                </a:solidFill>
                <a:latin typeface="Hack NF" panose="020B0609030202020204" pitchFamily="50" charset="0"/>
              </a:rPr>
              <a:t>’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Hack NF" panose="020B0609030202020204" pitchFamily="50" charset="0"/>
              </a:rPr>
              <a:t>Returns True</a:t>
            </a:r>
          </a:p>
          <a:p>
            <a:pPr marL="0" indent="0">
              <a:buNone/>
            </a:pPr>
            <a:endParaRPr lang="en-US" dirty="0">
              <a:solidFill>
                <a:srgbClr val="333333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dirty="0">
                <a:solidFill>
                  <a:srgbClr val="8B0000"/>
                </a:solidFill>
                <a:latin typeface="Hack NF" panose="020B0609030202020204" pitchFamily="50" charset="0"/>
              </a:rPr>
              <a:t>something</a:t>
            </a:r>
            <a:r>
              <a:rPr lang="en-US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dirty="0">
                <a:solidFill>
                  <a:srgbClr val="A9A9A9"/>
                </a:solidFill>
                <a:latin typeface="Hack NF" panose="020B0609030202020204" pitchFamily="50" charset="0"/>
              </a:rPr>
              <a:t>-match</a:t>
            </a:r>
            <a:r>
              <a:rPr lang="en-US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dirty="0">
                <a:solidFill>
                  <a:srgbClr val="8B0000"/>
                </a:solidFill>
                <a:latin typeface="Hack NF" panose="020B0609030202020204" pitchFamily="50" charset="0"/>
              </a:rPr>
              <a:t>[^</a:t>
            </a:r>
            <a:r>
              <a:rPr lang="en-US" dirty="0" err="1">
                <a:solidFill>
                  <a:srgbClr val="8B0000"/>
                </a:solidFill>
                <a:latin typeface="Hack NF" panose="020B0609030202020204" pitchFamily="50" charset="0"/>
              </a:rPr>
              <a:t>gh</a:t>
            </a:r>
            <a:r>
              <a:rPr lang="en-US" dirty="0">
                <a:solidFill>
                  <a:srgbClr val="8B0000"/>
                </a:solidFill>
                <a:latin typeface="Hack NF" panose="020B0609030202020204" pitchFamily="50" charset="0"/>
              </a:rPr>
              <a:t>]$</a:t>
            </a:r>
            <a:r>
              <a:rPr lang="en-US" dirty="0">
                <a:solidFill>
                  <a:srgbClr val="000000"/>
                </a:solidFill>
                <a:latin typeface="Hack NF" panose="020B0609030202020204" pitchFamily="50" charset="0"/>
              </a:rPr>
              <a:t>’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Hack NF" panose="020B0609030202020204" pitchFamily="50" charset="0"/>
              </a:rPr>
              <a:t>Returns False</a:t>
            </a:r>
            <a:endParaRPr lang="en-US" dirty="0">
              <a:solidFill>
                <a:srgbClr val="333333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13E178-0B4E-4BFB-95D2-6F74540726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</p:spTree>
    <p:extLst>
      <p:ext uri="{BB962C8B-B14F-4D97-AF65-F5344CB8AC3E}">
        <p14:creationId xmlns:p14="http://schemas.microsoft.com/office/powerpoint/2010/main" val="4139718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759C8-2D98-4A8F-9800-D854C015F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Putting it in Action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C0CE22-F26A-464F-B76C-DFE6861BED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Time to get some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DADA46-8DF0-4C75-B7DD-19DD0FA1DE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</p:spTree>
    <p:extLst>
      <p:ext uri="{BB962C8B-B14F-4D97-AF65-F5344CB8AC3E}">
        <p14:creationId xmlns:p14="http://schemas.microsoft.com/office/powerpoint/2010/main" val="3394273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9A49ED-416D-4286-A88B-9AD2CAF36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 Symbol – Zero or More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C6D057-CF7D-4FB6-918B-00FABB77E7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400" dirty="0">
                <a:solidFill>
                  <a:srgbClr val="8B0000"/>
                </a:solidFill>
                <a:latin typeface="Hack NF" panose="020B0609030202020204" pitchFamily="50" charset="0"/>
              </a:rPr>
              <a:t>something.txt</a:t>
            </a: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4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400" dirty="0">
                <a:solidFill>
                  <a:srgbClr val="A9A9A9"/>
                </a:solidFill>
                <a:latin typeface="Hack NF" panose="020B0609030202020204" pitchFamily="50" charset="0"/>
              </a:rPr>
              <a:t>-match</a:t>
            </a:r>
            <a:r>
              <a:rPr lang="en-US" sz="24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400" dirty="0">
                <a:solidFill>
                  <a:srgbClr val="8B0000"/>
                </a:solidFill>
                <a:latin typeface="Hack NF" panose="020B0609030202020204" pitchFamily="50" charset="0"/>
              </a:rPr>
              <a:t>s*omething.txt</a:t>
            </a: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’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Returns True</a:t>
            </a:r>
          </a:p>
          <a:p>
            <a:pPr marL="0" indent="0">
              <a:buNone/>
            </a:pPr>
            <a:endParaRPr lang="en-US" sz="2400" dirty="0">
              <a:solidFill>
                <a:srgbClr val="333333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400" dirty="0">
                <a:solidFill>
                  <a:srgbClr val="8B0000"/>
                </a:solidFill>
                <a:latin typeface="Hack NF" panose="020B0609030202020204" pitchFamily="50" charset="0"/>
              </a:rPr>
              <a:t>something.txt</a:t>
            </a: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4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400" dirty="0">
                <a:solidFill>
                  <a:srgbClr val="A9A9A9"/>
                </a:solidFill>
                <a:latin typeface="Hack NF" panose="020B0609030202020204" pitchFamily="50" charset="0"/>
              </a:rPr>
              <a:t>-match</a:t>
            </a:r>
            <a:r>
              <a:rPr lang="en-US" sz="24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400" dirty="0">
                <a:solidFill>
                  <a:srgbClr val="8B0000"/>
                </a:solidFill>
                <a:highlight>
                  <a:srgbClr val="FF00FF"/>
                </a:highlight>
                <a:latin typeface="Hack NF" panose="020B0609030202020204" pitchFamily="50" charset="0"/>
              </a:rPr>
              <a:t>q*</a:t>
            </a:r>
            <a:r>
              <a:rPr lang="en-US" sz="2400" dirty="0">
                <a:solidFill>
                  <a:srgbClr val="8B0000"/>
                </a:solidFill>
                <a:highlight>
                  <a:srgbClr val="00FFFF"/>
                </a:highlight>
                <a:latin typeface="Hack NF" panose="020B0609030202020204" pitchFamily="50" charset="0"/>
              </a:rPr>
              <a:t>omething.txt</a:t>
            </a: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’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Returns True</a:t>
            </a:r>
          </a:p>
          <a:p>
            <a:pPr marL="0" indent="0">
              <a:buNone/>
            </a:pPr>
            <a:endParaRPr lang="en-US" sz="2400" dirty="0">
              <a:solidFill>
                <a:srgbClr val="333333"/>
              </a:solidFill>
              <a:latin typeface="Hack NF" panose="020B0609030202020204" pitchFamily="50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53EBE2B-7F1B-477F-BE7F-9D9888922C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@</a:t>
            </a:r>
            <a:r>
              <a:rPr lang="en-US" dirty="0" err="1"/>
              <a:t>MrThomasRayner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2092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CF330-563F-473E-B972-D32B09B86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Isolate a Username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B0D2F5-09D9-4D28-A95D-0FBE7D4841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2800" dirty="0">
              <a:solidFill>
                <a:srgbClr val="000000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800" dirty="0">
                <a:solidFill>
                  <a:srgbClr val="8B0000"/>
                </a:solidFill>
                <a:latin typeface="Hack NF" panose="020B0609030202020204" pitchFamily="50" charset="0"/>
              </a:rPr>
              <a:t>domain\username</a:t>
            </a:r>
            <a:r>
              <a:rPr lang="en-US" sz="28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8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800" dirty="0">
                <a:solidFill>
                  <a:srgbClr val="A9A9A9"/>
                </a:solidFill>
                <a:latin typeface="Hack NF" panose="020B0609030202020204" pitchFamily="50" charset="0"/>
              </a:rPr>
              <a:t>-replace</a:t>
            </a:r>
            <a:r>
              <a:rPr lang="en-US" sz="28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8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800" dirty="0">
                <a:solidFill>
                  <a:srgbClr val="8B0000"/>
                </a:solidFill>
                <a:latin typeface="Hack NF" panose="020B0609030202020204" pitchFamily="50" charset="0"/>
              </a:rPr>
              <a:t>\w+\\</a:t>
            </a:r>
            <a:r>
              <a:rPr lang="en-US" sz="28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800" dirty="0">
                <a:solidFill>
                  <a:srgbClr val="A9A9A9"/>
                </a:solidFill>
                <a:latin typeface="Hack NF" panose="020B0609030202020204" pitchFamily="50" charset="0"/>
              </a:rPr>
              <a:t>,</a:t>
            </a:r>
            <a:r>
              <a:rPr lang="en-US" sz="2800" dirty="0">
                <a:solidFill>
                  <a:srgbClr val="000000"/>
                </a:solidFill>
                <a:latin typeface="Hack NF" panose="020B0609030202020204" pitchFamily="50" charset="0"/>
              </a:rPr>
              <a:t>‘’</a:t>
            </a:r>
          </a:p>
          <a:p>
            <a:pPr marL="0" indent="0">
              <a:buNone/>
            </a:pPr>
            <a:endParaRPr lang="en-US" sz="2800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</a:rPr>
              <a:t>Returns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latin typeface="Hack NF" panose="020B0609030202020204" pitchFamily="50" charset="0"/>
              </a:rPr>
              <a:t>username</a:t>
            </a:r>
            <a:endParaRPr lang="en-US" sz="2800" dirty="0">
              <a:solidFill>
                <a:srgbClr val="333333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endParaRPr lang="en-US" sz="28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74590D-E321-4A14-A7B5-B0AA58FEC9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</p:spTree>
    <p:extLst>
      <p:ext uri="{BB962C8B-B14F-4D97-AF65-F5344CB8AC3E}">
        <p14:creationId xmlns:p14="http://schemas.microsoft.com/office/powerpoint/2010/main" val="3245764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CF330-563F-473E-B972-D32B09B86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Isolate a Username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B0D2F5-09D9-4D28-A95D-0FBE7D4841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2800" dirty="0">
              <a:solidFill>
                <a:srgbClr val="000000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800" dirty="0">
                <a:solidFill>
                  <a:srgbClr val="8B0000"/>
                </a:solidFill>
                <a:latin typeface="Hack NF" panose="020B0609030202020204" pitchFamily="50" charset="0"/>
              </a:rPr>
              <a:t>domain\username</a:t>
            </a:r>
            <a:r>
              <a:rPr lang="en-US" sz="28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8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800" dirty="0">
                <a:solidFill>
                  <a:srgbClr val="A9A9A9"/>
                </a:solidFill>
                <a:latin typeface="Hack NF" panose="020B0609030202020204" pitchFamily="50" charset="0"/>
              </a:rPr>
              <a:t>-replace</a:t>
            </a:r>
            <a:r>
              <a:rPr lang="en-US" sz="28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8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800" dirty="0">
                <a:solidFill>
                  <a:srgbClr val="8B0000"/>
                </a:solidFill>
                <a:highlight>
                  <a:srgbClr val="FF00FF"/>
                </a:highlight>
                <a:latin typeface="Hack NF" panose="020B0609030202020204" pitchFamily="50" charset="0"/>
              </a:rPr>
              <a:t>\w</a:t>
            </a:r>
            <a:r>
              <a:rPr lang="en-US" sz="2800" dirty="0">
                <a:solidFill>
                  <a:srgbClr val="8B0000"/>
                </a:solidFill>
                <a:latin typeface="Hack NF" panose="020B0609030202020204" pitchFamily="50" charset="0"/>
              </a:rPr>
              <a:t>+\\</a:t>
            </a:r>
            <a:r>
              <a:rPr lang="en-US" sz="28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800" dirty="0">
                <a:solidFill>
                  <a:srgbClr val="A9A9A9"/>
                </a:solidFill>
                <a:latin typeface="Hack NF" panose="020B0609030202020204" pitchFamily="50" charset="0"/>
              </a:rPr>
              <a:t>,</a:t>
            </a:r>
            <a:r>
              <a:rPr lang="en-US" sz="2800" dirty="0">
                <a:solidFill>
                  <a:srgbClr val="000000"/>
                </a:solidFill>
                <a:latin typeface="Hack NF" panose="020B0609030202020204" pitchFamily="50" charset="0"/>
              </a:rPr>
              <a:t>‘’</a:t>
            </a:r>
          </a:p>
          <a:p>
            <a:pPr marL="0" indent="0">
              <a:buNone/>
            </a:pPr>
            <a:endParaRPr lang="en-US" sz="2800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</a:rPr>
              <a:t>Returns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latin typeface="Hack NF" panose="020B0609030202020204" pitchFamily="50" charset="0"/>
              </a:rPr>
              <a:t>username</a:t>
            </a:r>
            <a:endParaRPr lang="en-US" sz="2800" dirty="0">
              <a:solidFill>
                <a:srgbClr val="333333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endParaRPr lang="en-US" sz="28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74590D-E321-4A14-A7B5-B0AA58FEC9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</p:spTree>
    <p:extLst>
      <p:ext uri="{BB962C8B-B14F-4D97-AF65-F5344CB8AC3E}">
        <p14:creationId xmlns:p14="http://schemas.microsoft.com/office/powerpoint/2010/main" val="4164713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CF330-563F-473E-B972-D32B09B86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Isolate a Username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B0D2F5-09D9-4D28-A95D-0FBE7D4841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2800" dirty="0">
              <a:solidFill>
                <a:srgbClr val="000000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800" dirty="0">
                <a:solidFill>
                  <a:srgbClr val="8B0000"/>
                </a:solidFill>
                <a:latin typeface="Hack NF" panose="020B0609030202020204" pitchFamily="50" charset="0"/>
              </a:rPr>
              <a:t>domain\username</a:t>
            </a:r>
            <a:r>
              <a:rPr lang="en-US" sz="28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8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800" dirty="0">
                <a:solidFill>
                  <a:srgbClr val="A9A9A9"/>
                </a:solidFill>
                <a:latin typeface="Hack NF" panose="020B0609030202020204" pitchFamily="50" charset="0"/>
              </a:rPr>
              <a:t>-replace</a:t>
            </a:r>
            <a:r>
              <a:rPr lang="en-US" sz="28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8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800" dirty="0">
                <a:solidFill>
                  <a:srgbClr val="8B0000"/>
                </a:solidFill>
                <a:highlight>
                  <a:srgbClr val="FF00FF"/>
                </a:highlight>
                <a:latin typeface="Hack NF" panose="020B0609030202020204" pitchFamily="50" charset="0"/>
              </a:rPr>
              <a:t>\w</a:t>
            </a:r>
            <a:r>
              <a:rPr lang="en-US" sz="2800" dirty="0">
                <a:solidFill>
                  <a:srgbClr val="8B0000"/>
                </a:solidFill>
                <a:highlight>
                  <a:srgbClr val="00FFFF"/>
                </a:highlight>
                <a:latin typeface="Hack NF" panose="020B0609030202020204" pitchFamily="50" charset="0"/>
              </a:rPr>
              <a:t>+</a:t>
            </a:r>
            <a:r>
              <a:rPr lang="en-US" sz="2800" dirty="0">
                <a:solidFill>
                  <a:srgbClr val="8B0000"/>
                </a:solidFill>
                <a:latin typeface="Hack NF" panose="020B0609030202020204" pitchFamily="50" charset="0"/>
              </a:rPr>
              <a:t>\\</a:t>
            </a:r>
            <a:r>
              <a:rPr lang="en-US" sz="28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800" dirty="0">
                <a:solidFill>
                  <a:srgbClr val="A9A9A9"/>
                </a:solidFill>
                <a:latin typeface="Hack NF" panose="020B0609030202020204" pitchFamily="50" charset="0"/>
              </a:rPr>
              <a:t>,</a:t>
            </a:r>
            <a:r>
              <a:rPr lang="en-US" sz="2800" dirty="0">
                <a:solidFill>
                  <a:srgbClr val="000000"/>
                </a:solidFill>
                <a:latin typeface="Hack NF" panose="020B0609030202020204" pitchFamily="50" charset="0"/>
              </a:rPr>
              <a:t>‘’</a:t>
            </a:r>
          </a:p>
          <a:p>
            <a:pPr marL="0" indent="0">
              <a:buNone/>
            </a:pPr>
            <a:endParaRPr lang="en-US" sz="2800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</a:rPr>
              <a:t>Returns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latin typeface="Hack NF" panose="020B0609030202020204" pitchFamily="50" charset="0"/>
              </a:rPr>
              <a:t>username</a:t>
            </a:r>
            <a:endParaRPr lang="en-US" sz="2800" dirty="0">
              <a:solidFill>
                <a:srgbClr val="333333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endParaRPr lang="en-US" sz="28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74590D-E321-4A14-A7B5-B0AA58FEC9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</p:spTree>
    <p:extLst>
      <p:ext uri="{BB962C8B-B14F-4D97-AF65-F5344CB8AC3E}">
        <p14:creationId xmlns:p14="http://schemas.microsoft.com/office/powerpoint/2010/main" val="4246416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CF330-563F-473E-B972-D32B09B86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Isolate a Username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B0D2F5-09D9-4D28-A95D-0FBE7D4841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2800" dirty="0">
              <a:solidFill>
                <a:srgbClr val="000000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800" dirty="0">
                <a:solidFill>
                  <a:srgbClr val="8B0000"/>
                </a:solidFill>
                <a:latin typeface="Hack NF" panose="020B0609030202020204" pitchFamily="50" charset="0"/>
              </a:rPr>
              <a:t>domain\username</a:t>
            </a:r>
            <a:r>
              <a:rPr lang="en-US" sz="28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8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800" dirty="0">
                <a:solidFill>
                  <a:srgbClr val="A9A9A9"/>
                </a:solidFill>
                <a:latin typeface="Hack NF" panose="020B0609030202020204" pitchFamily="50" charset="0"/>
              </a:rPr>
              <a:t>-replace</a:t>
            </a:r>
            <a:r>
              <a:rPr lang="en-US" sz="28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8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800" dirty="0">
                <a:solidFill>
                  <a:srgbClr val="8B0000"/>
                </a:solidFill>
                <a:highlight>
                  <a:srgbClr val="FF00FF"/>
                </a:highlight>
                <a:latin typeface="Hack NF" panose="020B0609030202020204" pitchFamily="50" charset="0"/>
              </a:rPr>
              <a:t>\w</a:t>
            </a:r>
            <a:r>
              <a:rPr lang="en-US" sz="2800" dirty="0">
                <a:solidFill>
                  <a:srgbClr val="8B0000"/>
                </a:solidFill>
                <a:highlight>
                  <a:srgbClr val="00FFFF"/>
                </a:highlight>
                <a:latin typeface="Hack NF" panose="020B0609030202020204" pitchFamily="50" charset="0"/>
              </a:rPr>
              <a:t>+</a:t>
            </a:r>
            <a:r>
              <a:rPr lang="en-US" sz="2800" dirty="0">
                <a:solidFill>
                  <a:srgbClr val="8B0000"/>
                </a:solidFill>
                <a:highlight>
                  <a:srgbClr val="FFFF00"/>
                </a:highlight>
                <a:latin typeface="Hack NF" panose="020B0609030202020204" pitchFamily="50" charset="0"/>
              </a:rPr>
              <a:t>\\</a:t>
            </a:r>
            <a:r>
              <a:rPr lang="en-US" sz="28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800" dirty="0">
                <a:solidFill>
                  <a:srgbClr val="A9A9A9"/>
                </a:solidFill>
                <a:latin typeface="Hack NF" panose="020B0609030202020204" pitchFamily="50" charset="0"/>
              </a:rPr>
              <a:t>,</a:t>
            </a:r>
            <a:r>
              <a:rPr lang="en-US" sz="2800" dirty="0">
                <a:solidFill>
                  <a:srgbClr val="000000"/>
                </a:solidFill>
                <a:latin typeface="Hack NF" panose="020B0609030202020204" pitchFamily="50" charset="0"/>
              </a:rPr>
              <a:t>‘’</a:t>
            </a:r>
          </a:p>
          <a:p>
            <a:pPr marL="0" indent="0">
              <a:buNone/>
            </a:pPr>
            <a:endParaRPr lang="en-US" sz="2800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</a:rPr>
              <a:t>Returns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latin typeface="Hack NF" panose="020B0609030202020204" pitchFamily="50" charset="0"/>
              </a:rPr>
              <a:t>username</a:t>
            </a:r>
            <a:endParaRPr lang="en-US" sz="2800" dirty="0">
              <a:solidFill>
                <a:srgbClr val="333333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endParaRPr lang="en-US" sz="28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74590D-E321-4A14-A7B5-B0AA58FEC9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</p:spTree>
    <p:extLst>
      <p:ext uri="{BB962C8B-B14F-4D97-AF65-F5344CB8AC3E}">
        <p14:creationId xmlns:p14="http://schemas.microsoft.com/office/powerpoint/2010/main" val="2498612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CF330-563F-473E-B972-D32B09B86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Isolate a Username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B0D2F5-09D9-4D28-A95D-0FBE7D4841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2800" dirty="0">
              <a:solidFill>
                <a:srgbClr val="000000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800" dirty="0">
                <a:solidFill>
                  <a:srgbClr val="8B0000"/>
                </a:solidFill>
                <a:highlight>
                  <a:srgbClr val="FF00FF"/>
                </a:highlight>
                <a:latin typeface="Hack NF" panose="020B0609030202020204" pitchFamily="50" charset="0"/>
              </a:rPr>
              <a:t>d</a:t>
            </a:r>
            <a:r>
              <a:rPr lang="en-US" sz="2800" dirty="0">
                <a:solidFill>
                  <a:srgbClr val="8B0000"/>
                </a:solidFill>
                <a:latin typeface="Hack NF" panose="020B0609030202020204" pitchFamily="50" charset="0"/>
              </a:rPr>
              <a:t>omain\username</a:t>
            </a:r>
            <a:r>
              <a:rPr lang="en-US" sz="28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8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800" dirty="0">
                <a:solidFill>
                  <a:srgbClr val="A9A9A9"/>
                </a:solidFill>
                <a:latin typeface="Hack NF" panose="020B0609030202020204" pitchFamily="50" charset="0"/>
              </a:rPr>
              <a:t>-replace</a:t>
            </a:r>
            <a:r>
              <a:rPr lang="en-US" sz="28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8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800" dirty="0">
                <a:solidFill>
                  <a:srgbClr val="8B0000"/>
                </a:solidFill>
                <a:highlight>
                  <a:srgbClr val="FF00FF"/>
                </a:highlight>
                <a:latin typeface="Hack NF" panose="020B0609030202020204" pitchFamily="50" charset="0"/>
              </a:rPr>
              <a:t>\w</a:t>
            </a:r>
            <a:r>
              <a:rPr lang="en-US" sz="2800" dirty="0">
                <a:solidFill>
                  <a:srgbClr val="8B0000"/>
                </a:solidFill>
                <a:highlight>
                  <a:srgbClr val="00FFFF"/>
                </a:highlight>
                <a:latin typeface="Hack NF" panose="020B0609030202020204" pitchFamily="50" charset="0"/>
              </a:rPr>
              <a:t>+</a:t>
            </a:r>
            <a:r>
              <a:rPr lang="en-US" sz="2800" dirty="0">
                <a:solidFill>
                  <a:srgbClr val="8B0000"/>
                </a:solidFill>
                <a:highlight>
                  <a:srgbClr val="FFFF00"/>
                </a:highlight>
                <a:latin typeface="Hack NF" panose="020B0609030202020204" pitchFamily="50" charset="0"/>
              </a:rPr>
              <a:t>\\</a:t>
            </a:r>
            <a:r>
              <a:rPr lang="en-US" sz="28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800" dirty="0">
                <a:solidFill>
                  <a:srgbClr val="A9A9A9"/>
                </a:solidFill>
                <a:latin typeface="Hack NF" panose="020B0609030202020204" pitchFamily="50" charset="0"/>
              </a:rPr>
              <a:t>,</a:t>
            </a:r>
            <a:r>
              <a:rPr lang="en-US" sz="2800" dirty="0">
                <a:solidFill>
                  <a:srgbClr val="000000"/>
                </a:solidFill>
                <a:latin typeface="Hack NF" panose="020B0609030202020204" pitchFamily="50" charset="0"/>
              </a:rPr>
              <a:t>‘’</a:t>
            </a:r>
          </a:p>
          <a:p>
            <a:pPr marL="0" indent="0">
              <a:buNone/>
            </a:pPr>
            <a:endParaRPr lang="en-US" sz="2800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</a:rPr>
              <a:t>Returns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latin typeface="Hack NF" panose="020B0609030202020204" pitchFamily="50" charset="0"/>
              </a:rPr>
              <a:t>username</a:t>
            </a:r>
            <a:endParaRPr lang="en-US" sz="2800" dirty="0">
              <a:solidFill>
                <a:srgbClr val="333333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endParaRPr lang="en-US" sz="28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74590D-E321-4A14-A7B5-B0AA58FEC9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</p:spTree>
    <p:extLst>
      <p:ext uri="{BB962C8B-B14F-4D97-AF65-F5344CB8AC3E}">
        <p14:creationId xmlns:p14="http://schemas.microsoft.com/office/powerpoint/2010/main" val="809990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CF330-563F-473E-B972-D32B09B86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Isolate a Username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B0D2F5-09D9-4D28-A95D-0FBE7D4841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2800" dirty="0">
              <a:solidFill>
                <a:srgbClr val="000000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800" dirty="0">
                <a:solidFill>
                  <a:srgbClr val="8B0000"/>
                </a:solidFill>
                <a:highlight>
                  <a:srgbClr val="FF00FF"/>
                </a:highlight>
                <a:latin typeface="Hack NF" panose="020B0609030202020204" pitchFamily="50" charset="0"/>
              </a:rPr>
              <a:t>d</a:t>
            </a:r>
            <a:r>
              <a:rPr lang="en-US" sz="2800" dirty="0">
                <a:solidFill>
                  <a:srgbClr val="8B0000"/>
                </a:solidFill>
                <a:highlight>
                  <a:srgbClr val="00FFFF"/>
                </a:highlight>
                <a:latin typeface="Hack NF" panose="020B0609030202020204" pitchFamily="50" charset="0"/>
              </a:rPr>
              <a:t>omain</a:t>
            </a:r>
            <a:r>
              <a:rPr lang="en-US" sz="2800" dirty="0">
                <a:solidFill>
                  <a:srgbClr val="8B0000"/>
                </a:solidFill>
                <a:latin typeface="Hack NF" panose="020B0609030202020204" pitchFamily="50" charset="0"/>
              </a:rPr>
              <a:t>\username</a:t>
            </a:r>
            <a:r>
              <a:rPr lang="en-US" sz="28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8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800" dirty="0">
                <a:solidFill>
                  <a:srgbClr val="A9A9A9"/>
                </a:solidFill>
                <a:latin typeface="Hack NF" panose="020B0609030202020204" pitchFamily="50" charset="0"/>
              </a:rPr>
              <a:t>-replace</a:t>
            </a:r>
            <a:r>
              <a:rPr lang="en-US" sz="28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8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800" dirty="0">
                <a:solidFill>
                  <a:srgbClr val="8B0000"/>
                </a:solidFill>
                <a:highlight>
                  <a:srgbClr val="FF00FF"/>
                </a:highlight>
                <a:latin typeface="Hack NF" panose="020B0609030202020204" pitchFamily="50" charset="0"/>
              </a:rPr>
              <a:t>\w</a:t>
            </a:r>
            <a:r>
              <a:rPr lang="en-US" sz="2800" dirty="0">
                <a:solidFill>
                  <a:srgbClr val="8B0000"/>
                </a:solidFill>
                <a:highlight>
                  <a:srgbClr val="00FFFF"/>
                </a:highlight>
                <a:latin typeface="Hack NF" panose="020B0609030202020204" pitchFamily="50" charset="0"/>
              </a:rPr>
              <a:t>+</a:t>
            </a:r>
            <a:r>
              <a:rPr lang="en-US" sz="2800" dirty="0">
                <a:solidFill>
                  <a:srgbClr val="8B0000"/>
                </a:solidFill>
                <a:highlight>
                  <a:srgbClr val="FFFF00"/>
                </a:highlight>
                <a:latin typeface="Hack NF" panose="020B0609030202020204" pitchFamily="50" charset="0"/>
              </a:rPr>
              <a:t>\\</a:t>
            </a:r>
            <a:r>
              <a:rPr lang="en-US" sz="28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800" dirty="0">
                <a:solidFill>
                  <a:srgbClr val="A9A9A9"/>
                </a:solidFill>
                <a:latin typeface="Hack NF" panose="020B0609030202020204" pitchFamily="50" charset="0"/>
              </a:rPr>
              <a:t>,</a:t>
            </a:r>
            <a:r>
              <a:rPr lang="en-US" sz="2800" dirty="0">
                <a:solidFill>
                  <a:srgbClr val="000000"/>
                </a:solidFill>
                <a:latin typeface="Hack NF" panose="020B0609030202020204" pitchFamily="50" charset="0"/>
              </a:rPr>
              <a:t>‘’</a:t>
            </a:r>
          </a:p>
          <a:p>
            <a:pPr marL="0" indent="0">
              <a:buNone/>
            </a:pPr>
            <a:endParaRPr lang="en-US" sz="2800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</a:rPr>
              <a:t>Returns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latin typeface="Hack NF" panose="020B0609030202020204" pitchFamily="50" charset="0"/>
              </a:rPr>
              <a:t>username</a:t>
            </a:r>
            <a:endParaRPr lang="en-US" sz="2800" dirty="0">
              <a:solidFill>
                <a:srgbClr val="333333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endParaRPr lang="en-US" sz="28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74590D-E321-4A14-A7B5-B0AA58FEC9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</p:spTree>
    <p:extLst>
      <p:ext uri="{BB962C8B-B14F-4D97-AF65-F5344CB8AC3E}">
        <p14:creationId xmlns:p14="http://schemas.microsoft.com/office/powerpoint/2010/main" val="2983565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CF330-563F-473E-B972-D32B09B86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Isolate a Username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B0D2F5-09D9-4D28-A95D-0FBE7D4841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2800" dirty="0">
              <a:solidFill>
                <a:srgbClr val="000000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800" dirty="0">
                <a:solidFill>
                  <a:srgbClr val="8B0000"/>
                </a:solidFill>
                <a:highlight>
                  <a:srgbClr val="FF00FF"/>
                </a:highlight>
                <a:latin typeface="Hack NF" panose="020B0609030202020204" pitchFamily="50" charset="0"/>
              </a:rPr>
              <a:t>d</a:t>
            </a:r>
            <a:r>
              <a:rPr lang="en-US" sz="2800" dirty="0">
                <a:solidFill>
                  <a:srgbClr val="8B0000"/>
                </a:solidFill>
                <a:highlight>
                  <a:srgbClr val="00FFFF"/>
                </a:highlight>
                <a:latin typeface="Hack NF" panose="020B0609030202020204" pitchFamily="50" charset="0"/>
              </a:rPr>
              <a:t>omain</a:t>
            </a:r>
            <a:r>
              <a:rPr lang="en-US" sz="2800" dirty="0">
                <a:solidFill>
                  <a:srgbClr val="8B0000"/>
                </a:solidFill>
                <a:highlight>
                  <a:srgbClr val="FFFF00"/>
                </a:highlight>
                <a:latin typeface="Hack NF" panose="020B0609030202020204" pitchFamily="50" charset="0"/>
              </a:rPr>
              <a:t>\</a:t>
            </a:r>
            <a:r>
              <a:rPr lang="en-US" sz="2800" dirty="0">
                <a:solidFill>
                  <a:srgbClr val="8B0000"/>
                </a:solidFill>
                <a:latin typeface="Hack NF" panose="020B0609030202020204" pitchFamily="50" charset="0"/>
              </a:rPr>
              <a:t>username</a:t>
            </a:r>
            <a:r>
              <a:rPr lang="en-US" sz="28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8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800" dirty="0">
                <a:solidFill>
                  <a:srgbClr val="A9A9A9"/>
                </a:solidFill>
                <a:latin typeface="Hack NF" panose="020B0609030202020204" pitchFamily="50" charset="0"/>
              </a:rPr>
              <a:t>-replace</a:t>
            </a:r>
            <a:r>
              <a:rPr lang="en-US" sz="28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8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800" dirty="0">
                <a:solidFill>
                  <a:srgbClr val="8B0000"/>
                </a:solidFill>
                <a:highlight>
                  <a:srgbClr val="FF00FF"/>
                </a:highlight>
                <a:latin typeface="Hack NF" panose="020B0609030202020204" pitchFamily="50" charset="0"/>
              </a:rPr>
              <a:t>\w</a:t>
            </a:r>
            <a:r>
              <a:rPr lang="en-US" sz="2800" dirty="0">
                <a:solidFill>
                  <a:srgbClr val="8B0000"/>
                </a:solidFill>
                <a:highlight>
                  <a:srgbClr val="00FFFF"/>
                </a:highlight>
                <a:latin typeface="Hack NF" panose="020B0609030202020204" pitchFamily="50" charset="0"/>
              </a:rPr>
              <a:t>+</a:t>
            </a:r>
            <a:r>
              <a:rPr lang="en-US" sz="2800" dirty="0">
                <a:solidFill>
                  <a:srgbClr val="8B0000"/>
                </a:solidFill>
                <a:highlight>
                  <a:srgbClr val="FFFF00"/>
                </a:highlight>
                <a:latin typeface="Hack NF" panose="020B0609030202020204" pitchFamily="50" charset="0"/>
              </a:rPr>
              <a:t>\\</a:t>
            </a:r>
            <a:r>
              <a:rPr lang="en-US" sz="28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800" dirty="0">
                <a:solidFill>
                  <a:srgbClr val="A9A9A9"/>
                </a:solidFill>
                <a:latin typeface="Hack NF" panose="020B0609030202020204" pitchFamily="50" charset="0"/>
              </a:rPr>
              <a:t>,</a:t>
            </a:r>
            <a:r>
              <a:rPr lang="en-US" sz="2800" dirty="0">
                <a:solidFill>
                  <a:srgbClr val="000000"/>
                </a:solidFill>
                <a:latin typeface="Hack NF" panose="020B0609030202020204" pitchFamily="50" charset="0"/>
              </a:rPr>
              <a:t>‘’</a:t>
            </a:r>
          </a:p>
          <a:p>
            <a:pPr marL="0" indent="0">
              <a:buNone/>
            </a:pPr>
            <a:endParaRPr lang="en-US" sz="2800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</a:rPr>
              <a:t>Returns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latin typeface="Hack NF" panose="020B0609030202020204" pitchFamily="50" charset="0"/>
              </a:rPr>
              <a:t>username</a:t>
            </a:r>
            <a:endParaRPr lang="en-US" sz="2800" dirty="0">
              <a:solidFill>
                <a:srgbClr val="333333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endParaRPr lang="en-US" sz="28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74590D-E321-4A14-A7B5-B0AA58FEC9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</p:spTree>
    <p:extLst>
      <p:ext uri="{BB962C8B-B14F-4D97-AF65-F5344CB8AC3E}">
        <p14:creationId xmlns:p14="http://schemas.microsoft.com/office/powerpoint/2010/main" val="261391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CF330-563F-473E-B972-D32B09B86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Isolate a Username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B0D2F5-09D9-4D28-A95D-0FBE7D4841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2800" dirty="0">
              <a:solidFill>
                <a:srgbClr val="000000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800" dirty="0">
                <a:solidFill>
                  <a:srgbClr val="8B0000"/>
                </a:solidFill>
                <a:highlight>
                  <a:srgbClr val="00FF00"/>
                </a:highlight>
                <a:latin typeface="Hack NF" panose="020B0609030202020204" pitchFamily="50" charset="0"/>
              </a:rPr>
              <a:t>domain\</a:t>
            </a:r>
            <a:r>
              <a:rPr lang="en-US" sz="2800" dirty="0">
                <a:solidFill>
                  <a:srgbClr val="8B0000"/>
                </a:solidFill>
                <a:latin typeface="Hack NF" panose="020B0609030202020204" pitchFamily="50" charset="0"/>
              </a:rPr>
              <a:t>username</a:t>
            </a:r>
            <a:r>
              <a:rPr lang="en-US" sz="28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8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800" dirty="0">
                <a:solidFill>
                  <a:srgbClr val="A9A9A9"/>
                </a:solidFill>
                <a:latin typeface="Hack NF" panose="020B0609030202020204" pitchFamily="50" charset="0"/>
              </a:rPr>
              <a:t>-replace</a:t>
            </a:r>
            <a:r>
              <a:rPr lang="en-US" sz="28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8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800" dirty="0">
                <a:solidFill>
                  <a:srgbClr val="8B0000"/>
                </a:solidFill>
                <a:highlight>
                  <a:srgbClr val="00FF00"/>
                </a:highlight>
                <a:latin typeface="Hack NF" panose="020B0609030202020204" pitchFamily="50" charset="0"/>
              </a:rPr>
              <a:t>\w+\\</a:t>
            </a:r>
            <a:r>
              <a:rPr lang="en-US" sz="28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800" dirty="0">
                <a:solidFill>
                  <a:srgbClr val="A9A9A9"/>
                </a:solidFill>
                <a:latin typeface="Hack NF" panose="020B0609030202020204" pitchFamily="50" charset="0"/>
              </a:rPr>
              <a:t>,</a:t>
            </a:r>
            <a:r>
              <a:rPr lang="en-US" sz="2800" dirty="0">
                <a:solidFill>
                  <a:srgbClr val="000000"/>
                </a:solidFill>
                <a:latin typeface="Hack NF" panose="020B0609030202020204" pitchFamily="50" charset="0"/>
              </a:rPr>
              <a:t>‘’</a:t>
            </a:r>
          </a:p>
          <a:p>
            <a:pPr marL="0" indent="0">
              <a:buNone/>
            </a:pPr>
            <a:endParaRPr lang="en-US" sz="2800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</a:rPr>
              <a:t>Returns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latin typeface="Hack NF" panose="020B0609030202020204" pitchFamily="50" charset="0"/>
              </a:rPr>
              <a:t>username</a:t>
            </a:r>
            <a:endParaRPr lang="en-US" sz="2800" dirty="0">
              <a:solidFill>
                <a:srgbClr val="333333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endParaRPr lang="en-US" sz="28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74590D-E321-4A14-A7B5-B0AA58FEC9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</p:spTree>
    <p:extLst>
      <p:ext uri="{BB962C8B-B14F-4D97-AF65-F5344CB8AC3E}">
        <p14:creationId xmlns:p14="http://schemas.microsoft.com/office/powerpoint/2010/main" val="173362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CF330-563F-473E-B972-D32B09B86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Isolate a Username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B0D2F5-09D9-4D28-A95D-0FBE7D4841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2800" dirty="0">
              <a:solidFill>
                <a:srgbClr val="000000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800" dirty="0">
                <a:solidFill>
                  <a:srgbClr val="8B0000"/>
                </a:solidFill>
                <a:latin typeface="Hack NF" panose="020B0609030202020204" pitchFamily="50" charset="0"/>
              </a:rPr>
              <a:t>domain\username</a:t>
            </a:r>
            <a:r>
              <a:rPr lang="en-US" sz="28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8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800" dirty="0">
                <a:solidFill>
                  <a:srgbClr val="A9A9A9"/>
                </a:solidFill>
                <a:latin typeface="Hack NF" panose="020B0609030202020204" pitchFamily="50" charset="0"/>
              </a:rPr>
              <a:t>-replace</a:t>
            </a:r>
            <a:r>
              <a:rPr lang="en-US" sz="28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8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800" dirty="0">
                <a:solidFill>
                  <a:srgbClr val="8B0000"/>
                </a:solidFill>
                <a:latin typeface="Hack NF" panose="020B0609030202020204" pitchFamily="50" charset="0"/>
              </a:rPr>
              <a:t>\w+\\</a:t>
            </a:r>
            <a:r>
              <a:rPr lang="en-US" sz="28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800" dirty="0">
                <a:solidFill>
                  <a:srgbClr val="A9A9A9"/>
                </a:solidFill>
                <a:latin typeface="Hack NF" panose="020B0609030202020204" pitchFamily="50" charset="0"/>
              </a:rPr>
              <a:t>,</a:t>
            </a:r>
            <a:r>
              <a:rPr lang="en-US" sz="2800" dirty="0">
                <a:solidFill>
                  <a:srgbClr val="000000"/>
                </a:solidFill>
                <a:latin typeface="Hack NF" panose="020B0609030202020204" pitchFamily="50" charset="0"/>
              </a:rPr>
              <a:t>‘’</a:t>
            </a:r>
          </a:p>
          <a:p>
            <a:pPr marL="0" indent="0">
              <a:buNone/>
            </a:pPr>
            <a:endParaRPr lang="en-US" sz="2800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</a:rPr>
              <a:t>Returns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latin typeface="Hack NF" panose="020B0609030202020204" pitchFamily="50" charset="0"/>
              </a:rPr>
              <a:t>username</a:t>
            </a:r>
            <a:endParaRPr lang="en-US" sz="2800" dirty="0">
              <a:solidFill>
                <a:srgbClr val="333333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endParaRPr lang="en-US" sz="28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74590D-E321-4A14-A7B5-B0AA58FEC9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</p:spTree>
    <p:extLst>
      <p:ext uri="{BB962C8B-B14F-4D97-AF65-F5344CB8AC3E}">
        <p14:creationId xmlns:p14="http://schemas.microsoft.com/office/powerpoint/2010/main" val="1382707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20ACD3-E730-499E-BD41-2F713FCBE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Better Than Booleans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7A4E97-FABA-446D-A96D-8A3AFECD66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63625"/>
            <a:ext cx="8229600" cy="36417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Hack NF" panose="020B0609030202020204" pitchFamily="50" charset="0"/>
              </a:rPr>
              <a:t>[</a:t>
            </a:r>
            <a:r>
              <a:rPr lang="en-US" sz="1800" dirty="0">
                <a:solidFill>
                  <a:srgbClr val="00008B"/>
                </a:solidFill>
                <a:latin typeface="Hack NF" panose="020B0609030202020204" pitchFamily="50" charset="0"/>
              </a:rPr>
              <a:t>regex</a:t>
            </a:r>
            <a:r>
              <a:rPr lang="en-US" sz="1800" dirty="0">
                <a:solidFill>
                  <a:srgbClr val="000000"/>
                </a:solidFill>
                <a:latin typeface="Hack NF" panose="020B0609030202020204" pitchFamily="50" charset="0"/>
              </a:rPr>
              <a:t>]</a:t>
            </a:r>
            <a:r>
              <a:rPr lang="en-US" sz="1800" dirty="0">
                <a:solidFill>
                  <a:srgbClr val="333333"/>
                </a:solidFill>
                <a:latin typeface="Hack NF" panose="020B0609030202020204" pitchFamily="50" charset="0"/>
              </a:rPr>
              <a:t>::Matches</a:t>
            </a:r>
            <a:r>
              <a:rPr lang="en-US" sz="1800" dirty="0">
                <a:solidFill>
                  <a:srgbClr val="000000"/>
                </a:solidFill>
                <a:latin typeface="Hack NF" panose="020B0609030202020204" pitchFamily="50" charset="0"/>
              </a:rPr>
              <a:t>('</a:t>
            </a:r>
            <a:r>
              <a:rPr lang="en-US" sz="1800" dirty="0">
                <a:solidFill>
                  <a:srgbClr val="8B0000"/>
                </a:solidFill>
                <a:latin typeface="Hack NF" panose="020B0609030202020204" pitchFamily="50" charset="0"/>
              </a:rPr>
              <a:t>domain\username</a:t>
            </a:r>
            <a:r>
              <a:rPr lang="en-US" sz="18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1800" dirty="0">
                <a:solidFill>
                  <a:srgbClr val="A9A9A9"/>
                </a:solidFill>
                <a:latin typeface="Hack NF" panose="020B0609030202020204" pitchFamily="50" charset="0"/>
              </a:rPr>
              <a:t>,</a:t>
            </a:r>
            <a:r>
              <a:rPr lang="en-US" sz="18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1800" dirty="0">
                <a:solidFill>
                  <a:srgbClr val="8B0000"/>
                </a:solidFill>
                <a:latin typeface="Hack NF" panose="020B0609030202020204" pitchFamily="50" charset="0"/>
              </a:rPr>
              <a:t>\w+$</a:t>
            </a:r>
            <a:r>
              <a:rPr lang="en-US" sz="1800" dirty="0">
                <a:solidFill>
                  <a:srgbClr val="000000"/>
                </a:solidFill>
                <a:latin typeface="Hack NF" panose="020B0609030202020204" pitchFamily="50" charset="0"/>
              </a:rPr>
              <a:t>’)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</a:rPr>
              <a:t>Returns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333333"/>
                </a:solidFill>
                <a:latin typeface="Hack NF" panose="020B0609030202020204" pitchFamily="50" charset="0"/>
              </a:rPr>
              <a:t>Groups   : {0}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333333"/>
                </a:solidFill>
                <a:latin typeface="Hack NF" panose="020B0609030202020204" pitchFamily="50" charset="0"/>
              </a:rPr>
              <a:t>Success  : True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333333"/>
                </a:solidFill>
                <a:latin typeface="Hack NF" panose="020B0609030202020204" pitchFamily="50" charset="0"/>
              </a:rPr>
              <a:t>Name     : 0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333333"/>
                </a:solidFill>
                <a:latin typeface="Hack NF" panose="020B0609030202020204" pitchFamily="50" charset="0"/>
              </a:rPr>
              <a:t>Captures : {0}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333333"/>
                </a:solidFill>
                <a:latin typeface="Hack NF" panose="020B0609030202020204" pitchFamily="50" charset="0"/>
              </a:rPr>
              <a:t>Index    : 7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333333"/>
                </a:solidFill>
                <a:latin typeface="Hack NF" panose="020B0609030202020204" pitchFamily="50" charset="0"/>
              </a:rPr>
              <a:t>Length   : 8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333333"/>
                </a:solidFill>
                <a:latin typeface="Hack NF" panose="020B0609030202020204" pitchFamily="50" charset="0"/>
              </a:rPr>
              <a:t>Value    : username</a:t>
            </a:r>
          </a:p>
          <a:p>
            <a:pPr marL="0" indent="0">
              <a:buNone/>
            </a:pPr>
            <a:endParaRPr lang="en-US" sz="1800" dirty="0">
              <a:solidFill>
                <a:srgbClr val="333333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174C93-78CB-4735-9305-9CE9FD321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</p:spTree>
    <p:extLst>
      <p:ext uri="{BB962C8B-B14F-4D97-AF65-F5344CB8AC3E}">
        <p14:creationId xmlns:p14="http://schemas.microsoft.com/office/powerpoint/2010/main" val="596495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9A49ED-416D-4286-A88B-9AD2CAF36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 Symbol – Zero or More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C6D057-CF7D-4FB6-918B-00FABB77E7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400" dirty="0">
                <a:solidFill>
                  <a:srgbClr val="8B0000"/>
                </a:solidFill>
                <a:latin typeface="Hack NF" panose="020B0609030202020204" pitchFamily="50" charset="0"/>
              </a:rPr>
              <a:t>something.txt</a:t>
            </a: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4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400" dirty="0">
                <a:solidFill>
                  <a:srgbClr val="A9A9A9"/>
                </a:solidFill>
                <a:latin typeface="Hack NF" panose="020B0609030202020204" pitchFamily="50" charset="0"/>
              </a:rPr>
              <a:t>-match</a:t>
            </a:r>
            <a:r>
              <a:rPr lang="en-US" sz="24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400" dirty="0">
                <a:solidFill>
                  <a:srgbClr val="8B0000"/>
                </a:solidFill>
                <a:latin typeface="Hack NF" panose="020B0609030202020204" pitchFamily="50" charset="0"/>
              </a:rPr>
              <a:t>s*omething.txt</a:t>
            </a: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’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Returns True</a:t>
            </a:r>
          </a:p>
          <a:p>
            <a:pPr marL="0" indent="0">
              <a:buNone/>
            </a:pPr>
            <a:endParaRPr lang="en-US" sz="2400" dirty="0">
              <a:solidFill>
                <a:srgbClr val="333333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400" dirty="0">
                <a:solidFill>
                  <a:srgbClr val="8B0000"/>
                </a:solidFill>
                <a:latin typeface="Hack NF" panose="020B0609030202020204" pitchFamily="50" charset="0"/>
              </a:rPr>
              <a:t>s</a:t>
            </a:r>
            <a:r>
              <a:rPr lang="en-US" sz="2400" dirty="0">
                <a:solidFill>
                  <a:srgbClr val="8B0000"/>
                </a:solidFill>
                <a:highlight>
                  <a:srgbClr val="00FFFF"/>
                </a:highlight>
                <a:latin typeface="Hack NF" panose="020B0609030202020204" pitchFamily="50" charset="0"/>
              </a:rPr>
              <a:t>omething.txt</a:t>
            </a: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4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400" dirty="0">
                <a:solidFill>
                  <a:srgbClr val="A9A9A9"/>
                </a:solidFill>
                <a:latin typeface="Hack NF" panose="020B0609030202020204" pitchFamily="50" charset="0"/>
              </a:rPr>
              <a:t>-match</a:t>
            </a:r>
            <a:r>
              <a:rPr lang="en-US" sz="24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400" dirty="0">
                <a:solidFill>
                  <a:srgbClr val="8B0000"/>
                </a:solidFill>
                <a:highlight>
                  <a:srgbClr val="FF00FF"/>
                </a:highlight>
                <a:latin typeface="Hack NF" panose="020B0609030202020204" pitchFamily="50" charset="0"/>
              </a:rPr>
              <a:t>q*</a:t>
            </a:r>
            <a:r>
              <a:rPr lang="en-US" sz="2400" dirty="0">
                <a:solidFill>
                  <a:srgbClr val="8B0000"/>
                </a:solidFill>
                <a:highlight>
                  <a:srgbClr val="00FFFF"/>
                </a:highlight>
                <a:latin typeface="Hack NF" panose="020B0609030202020204" pitchFamily="50" charset="0"/>
              </a:rPr>
              <a:t>omething.txt</a:t>
            </a: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’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Returns True</a:t>
            </a:r>
          </a:p>
          <a:p>
            <a:pPr marL="0" indent="0">
              <a:buNone/>
            </a:pPr>
            <a:endParaRPr lang="en-US" sz="2400" dirty="0">
              <a:solidFill>
                <a:srgbClr val="333333"/>
              </a:solidFill>
              <a:latin typeface="Hack NF" panose="020B0609030202020204" pitchFamily="50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0F189E-C5E6-43E8-AB2D-CF227F1BA6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@</a:t>
            </a:r>
            <a:r>
              <a:rPr lang="en-US" dirty="0" err="1"/>
              <a:t>MrThomasRayner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5671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20ACD3-E730-499E-BD41-2F713FCBE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Better Than Booleans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7A4E97-FABA-446D-A96D-8A3AFECD66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63625"/>
            <a:ext cx="8229600" cy="36417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Hack NF" panose="020B0609030202020204" pitchFamily="50" charset="0"/>
              </a:rPr>
              <a:t>[</a:t>
            </a:r>
            <a:r>
              <a:rPr lang="en-US" sz="1800" dirty="0">
                <a:solidFill>
                  <a:srgbClr val="00008B"/>
                </a:solidFill>
                <a:latin typeface="Hack NF" panose="020B0609030202020204" pitchFamily="50" charset="0"/>
              </a:rPr>
              <a:t>regex</a:t>
            </a:r>
            <a:r>
              <a:rPr lang="en-US" sz="1800" dirty="0">
                <a:solidFill>
                  <a:srgbClr val="000000"/>
                </a:solidFill>
                <a:latin typeface="Hack NF" panose="020B0609030202020204" pitchFamily="50" charset="0"/>
              </a:rPr>
              <a:t>]</a:t>
            </a:r>
            <a:r>
              <a:rPr lang="en-US" sz="1800" dirty="0">
                <a:solidFill>
                  <a:srgbClr val="333333"/>
                </a:solidFill>
                <a:latin typeface="Hack NF" panose="020B0609030202020204" pitchFamily="50" charset="0"/>
              </a:rPr>
              <a:t>::Matches</a:t>
            </a:r>
            <a:r>
              <a:rPr lang="en-US" sz="1800" dirty="0">
                <a:solidFill>
                  <a:srgbClr val="000000"/>
                </a:solidFill>
                <a:latin typeface="Hack NF" panose="020B0609030202020204" pitchFamily="50" charset="0"/>
              </a:rPr>
              <a:t>('</a:t>
            </a:r>
            <a:r>
              <a:rPr lang="en-US" sz="1800" dirty="0">
                <a:solidFill>
                  <a:srgbClr val="8B0000"/>
                </a:solidFill>
                <a:latin typeface="Hack NF" panose="020B0609030202020204" pitchFamily="50" charset="0"/>
              </a:rPr>
              <a:t>domain\username</a:t>
            </a:r>
            <a:r>
              <a:rPr lang="en-US" sz="18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1800" dirty="0">
                <a:solidFill>
                  <a:srgbClr val="A9A9A9"/>
                </a:solidFill>
                <a:latin typeface="Hack NF" panose="020B0609030202020204" pitchFamily="50" charset="0"/>
              </a:rPr>
              <a:t>,</a:t>
            </a:r>
            <a:r>
              <a:rPr lang="en-US" sz="18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1800" dirty="0">
                <a:solidFill>
                  <a:srgbClr val="8B0000"/>
                </a:solidFill>
                <a:highlight>
                  <a:srgbClr val="FF00FF"/>
                </a:highlight>
                <a:latin typeface="Hack NF" panose="020B0609030202020204" pitchFamily="50" charset="0"/>
              </a:rPr>
              <a:t>\w</a:t>
            </a:r>
            <a:r>
              <a:rPr lang="en-US" sz="1800" dirty="0">
                <a:solidFill>
                  <a:srgbClr val="8B0000"/>
                </a:solidFill>
                <a:latin typeface="Hack NF" panose="020B0609030202020204" pitchFamily="50" charset="0"/>
              </a:rPr>
              <a:t>+$</a:t>
            </a:r>
            <a:r>
              <a:rPr lang="en-US" sz="1800" dirty="0">
                <a:solidFill>
                  <a:srgbClr val="000000"/>
                </a:solidFill>
                <a:latin typeface="Hack NF" panose="020B0609030202020204" pitchFamily="50" charset="0"/>
              </a:rPr>
              <a:t>’)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</a:rPr>
              <a:t>Returns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333333"/>
                </a:solidFill>
                <a:latin typeface="Hack NF" panose="020B0609030202020204" pitchFamily="50" charset="0"/>
              </a:rPr>
              <a:t>Groups   : {0}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333333"/>
                </a:solidFill>
                <a:latin typeface="Hack NF" panose="020B0609030202020204" pitchFamily="50" charset="0"/>
              </a:rPr>
              <a:t>Success  : True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333333"/>
                </a:solidFill>
                <a:latin typeface="Hack NF" panose="020B0609030202020204" pitchFamily="50" charset="0"/>
              </a:rPr>
              <a:t>Name     : 0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333333"/>
                </a:solidFill>
                <a:latin typeface="Hack NF" panose="020B0609030202020204" pitchFamily="50" charset="0"/>
              </a:rPr>
              <a:t>Captures : {0}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333333"/>
                </a:solidFill>
                <a:latin typeface="Hack NF" panose="020B0609030202020204" pitchFamily="50" charset="0"/>
              </a:rPr>
              <a:t>Index    : 7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333333"/>
                </a:solidFill>
                <a:latin typeface="Hack NF" panose="020B0609030202020204" pitchFamily="50" charset="0"/>
              </a:rPr>
              <a:t>Length   : 8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333333"/>
                </a:solidFill>
                <a:latin typeface="Hack NF" panose="020B0609030202020204" pitchFamily="50" charset="0"/>
              </a:rPr>
              <a:t>Value    : username</a:t>
            </a:r>
          </a:p>
          <a:p>
            <a:pPr marL="0" indent="0">
              <a:buNone/>
            </a:pPr>
            <a:endParaRPr lang="en-US" sz="1800" dirty="0">
              <a:solidFill>
                <a:srgbClr val="333333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174C93-78CB-4735-9305-9CE9FD321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</p:spTree>
    <p:extLst>
      <p:ext uri="{BB962C8B-B14F-4D97-AF65-F5344CB8AC3E}">
        <p14:creationId xmlns:p14="http://schemas.microsoft.com/office/powerpoint/2010/main" val="4194999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20ACD3-E730-499E-BD41-2F713FCBE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Better Than Booleans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7A4E97-FABA-446D-A96D-8A3AFECD66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63625"/>
            <a:ext cx="8229600" cy="36417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Hack NF" panose="020B0609030202020204" pitchFamily="50" charset="0"/>
              </a:rPr>
              <a:t>[</a:t>
            </a:r>
            <a:r>
              <a:rPr lang="en-US" sz="1800" dirty="0">
                <a:solidFill>
                  <a:srgbClr val="00008B"/>
                </a:solidFill>
                <a:latin typeface="Hack NF" panose="020B0609030202020204" pitchFamily="50" charset="0"/>
              </a:rPr>
              <a:t>regex</a:t>
            </a:r>
            <a:r>
              <a:rPr lang="en-US" sz="1800" dirty="0">
                <a:solidFill>
                  <a:srgbClr val="000000"/>
                </a:solidFill>
                <a:latin typeface="Hack NF" panose="020B0609030202020204" pitchFamily="50" charset="0"/>
              </a:rPr>
              <a:t>]</a:t>
            </a:r>
            <a:r>
              <a:rPr lang="en-US" sz="1800" dirty="0">
                <a:solidFill>
                  <a:srgbClr val="333333"/>
                </a:solidFill>
                <a:latin typeface="Hack NF" panose="020B0609030202020204" pitchFamily="50" charset="0"/>
              </a:rPr>
              <a:t>::Matches</a:t>
            </a:r>
            <a:r>
              <a:rPr lang="en-US" sz="1800" dirty="0">
                <a:solidFill>
                  <a:srgbClr val="000000"/>
                </a:solidFill>
                <a:latin typeface="Hack NF" panose="020B0609030202020204" pitchFamily="50" charset="0"/>
              </a:rPr>
              <a:t>('</a:t>
            </a:r>
            <a:r>
              <a:rPr lang="en-US" sz="1800" dirty="0">
                <a:solidFill>
                  <a:srgbClr val="8B0000"/>
                </a:solidFill>
                <a:latin typeface="Hack NF" panose="020B0609030202020204" pitchFamily="50" charset="0"/>
              </a:rPr>
              <a:t>domain\username</a:t>
            </a:r>
            <a:r>
              <a:rPr lang="en-US" sz="18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1800" dirty="0">
                <a:solidFill>
                  <a:srgbClr val="A9A9A9"/>
                </a:solidFill>
                <a:latin typeface="Hack NF" panose="020B0609030202020204" pitchFamily="50" charset="0"/>
              </a:rPr>
              <a:t>,</a:t>
            </a:r>
            <a:r>
              <a:rPr lang="en-US" sz="18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1800" dirty="0">
                <a:solidFill>
                  <a:srgbClr val="8B0000"/>
                </a:solidFill>
                <a:highlight>
                  <a:srgbClr val="FF00FF"/>
                </a:highlight>
                <a:latin typeface="Hack NF" panose="020B0609030202020204" pitchFamily="50" charset="0"/>
              </a:rPr>
              <a:t>\w</a:t>
            </a:r>
            <a:r>
              <a:rPr lang="en-US" sz="1800" dirty="0">
                <a:solidFill>
                  <a:srgbClr val="8B0000"/>
                </a:solidFill>
                <a:highlight>
                  <a:srgbClr val="00FFFF"/>
                </a:highlight>
                <a:latin typeface="Hack NF" panose="020B0609030202020204" pitchFamily="50" charset="0"/>
              </a:rPr>
              <a:t>+</a:t>
            </a:r>
            <a:r>
              <a:rPr lang="en-US" sz="1800" dirty="0">
                <a:solidFill>
                  <a:srgbClr val="8B0000"/>
                </a:solidFill>
                <a:latin typeface="Hack NF" panose="020B0609030202020204" pitchFamily="50" charset="0"/>
              </a:rPr>
              <a:t>$</a:t>
            </a:r>
            <a:r>
              <a:rPr lang="en-US" sz="1800" dirty="0">
                <a:solidFill>
                  <a:srgbClr val="000000"/>
                </a:solidFill>
                <a:latin typeface="Hack NF" panose="020B0609030202020204" pitchFamily="50" charset="0"/>
              </a:rPr>
              <a:t>’)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</a:rPr>
              <a:t>Returns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333333"/>
                </a:solidFill>
                <a:latin typeface="Hack NF" panose="020B0609030202020204" pitchFamily="50" charset="0"/>
              </a:rPr>
              <a:t>Groups   : {0}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333333"/>
                </a:solidFill>
                <a:latin typeface="Hack NF" panose="020B0609030202020204" pitchFamily="50" charset="0"/>
              </a:rPr>
              <a:t>Success  : True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333333"/>
                </a:solidFill>
                <a:latin typeface="Hack NF" panose="020B0609030202020204" pitchFamily="50" charset="0"/>
              </a:rPr>
              <a:t>Name     : 0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333333"/>
                </a:solidFill>
                <a:latin typeface="Hack NF" panose="020B0609030202020204" pitchFamily="50" charset="0"/>
              </a:rPr>
              <a:t>Captures : {0}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333333"/>
                </a:solidFill>
                <a:latin typeface="Hack NF" panose="020B0609030202020204" pitchFamily="50" charset="0"/>
              </a:rPr>
              <a:t>Index    : 7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333333"/>
                </a:solidFill>
                <a:latin typeface="Hack NF" panose="020B0609030202020204" pitchFamily="50" charset="0"/>
              </a:rPr>
              <a:t>Length   : 8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333333"/>
                </a:solidFill>
                <a:latin typeface="Hack NF" panose="020B0609030202020204" pitchFamily="50" charset="0"/>
              </a:rPr>
              <a:t>Value    : username</a:t>
            </a:r>
          </a:p>
          <a:p>
            <a:pPr marL="0" indent="0">
              <a:buNone/>
            </a:pPr>
            <a:endParaRPr lang="en-US" sz="1800" dirty="0">
              <a:solidFill>
                <a:srgbClr val="333333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174C93-78CB-4735-9305-9CE9FD321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</p:spTree>
    <p:extLst>
      <p:ext uri="{BB962C8B-B14F-4D97-AF65-F5344CB8AC3E}">
        <p14:creationId xmlns:p14="http://schemas.microsoft.com/office/powerpoint/2010/main" val="775567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20ACD3-E730-499E-BD41-2F713FCBE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Better Than Booleans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7A4E97-FABA-446D-A96D-8A3AFECD66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63625"/>
            <a:ext cx="8229600" cy="36417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Hack NF" panose="020B0609030202020204" pitchFamily="50" charset="0"/>
              </a:rPr>
              <a:t>[</a:t>
            </a:r>
            <a:r>
              <a:rPr lang="en-US" sz="1800" dirty="0">
                <a:solidFill>
                  <a:srgbClr val="00008B"/>
                </a:solidFill>
                <a:latin typeface="Hack NF" panose="020B0609030202020204" pitchFamily="50" charset="0"/>
              </a:rPr>
              <a:t>regex</a:t>
            </a:r>
            <a:r>
              <a:rPr lang="en-US" sz="1800" dirty="0">
                <a:solidFill>
                  <a:srgbClr val="000000"/>
                </a:solidFill>
                <a:latin typeface="Hack NF" panose="020B0609030202020204" pitchFamily="50" charset="0"/>
              </a:rPr>
              <a:t>]</a:t>
            </a:r>
            <a:r>
              <a:rPr lang="en-US" sz="1800" dirty="0">
                <a:solidFill>
                  <a:srgbClr val="333333"/>
                </a:solidFill>
                <a:latin typeface="Hack NF" panose="020B0609030202020204" pitchFamily="50" charset="0"/>
              </a:rPr>
              <a:t>::Matches</a:t>
            </a:r>
            <a:r>
              <a:rPr lang="en-US" sz="1800" dirty="0">
                <a:solidFill>
                  <a:srgbClr val="000000"/>
                </a:solidFill>
                <a:latin typeface="Hack NF" panose="020B0609030202020204" pitchFamily="50" charset="0"/>
              </a:rPr>
              <a:t>('</a:t>
            </a:r>
            <a:r>
              <a:rPr lang="en-US" sz="1800" dirty="0">
                <a:solidFill>
                  <a:srgbClr val="8B0000"/>
                </a:solidFill>
                <a:latin typeface="Hack NF" panose="020B0609030202020204" pitchFamily="50" charset="0"/>
              </a:rPr>
              <a:t>domain\username</a:t>
            </a:r>
            <a:r>
              <a:rPr lang="en-US" sz="18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1800" dirty="0">
                <a:solidFill>
                  <a:srgbClr val="A9A9A9"/>
                </a:solidFill>
                <a:latin typeface="Hack NF" panose="020B0609030202020204" pitchFamily="50" charset="0"/>
              </a:rPr>
              <a:t>,</a:t>
            </a:r>
            <a:r>
              <a:rPr lang="en-US" sz="18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1800" dirty="0">
                <a:solidFill>
                  <a:srgbClr val="8B0000"/>
                </a:solidFill>
                <a:highlight>
                  <a:srgbClr val="FF00FF"/>
                </a:highlight>
                <a:latin typeface="Hack NF" panose="020B0609030202020204" pitchFamily="50" charset="0"/>
              </a:rPr>
              <a:t>\w</a:t>
            </a:r>
            <a:r>
              <a:rPr lang="en-US" sz="1800" dirty="0">
                <a:solidFill>
                  <a:srgbClr val="8B0000"/>
                </a:solidFill>
                <a:highlight>
                  <a:srgbClr val="00FFFF"/>
                </a:highlight>
                <a:latin typeface="Hack NF" panose="020B0609030202020204" pitchFamily="50" charset="0"/>
              </a:rPr>
              <a:t>+</a:t>
            </a:r>
            <a:r>
              <a:rPr lang="en-US" sz="1800" dirty="0">
                <a:solidFill>
                  <a:srgbClr val="8B0000"/>
                </a:solidFill>
                <a:highlight>
                  <a:srgbClr val="FFFF00"/>
                </a:highlight>
                <a:latin typeface="Hack NF" panose="020B0609030202020204" pitchFamily="50" charset="0"/>
              </a:rPr>
              <a:t>$</a:t>
            </a:r>
            <a:r>
              <a:rPr lang="en-US" sz="1800" dirty="0">
                <a:solidFill>
                  <a:srgbClr val="000000"/>
                </a:solidFill>
                <a:latin typeface="Hack NF" panose="020B0609030202020204" pitchFamily="50" charset="0"/>
              </a:rPr>
              <a:t>’)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</a:rPr>
              <a:t>Returns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333333"/>
                </a:solidFill>
                <a:latin typeface="Hack NF" panose="020B0609030202020204" pitchFamily="50" charset="0"/>
              </a:rPr>
              <a:t>Groups   : {0}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333333"/>
                </a:solidFill>
                <a:latin typeface="Hack NF" panose="020B0609030202020204" pitchFamily="50" charset="0"/>
              </a:rPr>
              <a:t>Success  : True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333333"/>
                </a:solidFill>
                <a:latin typeface="Hack NF" panose="020B0609030202020204" pitchFamily="50" charset="0"/>
              </a:rPr>
              <a:t>Name     : 0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333333"/>
                </a:solidFill>
                <a:latin typeface="Hack NF" panose="020B0609030202020204" pitchFamily="50" charset="0"/>
              </a:rPr>
              <a:t>Captures : {0}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333333"/>
                </a:solidFill>
                <a:latin typeface="Hack NF" panose="020B0609030202020204" pitchFamily="50" charset="0"/>
              </a:rPr>
              <a:t>Index    : 7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333333"/>
                </a:solidFill>
                <a:latin typeface="Hack NF" panose="020B0609030202020204" pitchFamily="50" charset="0"/>
              </a:rPr>
              <a:t>Length   : 8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333333"/>
                </a:solidFill>
                <a:latin typeface="Hack NF" panose="020B0609030202020204" pitchFamily="50" charset="0"/>
              </a:rPr>
              <a:t>Value    : username</a:t>
            </a:r>
          </a:p>
          <a:p>
            <a:pPr marL="0" indent="0">
              <a:buNone/>
            </a:pPr>
            <a:endParaRPr lang="en-US" sz="1800" dirty="0">
              <a:solidFill>
                <a:srgbClr val="333333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174C93-78CB-4735-9305-9CE9FD321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</p:spTree>
    <p:extLst>
      <p:ext uri="{BB962C8B-B14F-4D97-AF65-F5344CB8AC3E}">
        <p14:creationId xmlns:p14="http://schemas.microsoft.com/office/powerpoint/2010/main" val="1795149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20ACD3-E730-499E-BD41-2F713FCBE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Better Than Booleans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7A4E97-FABA-446D-A96D-8A3AFECD66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63625"/>
            <a:ext cx="8229600" cy="36417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Hack NF" panose="020B0609030202020204" pitchFamily="50" charset="0"/>
              </a:rPr>
              <a:t>[</a:t>
            </a:r>
            <a:r>
              <a:rPr lang="en-US" sz="1800" dirty="0">
                <a:solidFill>
                  <a:srgbClr val="00008B"/>
                </a:solidFill>
                <a:latin typeface="Hack NF" panose="020B0609030202020204" pitchFamily="50" charset="0"/>
              </a:rPr>
              <a:t>regex</a:t>
            </a:r>
            <a:r>
              <a:rPr lang="en-US" sz="1800" dirty="0">
                <a:solidFill>
                  <a:srgbClr val="000000"/>
                </a:solidFill>
                <a:latin typeface="Hack NF" panose="020B0609030202020204" pitchFamily="50" charset="0"/>
              </a:rPr>
              <a:t>]</a:t>
            </a:r>
            <a:r>
              <a:rPr lang="en-US" sz="1800" dirty="0">
                <a:solidFill>
                  <a:srgbClr val="333333"/>
                </a:solidFill>
                <a:latin typeface="Hack NF" panose="020B0609030202020204" pitchFamily="50" charset="0"/>
              </a:rPr>
              <a:t>::Matches</a:t>
            </a:r>
            <a:r>
              <a:rPr lang="en-US" sz="1800" dirty="0">
                <a:solidFill>
                  <a:srgbClr val="000000"/>
                </a:solidFill>
                <a:latin typeface="Hack NF" panose="020B0609030202020204" pitchFamily="50" charset="0"/>
              </a:rPr>
              <a:t>('</a:t>
            </a:r>
            <a:r>
              <a:rPr lang="en-US" sz="1800" dirty="0">
                <a:solidFill>
                  <a:srgbClr val="8B0000"/>
                </a:solidFill>
                <a:highlight>
                  <a:srgbClr val="FF00FF"/>
                </a:highlight>
                <a:latin typeface="Hack NF" panose="020B0609030202020204" pitchFamily="50" charset="0"/>
              </a:rPr>
              <a:t>d</a:t>
            </a:r>
            <a:r>
              <a:rPr lang="en-US" sz="1800" dirty="0">
                <a:solidFill>
                  <a:srgbClr val="8B0000"/>
                </a:solidFill>
                <a:latin typeface="Hack NF" panose="020B0609030202020204" pitchFamily="50" charset="0"/>
              </a:rPr>
              <a:t>omain\username</a:t>
            </a:r>
            <a:r>
              <a:rPr lang="en-US" sz="18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1800" dirty="0">
                <a:solidFill>
                  <a:srgbClr val="A9A9A9"/>
                </a:solidFill>
                <a:latin typeface="Hack NF" panose="020B0609030202020204" pitchFamily="50" charset="0"/>
              </a:rPr>
              <a:t>,</a:t>
            </a:r>
            <a:r>
              <a:rPr lang="en-US" sz="18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1800" dirty="0">
                <a:solidFill>
                  <a:srgbClr val="8B0000"/>
                </a:solidFill>
                <a:highlight>
                  <a:srgbClr val="FF00FF"/>
                </a:highlight>
                <a:latin typeface="Hack NF" panose="020B0609030202020204" pitchFamily="50" charset="0"/>
              </a:rPr>
              <a:t>\w</a:t>
            </a:r>
            <a:r>
              <a:rPr lang="en-US" sz="1800" dirty="0">
                <a:solidFill>
                  <a:srgbClr val="8B0000"/>
                </a:solidFill>
                <a:highlight>
                  <a:srgbClr val="00FFFF"/>
                </a:highlight>
                <a:latin typeface="Hack NF" panose="020B0609030202020204" pitchFamily="50" charset="0"/>
              </a:rPr>
              <a:t>+</a:t>
            </a:r>
            <a:r>
              <a:rPr lang="en-US" sz="1800" dirty="0">
                <a:solidFill>
                  <a:srgbClr val="8B0000"/>
                </a:solidFill>
                <a:highlight>
                  <a:srgbClr val="FFFF00"/>
                </a:highlight>
                <a:latin typeface="Hack NF" panose="020B0609030202020204" pitchFamily="50" charset="0"/>
              </a:rPr>
              <a:t>$</a:t>
            </a:r>
            <a:r>
              <a:rPr lang="en-US" sz="1800" dirty="0">
                <a:solidFill>
                  <a:srgbClr val="000000"/>
                </a:solidFill>
                <a:latin typeface="Hack NF" panose="020B0609030202020204" pitchFamily="50" charset="0"/>
              </a:rPr>
              <a:t>’)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</a:rPr>
              <a:t>Returns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333333"/>
                </a:solidFill>
                <a:latin typeface="Hack NF" panose="020B0609030202020204" pitchFamily="50" charset="0"/>
              </a:rPr>
              <a:t>Groups   : {0}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333333"/>
                </a:solidFill>
                <a:latin typeface="Hack NF" panose="020B0609030202020204" pitchFamily="50" charset="0"/>
              </a:rPr>
              <a:t>Success  : True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333333"/>
                </a:solidFill>
                <a:latin typeface="Hack NF" panose="020B0609030202020204" pitchFamily="50" charset="0"/>
              </a:rPr>
              <a:t>Name     : 0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333333"/>
                </a:solidFill>
                <a:latin typeface="Hack NF" panose="020B0609030202020204" pitchFamily="50" charset="0"/>
              </a:rPr>
              <a:t>Captures : {0}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333333"/>
                </a:solidFill>
                <a:latin typeface="Hack NF" panose="020B0609030202020204" pitchFamily="50" charset="0"/>
              </a:rPr>
              <a:t>Index    : 7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333333"/>
                </a:solidFill>
                <a:latin typeface="Hack NF" panose="020B0609030202020204" pitchFamily="50" charset="0"/>
              </a:rPr>
              <a:t>Length   : 8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333333"/>
                </a:solidFill>
                <a:latin typeface="Hack NF" panose="020B0609030202020204" pitchFamily="50" charset="0"/>
              </a:rPr>
              <a:t>Value    : username</a:t>
            </a:r>
          </a:p>
          <a:p>
            <a:pPr marL="0" indent="0">
              <a:buNone/>
            </a:pPr>
            <a:endParaRPr lang="en-US" sz="1800" dirty="0">
              <a:solidFill>
                <a:srgbClr val="333333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174C93-78CB-4735-9305-9CE9FD321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</p:spTree>
    <p:extLst>
      <p:ext uri="{BB962C8B-B14F-4D97-AF65-F5344CB8AC3E}">
        <p14:creationId xmlns:p14="http://schemas.microsoft.com/office/powerpoint/2010/main" val="155067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20ACD3-E730-499E-BD41-2F713FCBE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Better Than Booleans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7A4E97-FABA-446D-A96D-8A3AFECD66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63625"/>
            <a:ext cx="8229600" cy="36417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Hack NF" panose="020B0609030202020204" pitchFamily="50" charset="0"/>
              </a:rPr>
              <a:t>[</a:t>
            </a:r>
            <a:r>
              <a:rPr lang="en-US" sz="1800" dirty="0">
                <a:solidFill>
                  <a:srgbClr val="00008B"/>
                </a:solidFill>
                <a:latin typeface="Hack NF" panose="020B0609030202020204" pitchFamily="50" charset="0"/>
              </a:rPr>
              <a:t>regex</a:t>
            </a:r>
            <a:r>
              <a:rPr lang="en-US" sz="1800" dirty="0">
                <a:solidFill>
                  <a:srgbClr val="000000"/>
                </a:solidFill>
                <a:latin typeface="Hack NF" panose="020B0609030202020204" pitchFamily="50" charset="0"/>
              </a:rPr>
              <a:t>]</a:t>
            </a:r>
            <a:r>
              <a:rPr lang="en-US" sz="1800" dirty="0">
                <a:solidFill>
                  <a:srgbClr val="333333"/>
                </a:solidFill>
                <a:latin typeface="Hack NF" panose="020B0609030202020204" pitchFamily="50" charset="0"/>
              </a:rPr>
              <a:t>::Matches</a:t>
            </a:r>
            <a:r>
              <a:rPr lang="en-US" sz="1800" dirty="0">
                <a:solidFill>
                  <a:srgbClr val="000000"/>
                </a:solidFill>
                <a:latin typeface="Hack NF" panose="020B0609030202020204" pitchFamily="50" charset="0"/>
              </a:rPr>
              <a:t>('</a:t>
            </a:r>
            <a:r>
              <a:rPr lang="en-US" sz="1800" dirty="0">
                <a:solidFill>
                  <a:srgbClr val="8B0000"/>
                </a:solidFill>
                <a:highlight>
                  <a:srgbClr val="FF00FF"/>
                </a:highlight>
                <a:latin typeface="Hack NF" panose="020B0609030202020204" pitchFamily="50" charset="0"/>
              </a:rPr>
              <a:t>d</a:t>
            </a:r>
            <a:r>
              <a:rPr lang="en-US" sz="1800" dirty="0">
                <a:solidFill>
                  <a:srgbClr val="8B0000"/>
                </a:solidFill>
                <a:highlight>
                  <a:srgbClr val="00FFFF"/>
                </a:highlight>
                <a:latin typeface="Hack NF" panose="020B0609030202020204" pitchFamily="50" charset="0"/>
              </a:rPr>
              <a:t>omain</a:t>
            </a:r>
            <a:r>
              <a:rPr lang="en-US" sz="1800" dirty="0">
                <a:solidFill>
                  <a:srgbClr val="8B0000"/>
                </a:solidFill>
                <a:latin typeface="Hack NF" panose="020B0609030202020204" pitchFamily="50" charset="0"/>
              </a:rPr>
              <a:t>\username</a:t>
            </a:r>
            <a:r>
              <a:rPr lang="en-US" sz="18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1800" dirty="0">
                <a:solidFill>
                  <a:srgbClr val="A9A9A9"/>
                </a:solidFill>
                <a:latin typeface="Hack NF" panose="020B0609030202020204" pitchFamily="50" charset="0"/>
              </a:rPr>
              <a:t>,</a:t>
            </a:r>
            <a:r>
              <a:rPr lang="en-US" sz="18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1800" dirty="0">
                <a:solidFill>
                  <a:srgbClr val="8B0000"/>
                </a:solidFill>
                <a:highlight>
                  <a:srgbClr val="FF00FF"/>
                </a:highlight>
                <a:latin typeface="Hack NF" panose="020B0609030202020204" pitchFamily="50" charset="0"/>
              </a:rPr>
              <a:t>\w</a:t>
            </a:r>
            <a:r>
              <a:rPr lang="en-US" sz="1800" dirty="0">
                <a:solidFill>
                  <a:srgbClr val="8B0000"/>
                </a:solidFill>
                <a:highlight>
                  <a:srgbClr val="00FFFF"/>
                </a:highlight>
                <a:latin typeface="Hack NF" panose="020B0609030202020204" pitchFamily="50" charset="0"/>
              </a:rPr>
              <a:t>+</a:t>
            </a:r>
            <a:r>
              <a:rPr lang="en-US" sz="1800" dirty="0">
                <a:solidFill>
                  <a:srgbClr val="8B0000"/>
                </a:solidFill>
                <a:highlight>
                  <a:srgbClr val="FFFF00"/>
                </a:highlight>
                <a:latin typeface="Hack NF" panose="020B0609030202020204" pitchFamily="50" charset="0"/>
              </a:rPr>
              <a:t>$</a:t>
            </a:r>
            <a:r>
              <a:rPr lang="en-US" sz="1800" dirty="0">
                <a:solidFill>
                  <a:srgbClr val="000000"/>
                </a:solidFill>
                <a:latin typeface="Hack NF" panose="020B0609030202020204" pitchFamily="50" charset="0"/>
              </a:rPr>
              <a:t>’)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</a:rPr>
              <a:t>Returns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333333"/>
                </a:solidFill>
                <a:latin typeface="Hack NF" panose="020B0609030202020204" pitchFamily="50" charset="0"/>
              </a:rPr>
              <a:t>Groups   : {0}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333333"/>
                </a:solidFill>
                <a:latin typeface="Hack NF" panose="020B0609030202020204" pitchFamily="50" charset="0"/>
              </a:rPr>
              <a:t>Success  : True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333333"/>
                </a:solidFill>
                <a:latin typeface="Hack NF" panose="020B0609030202020204" pitchFamily="50" charset="0"/>
              </a:rPr>
              <a:t>Name     : 0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333333"/>
                </a:solidFill>
                <a:latin typeface="Hack NF" panose="020B0609030202020204" pitchFamily="50" charset="0"/>
              </a:rPr>
              <a:t>Captures : {0}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333333"/>
                </a:solidFill>
                <a:latin typeface="Hack NF" panose="020B0609030202020204" pitchFamily="50" charset="0"/>
              </a:rPr>
              <a:t>Index    : 7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333333"/>
                </a:solidFill>
                <a:latin typeface="Hack NF" panose="020B0609030202020204" pitchFamily="50" charset="0"/>
              </a:rPr>
              <a:t>Length   : 8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333333"/>
                </a:solidFill>
                <a:latin typeface="Hack NF" panose="020B0609030202020204" pitchFamily="50" charset="0"/>
              </a:rPr>
              <a:t>Value    : username</a:t>
            </a:r>
          </a:p>
          <a:p>
            <a:pPr marL="0" indent="0">
              <a:buNone/>
            </a:pPr>
            <a:endParaRPr lang="en-US" sz="1800" dirty="0">
              <a:solidFill>
                <a:srgbClr val="333333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174C93-78CB-4735-9305-9CE9FD321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</p:spTree>
    <p:extLst>
      <p:ext uri="{BB962C8B-B14F-4D97-AF65-F5344CB8AC3E}">
        <p14:creationId xmlns:p14="http://schemas.microsoft.com/office/powerpoint/2010/main" val="1700958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20ACD3-E730-499E-BD41-2F713FCBE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Better Than Booleans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7A4E97-FABA-446D-A96D-8A3AFECD66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63625"/>
            <a:ext cx="8229600" cy="36417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Hack NF" panose="020B0609030202020204" pitchFamily="50" charset="0"/>
              </a:rPr>
              <a:t>[</a:t>
            </a:r>
            <a:r>
              <a:rPr lang="en-US" sz="1800" dirty="0">
                <a:solidFill>
                  <a:srgbClr val="00008B"/>
                </a:solidFill>
                <a:latin typeface="Hack NF" panose="020B0609030202020204" pitchFamily="50" charset="0"/>
              </a:rPr>
              <a:t>regex</a:t>
            </a:r>
            <a:r>
              <a:rPr lang="en-US" sz="1800" dirty="0">
                <a:solidFill>
                  <a:srgbClr val="000000"/>
                </a:solidFill>
                <a:latin typeface="Hack NF" panose="020B0609030202020204" pitchFamily="50" charset="0"/>
              </a:rPr>
              <a:t>]</a:t>
            </a:r>
            <a:r>
              <a:rPr lang="en-US" sz="1800" dirty="0">
                <a:solidFill>
                  <a:srgbClr val="333333"/>
                </a:solidFill>
                <a:latin typeface="Hack NF" panose="020B0609030202020204" pitchFamily="50" charset="0"/>
              </a:rPr>
              <a:t>::Matches</a:t>
            </a:r>
            <a:r>
              <a:rPr lang="en-US" sz="1800" dirty="0">
                <a:solidFill>
                  <a:srgbClr val="000000"/>
                </a:solidFill>
                <a:latin typeface="Hack NF" panose="020B0609030202020204" pitchFamily="50" charset="0"/>
              </a:rPr>
              <a:t>('</a:t>
            </a:r>
            <a:r>
              <a:rPr lang="en-US" sz="1800" dirty="0">
                <a:solidFill>
                  <a:srgbClr val="8B0000"/>
                </a:solidFill>
                <a:highlight>
                  <a:srgbClr val="FF00FF"/>
                </a:highlight>
                <a:latin typeface="Hack NF" panose="020B0609030202020204" pitchFamily="50" charset="0"/>
              </a:rPr>
              <a:t>d</a:t>
            </a:r>
            <a:r>
              <a:rPr lang="en-US" sz="1800" dirty="0">
                <a:solidFill>
                  <a:srgbClr val="8B0000"/>
                </a:solidFill>
                <a:highlight>
                  <a:srgbClr val="00FFFF"/>
                </a:highlight>
                <a:latin typeface="Hack NF" panose="020B0609030202020204" pitchFamily="50" charset="0"/>
              </a:rPr>
              <a:t>omain</a:t>
            </a:r>
            <a:r>
              <a:rPr lang="en-US" sz="1800" dirty="0">
                <a:solidFill>
                  <a:srgbClr val="8B0000"/>
                </a:solidFill>
                <a:highlight>
                  <a:srgbClr val="FF0000"/>
                </a:highlight>
                <a:latin typeface="Hack NF" panose="020B0609030202020204" pitchFamily="50" charset="0"/>
              </a:rPr>
              <a:t>\</a:t>
            </a:r>
            <a:r>
              <a:rPr lang="en-US" sz="1800" dirty="0">
                <a:solidFill>
                  <a:srgbClr val="8B0000"/>
                </a:solidFill>
                <a:latin typeface="Hack NF" panose="020B0609030202020204" pitchFamily="50" charset="0"/>
              </a:rPr>
              <a:t>username</a:t>
            </a:r>
            <a:r>
              <a:rPr lang="en-US" sz="18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1800" dirty="0">
                <a:solidFill>
                  <a:srgbClr val="A9A9A9"/>
                </a:solidFill>
                <a:latin typeface="Hack NF" panose="020B0609030202020204" pitchFamily="50" charset="0"/>
              </a:rPr>
              <a:t>,</a:t>
            </a:r>
            <a:r>
              <a:rPr lang="en-US" sz="18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1800" dirty="0">
                <a:solidFill>
                  <a:srgbClr val="8B0000"/>
                </a:solidFill>
                <a:highlight>
                  <a:srgbClr val="FF00FF"/>
                </a:highlight>
                <a:latin typeface="Hack NF" panose="020B0609030202020204" pitchFamily="50" charset="0"/>
              </a:rPr>
              <a:t>\w</a:t>
            </a:r>
            <a:r>
              <a:rPr lang="en-US" sz="1800" dirty="0">
                <a:solidFill>
                  <a:srgbClr val="8B0000"/>
                </a:solidFill>
                <a:highlight>
                  <a:srgbClr val="00FFFF"/>
                </a:highlight>
                <a:latin typeface="Hack NF" panose="020B0609030202020204" pitchFamily="50" charset="0"/>
              </a:rPr>
              <a:t>+</a:t>
            </a:r>
            <a:r>
              <a:rPr lang="en-US" sz="1800" dirty="0">
                <a:solidFill>
                  <a:srgbClr val="8B0000"/>
                </a:solidFill>
                <a:highlight>
                  <a:srgbClr val="FFFF00"/>
                </a:highlight>
                <a:latin typeface="Hack NF" panose="020B0609030202020204" pitchFamily="50" charset="0"/>
              </a:rPr>
              <a:t>$</a:t>
            </a:r>
            <a:r>
              <a:rPr lang="en-US" sz="1800" dirty="0">
                <a:solidFill>
                  <a:srgbClr val="000000"/>
                </a:solidFill>
                <a:latin typeface="Hack NF" panose="020B0609030202020204" pitchFamily="50" charset="0"/>
              </a:rPr>
              <a:t>’)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</a:rPr>
              <a:t>Returns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333333"/>
                </a:solidFill>
                <a:latin typeface="Hack NF" panose="020B0609030202020204" pitchFamily="50" charset="0"/>
              </a:rPr>
              <a:t>Groups   : {0}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333333"/>
                </a:solidFill>
                <a:latin typeface="Hack NF" panose="020B0609030202020204" pitchFamily="50" charset="0"/>
              </a:rPr>
              <a:t>Success  : True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333333"/>
                </a:solidFill>
                <a:latin typeface="Hack NF" panose="020B0609030202020204" pitchFamily="50" charset="0"/>
              </a:rPr>
              <a:t>Name     : 0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333333"/>
                </a:solidFill>
                <a:latin typeface="Hack NF" panose="020B0609030202020204" pitchFamily="50" charset="0"/>
              </a:rPr>
              <a:t>Captures : {0}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333333"/>
                </a:solidFill>
                <a:latin typeface="Hack NF" panose="020B0609030202020204" pitchFamily="50" charset="0"/>
              </a:rPr>
              <a:t>Index    : 7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333333"/>
                </a:solidFill>
                <a:latin typeface="Hack NF" panose="020B0609030202020204" pitchFamily="50" charset="0"/>
              </a:rPr>
              <a:t>Length   : 8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333333"/>
                </a:solidFill>
                <a:latin typeface="Hack NF" panose="020B0609030202020204" pitchFamily="50" charset="0"/>
              </a:rPr>
              <a:t>Value    : username</a:t>
            </a:r>
          </a:p>
          <a:p>
            <a:pPr marL="0" indent="0">
              <a:buNone/>
            </a:pPr>
            <a:endParaRPr lang="en-US" sz="1800" dirty="0">
              <a:solidFill>
                <a:srgbClr val="333333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174C93-78CB-4735-9305-9CE9FD321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</p:spTree>
    <p:extLst>
      <p:ext uri="{BB962C8B-B14F-4D97-AF65-F5344CB8AC3E}">
        <p14:creationId xmlns:p14="http://schemas.microsoft.com/office/powerpoint/2010/main" val="836298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20ACD3-E730-499E-BD41-2F713FCBE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Better Than Booleans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7A4E97-FABA-446D-A96D-8A3AFECD66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63625"/>
            <a:ext cx="8229600" cy="36417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Hack NF" panose="020B0609030202020204" pitchFamily="50" charset="0"/>
              </a:rPr>
              <a:t>[</a:t>
            </a:r>
            <a:r>
              <a:rPr lang="en-US" sz="1800" dirty="0">
                <a:solidFill>
                  <a:srgbClr val="00008B"/>
                </a:solidFill>
                <a:latin typeface="Hack NF" panose="020B0609030202020204" pitchFamily="50" charset="0"/>
              </a:rPr>
              <a:t>regex</a:t>
            </a:r>
            <a:r>
              <a:rPr lang="en-US" sz="1800" dirty="0">
                <a:solidFill>
                  <a:srgbClr val="000000"/>
                </a:solidFill>
                <a:latin typeface="Hack NF" panose="020B0609030202020204" pitchFamily="50" charset="0"/>
              </a:rPr>
              <a:t>]</a:t>
            </a:r>
            <a:r>
              <a:rPr lang="en-US" sz="1800" dirty="0">
                <a:solidFill>
                  <a:srgbClr val="333333"/>
                </a:solidFill>
                <a:latin typeface="Hack NF" panose="020B0609030202020204" pitchFamily="50" charset="0"/>
              </a:rPr>
              <a:t>::Matches</a:t>
            </a:r>
            <a:r>
              <a:rPr lang="en-US" sz="1800" dirty="0">
                <a:solidFill>
                  <a:srgbClr val="000000"/>
                </a:solidFill>
                <a:latin typeface="Hack NF" panose="020B0609030202020204" pitchFamily="50" charset="0"/>
              </a:rPr>
              <a:t>('</a:t>
            </a:r>
            <a:r>
              <a:rPr lang="en-US" sz="1800" dirty="0">
                <a:solidFill>
                  <a:srgbClr val="8B0000"/>
                </a:solidFill>
                <a:latin typeface="Hack NF" panose="020B0609030202020204" pitchFamily="50" charset="0"/>
              </a:rPr>
              <a:t>domain\username</a:t>
            </a:r>
            <a:r>
              <a:rPr lang="en-US" sz="18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1800" dirty="0">
                <a:solidFill>
                  <a:srgbClr val="A9A9A9"/>
                </a:solidFill>
                <a:latin typeface="Hack NF" panose="020B0609030202020204" pitchFamily="50" charset="0"/>
              </a:rPr>
              <a:t>,</a:t>
            </a:r>
            <a:r>
              <a:rPr lang="en-US" sz="18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1800" dirty="0">
                <a:solidFill>
                  <a:srgbClr val="8B0000"/>
                </a:solidFill>
                <a:highlight>
                  <a:srgbClr val="FF00FF"/>
                </a:highlight>
                <a:latin typeface="Hack NF" panose="020B0609030202020204" pitchFamily="50" charset="0"/>
              </a:rPr>
              <a:t>\w</a:t>
            </a:r>
            <a:r>
              <a:rPr lang="en-US" sz="1800" dirty="0">
                <a:solidFill>
                  <a:srgbClr val="8B0000"/>
                </a:solidFill>
                <a:highlight>
                  <a:srgbClr val="00FFFF"/>
                </a:highlight>
                <a:latin typeface="Hack NF" panose="020B0609030202020204" pitchFamily="50" charset="0"/>
              </a:rPr>
              <a:t>+</a:t>
            </a:r>
            <a:r>
              <a:rPr lang="en-US" sz="1800" dirty="0">
                <a:solidFill>
                  <a:srgbClr val="8B0000"/>
                </a:solidFill>
                <a:highlight>
                  <a:srgbClr val="FFFF00"/>
                </a:highlight>
                <a:latin typeface="Hack NF" panose="020B0609030202020204" pitchFamily="50" charset="0"/>
              </a:rPr>
              <a:t>$</a:t>
            </a:r>
            <a:r>
              <a:rPr lang="en-US" sz="1800" dirty="0">
                <a:solidFill>
                  <a:srgbClr val="000000"/>
                </a:solidFill>
                <a:latin typeface="Hack NF" panose="020B0609030202020204" pitchFamily="50" charset="0"/>
              </a:rPr>
              <a:t>’)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</a:rPr>
              <a:t>Returns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333333"/>
                </a:solidFill>
                <a:latin typeface="Hack NF" panose="020B0609030202020204" pitchFamily="50" charset="0"/>
              </a:rPr>
              <a:t>Groups   : {0}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333333"/>
                </a:solidFill>
                <a:latin typeface="Hack NF" panose="020B0609030202020204" pitchFamily="50" charset="0"/>
              </a:rPr>
              <a:t>Success  : True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333333"/>
                </a:solidFill>
                <a:latin typeface="Hack NF" panose="020B0609030202020204" pitchFamily="50" charset="0"/>
              </a:rPr>
              <a:t>Name     : 0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333333"/>
                </a:solidFill>
                <a:latin typeface="Hack NF" panose="020B0609030202020204" pitchFamily="50" charset="0"/>
              </a:rPr>
              <a:t>Captures : {0}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333333"/>
                </a:solidFill>
                <a:latin typeface="Hack NF" panose="020B0609030202020204" pitchFamily="50" charset="0"/>
              </a:rPr>
              <a:t>Index    : 7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333333"/>
                </a:solidFill>
                <a:latin typeface="Hack NF" panose="020B0609030202020204" pitchFamily="50" charset="0"/>
              </a:rPr>
              <a:t>Length   : 8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333333"/>
                </a:solidFill>
                <a:latin typeface="Hack NF" panose="020B0609030202020204" pitchFamily="50" charset="0"/>
              </a:rPr>
              <a:t>Value    : username</a:t>
            </a:r>
          </a:p>
          <a:p>
            <a:pPr marL="0" indent="0">
              <a:buNone/>
            </a:pPr>
            <a:endParaRPr lang="en-US" sz="1800" dirty="0">
              <a:solidFill>
                <a:srgbClr val="333333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174C93-78CB-4735-9305-9CE9FD321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</p:spTree>
    <p:extLst>
      <p:ext uri="{BB962C8B-B14F-4D97-AF65-F5344CB8AC3E}">
        <p14:creationId xmlns:p14="http://schemas.microsoft.com/office/powerpoint/2010/main" val="1391269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20ACD3-E730-499E-BD41-2F713FCBE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Better Than Booleans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7A4E97-FABA-446D-A96D-8A3AFECD66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63625"/>
            <a:ext cx="8229600" cy="36417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Hack NF" panose="020B0609030202020204" pitchFamily="50" charset="0"/>
              </a:rPr>
              <a:t>[</a:t>
            </a:r>
            <a:r>
              <a:rPr lang="en-US" sz="1800" dirty="0">
                <a:solidFill>
                  <a:srgbClr val="00008B"/>
                </a:solidFill>
                <a:latin typeface="Hack NF" panose="020B0609030202020204" pitchFamily="50" charset="0"/>
              </a:rPr>
              <a:t>regex</a:t>
            </a:r>
            <a:r>
              <a:rPr lang="en-US" sz="1800" dirty="0">
                <a:solidFill>
                  <a:srgbClr val="000000"/>
                </a:solidFill>
                <a:latin typeface="Hack NF" panose="020B0609030202020204" pitchFamily="50" charset="0"/>
              </a:rPr>
              <a:t>]</a:t>
            </a:r>
            <a:r>
              <a:rPr lang="en-US" sz="1800" dirty="0">
                <a:solidFill>
                  <a:srgbClr val="333333"/>
                </a:solidFill>
                <a:latin typeface="Hack NF" panose="020B0609030202020204" pitchFamily="50" charset="0"/>
              </a:rPr>
              <a:t>::Matches</a:t>
            </a:r>
            <a:r>
              <a:rPr lang="en-US" sz="1800" dirty="0">
                <a:solidFill>
                  <a:srgbClr val="000000"/>
                </a:solidFill>
                <a:latin typeface="Hack NF" panose="020B0609030202020204" pitchFamily="50" charset="0"/>
              </a:rPr>
              <a:t>('</a:t>
            </a:r>
            <a:r>
              <a:rPr lang="en-US" sz="1800" dirty="0">
                <a:solidFill>
                  <a:srgbClr val="8B0000"/>
                </a:solidFill>
                <a:latin typeface="Hack NF" panose="020B0609030202020204" pitchFamily="50" charset="0"/>
              </a:rPr>
              <a:t>domain\</a:t>
            </a:r>
            <a:r>
              <a:rPr lang="en-US" sz="1800" dirty="0">
                <a:solidFill>
                  <a:srgbClr val="8B0000"/>
                </a:solidFill>
                <a:highlight>
                  <a:srgbClr val="FF00FF"/>
                </a:highlight>
                <a:latin typeface="Hack NF" panose="020B0609030202020204" pitchFamily="50" charset="0"/>
              </a:rPr>
              <a:t>u</a:t>
            </a:r>
            <a:r>
              <a:rPr lang="en-US" sz="1800" dirty="0">
                <a:solidFill>
                  <a:srgbClr val="8B0000"/>
                </a:solidFill>
                <a:latin typeface="Hack NF" panose="020B0609030202020204" pitchFamily="50" charset="0"/>
              </a:rPr>
              <a:t>sername</a:t>
            </a:r>
            <a:r>
              <a:rPr lang="en-US" sz="18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1800" dirty="0">
                <a:solidFill>
                  <a:srgbClr val="A9A9A9"/>
                </a:solidFill>
                <a:latin typeface="Hack NF" panose="020B0609030202020204" pitchFamily="50" charset="0"/>
              </a:rPr>
              <a:t>,</a:t>
            </a:r>
            <a:r>
              <a:rPr lang="en-US" sz="18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1800" dirty="0">
                <a:solidFill>
                  <a:srgbClr val="8B0000"/>
                </a:solidFill>
                <a:highlight>
                  <a:srgbClr val="FF00FF"/>
                </a:highlight>
                <a:latin typeface="Hack NF" panose="020B0609030202020204" pitchFamily="50" charset="0"/>
              </a:rPr>
              <a:t>\w</a:t>
            </a:r>
            <a:r>
              <a:rPr lang="en-US" sz="1800" dirty="0">
                <a:solidFill>
                  <a:srgbClr val="8B0000"/>
                </a:solidFill>
                <a:highlight>
                  <a:srgbClr val="00FFFF"/>
                </a:highlight>
                <a:latin typeface="Hack NF" panose="020B0609030202020204" pitchFamily="50" charset="0"/>
              </a:rPr>
              <a:t>+</a:t>
            </a:r>
            <a:r>
              <a:rPr lang="en-US" sz="1800" dirty="0">
                <a:solidFill>
                  <a:srgbClr val="8B0000"/>
                </a:solidFill>
                <a:highlight>
                  <a:srgbClr val="FFFF00"/>
                </a:highlight>
                <a:latin typeface="Hack NF" panose="020B0609030202020204" pitchFamily="50" charset="0"/>
              </a:rPr>
              <a:t>$</a:t>
            </a:r>
            <a:r>
              <a:rPr lang="en-US" sz="1800" dirty="0">
                <a:solidFill>
                  <a:srgbClr val="000000"/>
                </a:solidFill>
                <a:latin typeface="Hack NF" panose="020B0609030202020204" pitchFamily="50" charset="0"/>
              </a:rPr>
              <a:t>’)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</a:rPr>
              <a:t>Returns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333333"/>
                </a:solidFill>
                <a:latin typeface="Hack NF" panose="020B0609030202020204" pitchFamily="50" charset="0"/>
              </a:rPr>
              <a:t>Groups   : {0}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333333"/>
                </a:solidFill>
                <a:latin typeface="Hack NF" panose="020B0609030202020204" pitchFamily="50" charset="0"/>
              </a:rPr>
              <a:t>Success  : True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333333"/>
                </a:solidFill>
                <a:latin typeface="Hack NF" panose="020B0609030202020204" pitchFamily="50" charset="0"/>
              </a:rPr>
              <a:t>Name     : 0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333333"/>
                </a:solidFill>
                <a:latin typeface="Hack NF" panose="020B0609030202020204" pitchFamily="50" charset="0"/>
              </a:rPr>
              <a:t>Captures : {0}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333333"/>
                </a:solidFill>
                <a:latin typeface="Hack NF" panose="020B0609030202020204" pitchFamily="50" charset="0"/>
              </a:rPr>
              <a:t>Index    : 7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333333"/>
                </a:solidFill>
                <a:latin typeface="Hack NF" panose="020B0609030202020204" pitchFamily="50" charset="0"/>
              </a:rPr>
              <a:t>Length   : 8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333333"/>
                </a:solidFill>
                <a:latin typeface="Hack NF" panose="020B0609030202020204" pitchFamily="50" charset="0"/>
              </a:rPr>
              <a:t>Value    : username</a:t>
            </a:r>
          </a:p>
          <a:p>
            <a:pPr marL="0" indent="0">
              <a:buNone/>
            </a:pPr>
            <a:endParaRPr lang="en-US" sz="1800" dirty="0">
              <a:solidFill>
                <a:srgbClr val="333333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174C93-78CB-4735-9305-9CE9FD321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</p:spTree>
    <p:extLst>
      <p:ext uri="{BB962C8B-B14F-4D97-AF65-F5344CB8AC3E}">
        <p14:creationId xmlns:p14="http://schemas.microsoft.com/office/powerpoint/2010/main" val="4014700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20ACD3-E730-499E-BD41-2F713FCBE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Better Than Booleans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7A4E97-FABA-446D-A96D-8A3AFECD66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63625"/>
            <a:ext cx="8229600" cy="36417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Hack NF" panose="020B0609030202020204" pitchFamily="50" charset="0"/>
              </a:rPr>
              <a:t>[</a:t>
            </a:r>
            <a:r>
              <a:rPr lang="en-US" sz="1800" dirty="0">
                <a:solidFill>
                  <a:srgbClr val="00008B"/>
                </a:solidFill>
                <a:latin typeface="Hack NF" panose="020B0609030202020204" pitchFamily="50" charset="0"/>
              </a:rPr>
              <a:t>regex</a:t>
            </a:r>
            <a:r>
              <a:rPr lang="en-US" sz="1800" dirty="0">
                <a:solidFill>
                  <a:srgbClr val="000000"/>
                </a:solidFill>
                <a:latin typeface="Hack NF" panose="020B0609030202020204" pitchFamily="50" charset="0"/>
              </a:rPr>
              <a:t>]</a:t>
            </a:r>
            <a:r>
              <a:rPr lang="en-US" sz="1800" dirty="0">
                <a:solidFill>
                  <a:srgbClr val="333333"/>
                </a:solidFill>
                <a:latin typeface="Hack NF" panose="020B0609030202020204" pitchFamily="50" charset="0"/>
              </a:rPr>
              <a:t>::Matches</a:t>
            </a:r>
            <a:r>
              <a:rPr lang="en-US" sz="1800" dirty="0">
                <a:solidFill>
                  <a:srgbClr val="000000"/>
                </a:solidFill>
                <a:latin typeface="Hack NF" panose="020B0609030202020204" pitchFamily="50" charset="0"/>
              </a:rPr>
              <a:t>('</a:t>
            </a:r>
            <a:r>
              <a:rPr lang="en-US" sz="1800" dirty="0">
                <a:solidFill>
                  <a:srgbClr val="8B0000"/>
                </a:solidFill>
                <a:latin typeface="Hack NF" panose="020B0609030202020204" pitchFamily="50" charset="0"/>
              </a:rPr>
              <a:t>domain\</a:t>
            </a:r>
            <a:r>
              <a:rPr lang="en-US" sz="1800" dirty="0">
                <a:solidFill>
                  <a:srgbClr val="8B0000"/>
                </a:solidFill>
                <a:highlight>
                  <a:srgbClr val="FF00FF"/>
                </a:highlight>
                <a:latin typeface="Hack NF" panose="020B0609030202020204" pitchFamily="50" charset="0"/>
              </a:rPr>
              <a:t>u</a:t>
            </a:r>
            <a:r>
              <a:rPr lang="en-US" sz="1800" dirty="0">
                <a:solidFill>
                  <a:srgbClr val="8B0000"/>
                </a:solidFill>
                <a:highlight>
                  <a:srgbClr val="00FFFF"/>
                </a:highlight>
                <a:latin typeface="Hack NF" panose="020B0609030202020204" pitchFamily="50" charset="0"/>
              </a:rPr>
              <a:t>sername</a:t>
            </a:r>
            <a:r>
              <a:rPr lang="en-US" sz="18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1800" dirty="0">
                <a:solidFill>
                  <a:srgbClr val="A9A9A9"/>
                </a:solidFill>
                <a:latin typeface="Hack NF" panose="020B0609030202020204" pitchFamily="50" charset="0"/>
              </a:rPr>
              <a:t>,</a:t>
            </a:r>
            <a:r>
              <a:rPr lang="en-US" sz="18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1800" dirty="0">
                <a:solidFill>
                  <a:srgbClr val="8B0000"/>
                </a:solidFill>
                <a:highlight>
                  <a:srgbClr val="FF00FF"/>
                </a:highlight>
                <a:latin typeface="Hack NF" panose="020B0609030202020204" pitchFamily="50" charset="0"/>
              </a:rPr>
              <a:t>\w</a:t>
            </a:r>
            <a:r>
              <a:rPr lang="en-US" sz="1800" dirty="0">
                <a:solidFill>
                  <a:srgbClr val="8B0000"/>
                </a:solidFill>
                <a:highlight>
                  <a:srgbClr val="00FFFF"/>
                </a:highlight>
                <a:latin typeface="Hack NF" panose="020B0609030202020204" pitchFamily="50" charset="0"/>
              </a:rPr>
              <a:t>+</a:t>
            </a:r>
            <a:r>
              <a:rPr lang="en-US" sz="1800" dirty="0">
                <a:solidFill>
                  <a:srgbClr val="8B0000"/>
                </a:solidFill>
                <a:highlight>
                  <a:srgbClr val="FFFF00"/>
                </a:highlight>
                <a:latin typeface="Hack NF" panose="020B0609030202020204" pitchFamily="50" charset="0"/>
              </a:rPr>
              <a:t>$</a:t>
            </a:r>
            <a:r>
              <a:rPr lang="en-US" sz="1800" dirty="0">
                <a:solidFill>
                  <a:srgbClr val="000000"/>
                </a:solidFill>
                <a:latin typeface="Hack NF" panose="020B0609030202020204" pitchFamily="50" charset="0"/>
              </a:rPr>
              <a:t>’)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</a:rPr>
              <a:t>Returns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333333"/>
                </a:solidFill>
                <a:latin typeface="Hack NF" panose="020B0609030202020204" pitchFamily="50" charset="0"/>
              </a:rPr>
              <a:t>Groups   : {0}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333333"/>
                </a:solidFill>
                <a:latin typeface="Hack NF" panose="020B0609030202020204" pitchFamily="50" charset="0"/>
              </a:rPr>
              <a:t>Success  : True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333333"/>
                </a:solidFill>
                <a:latin typeface="Hack NF" panose="020B0609030202020204" pitchFamily="50" charset="0"/>
              </a:rPr>
              <a:t>Name     : 0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333333"/>
                </a:solidFill>
                <a:latin typeface="Hack NF" panose="020B0609030202020204" pitchFamily="50" charset="0"/>
              </a:rPr>
              <a:t>Captures : {0}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333333"/>
                </a:solidFill>
                <a:latin typeface="Hack NF" panose="020B0609030202020204" pitchFamily="50" charset="0"/>
              </a:rPr>
              <a:t>Index    : 7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333333"/>
                </a:solidFill>
                <a:latin typeface="Hack NF" panose="020B0609030202020204" pitchFamily="50" charset="0"/>
              </a:rPr>
              <a:t>Length   : 8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333333"/>
                </a:solidFill>
                <a:latin typeface="Hack NF" panose="020B0609030202020204" pitchFamily="50" charset="0"/>
              </a:rPr>
              <a:t>Value    : username</a:t>
            </a:r>
          </a:p>
          <a:p>
            <a:pPr marL="0" indent="0">
              <a:buNone/>
            </a:pPr>
            <a:endParaRPr lang="en-US" sz="1800" dirty="0">
              <a:solidFill>
                <a:srgbClr val="333333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174C93-78CB-4735-9305-9CE9FD321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</p:spTree>
    <p:extLst>
      <p:ext uri="{BB962C8B-B14F-4D97-AF65-F5344CB8AC3E}">
        <p14:creationId xmlns:p14="http://schemas.microsoft.com/office/powerpoint/2010/main" val="312220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20ACD3-E730-499E-BD41-2F713FCBE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Better Than Booleans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7A4E97-FABA-446D-A96D-8A3AFECD66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63625"/>
            <a:ext cx="8229600" cy="36417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Hack NF" panose="020B0609030202020204" pitchFamily="50" charset="0"/>
              </a:rPr>
              <a:t>[</a:t>
            </a:r>
            <a:r>
              <a:rPr lang="en-US" sz="1800" dirty="0">
                <a:solidFill>
                  <a:srgbClr val="00008B"/>
                </a:solidFill>
                <a:latin typeface="Hack NF" panose="020B0609030202020204" pitchFamily="50" charset="0"/>
              </a:rPr>
              <a:t>regex</a:t>
            </a:r>
            <a:r>
              <a:rPr lang="en-US" sz="1800" dirty="0">
                <a:solidFill>
                  <a:srgbClr val="000000"/>
                </a:solidFill>
                <a:latin typeface="Hack NF" panose="020B0609030202020204" pitchFamily="50" charset="0"/>
              </a:rPr>
              <a:t>]</a:t>
            </a:r>
            <a:r>
              <a:rPr lang="en-US" sz="1800" dirty="0">
                <a:solidFill>
                  <a:srgbClr val="333333"/>
                </a:solidFill>
                <a:latin typeface="Hack NF" panose="020B0609030202020204" pitchFamily="50" charset="0"/>
              </a:rPr>
              <a:t>::Matches</a:t>
            </a:r>
            <a:r>
              <a:rPr lang="en-US" sz="1800" dirty="0">
                <a:solidFill>
                  <a:srgbClr val="000000"/>
                </a:solidFill>
                <a:latin typeface="Hack NF" panose="020B0609030202020204" pitchFamily="50" charset="0"/>
              </a:rPr>
              <a:t>('</a:t>
            </a:r>
            <a:r>
              <a:rPr lang="en-US" sz="1800" dirty="0">
                <a:solidFill>
                  <a:srgbClr val="8B0000"/>
                </a:solidFill>
                <a:latin typeface="Hack NF" panose="020B0609030202020204" pitchFamily="50" charset="0"/>
              </a:rPr>
              <a:t>domain\</a:t>
            </a:r>
            <a:r>
              <a:rPr lang="en-US" sz="1800" dirty="0">
                <a:solidFill>
                  <a:srgbClr val="8B0000"/>
                </a:solidFill>
                <a:highlight>
                  <a:srgbClr val="FF00FF"/>
                </a:highlight>
                <a:latin typeface="Hack NF" panose="020B0609030202020204" pitchFamily="50" charset="0"/>
              </a:rPr>
              <a:t>u</a:t>
            </a:r>
            <a:r>
              <a:rPr lang="en-US" sz="1800" dirty="0">
                <a:solidFill>
                  <a:srgbClr val="8B0000"/>
                </a:solidFill>
                <a:highlight>
                  <a:srgbClr val="00FFFF"/>
                </a:highlight>
                <a:latin typeface="Hack NF" panose="020B0609030202020204" pitchFamily="50" charset="0"/>
              </a:rPr>
              <a:t>sername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Hack NF" panose="020B0609030202020204" pitchFamily="50" charset="0"/>
              </a:rPr>
              <a:t>'</a:t>
            </a:r>
            <a:r>
              <a:rPr lang="en-US" sz="1800" dirty="0">
                <a:solidFill>
                  <a:srgbClr val="A9A9A9"/>
                </a:solidFill>
                <a:latin typeface="Hack NF" panose="020B0609030202020204" pitchFamily="50" charset="0"/>
              </a:rPr>
              <a:t>,</a:t>
            </a:r>
            <a:r>
              <a:rPr lang="en-US" sz="18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1800" dirty="0">
                <a:solidFill>
                  <a:srgbClr val="8B0000"/>
                </a:solidFill>
                <a:highlight>
                  <a:srgbClr val="FF00FF"/>
                </a:highlight>
                <a:latin typeface="Hack NF" panose="020B0609030202020204" pitchFamily="50" charset="0"/>
              </a:rPr>
              <a:t>\w</a:t>
            </a:r>
            <a:r>
              <a:rPr lang="en-US" sz="1800" dirty="0">
                <a:solidFill>
                  <a:srgbClr val="8B0000"/>
                </a:solidFill>
                <a:highlight>
                  <a:srgbClr val="00FFFF"/>
                </a:highlight>
                <a:latin typeface="Hack NF" panose="020B0609030202020204" pitchFamily="50" charset="0"/>
              </a:rPr>
              <a:t>+</a:t>
            </a:r>
            <a:r>
              <a:rPr lang="en-US" sz="1800" dirty="0">
                <a:solidFill>
                  <a:srgbClr val="8B0000"/>
                </a:solidFill>
                <a:highlight>
                  <a:srgbClr val="FFFF00"/>
                </a:highlight>
                <a:latin typeface="Hack NF" panose="020B0609030202020204" pitchFamily="50" charset="0"/>
              </a:rPr>
              <a:t>$</a:t>
            </a:r>
            <a:r>
              <a:rPr lang="en-US" sz="1800" dirty="0">
                <a:solidFill>
                  <a:srgbClr val="000000"/>
                </a:solidFill>
                <a:latin typeface="Hack NF" panose="020B0609030202020204" pitchFamily="50" charset="0"/>
              </a:rPr>
              <a:t>’)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</a:rPr>
              <a:t>Returns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333333"/>
                </a:solidFill>
                <a:latin typeface="Hack NF" panose="020B0609030202020204" pitchFamily="50" charset="0"/>
              </a:rPr>
              <a:t>Groups   : {0}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333333"/>
                </a:solidFill>
                <a:latin typeface="Hack NF" panose="020B0609030202020204" pitchFamily="50" charset="0"/>
              </a:rPr>
              <a:t>Success  : True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333333"/>
                </a:solidFill>
                <a:latin typeface="Hack NF" panose="020B0609030202020204" pitchFamily="50" charset="0"/>
              </a:rPr>
              <a:t>Name     : 0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333333"/>
                </a:solidFill>
                <a:latin typeface="Hack NF" panose="020B0609030202020204" pitchFamily="50" charset="0"/>
              </a:rPr>
              <a:t>Captures : {0}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333333"/>
                </a:solidFill>
                <a:latin typeface="Hack NF" panose="020B0609030202020204" pitchFamily="50" charset="0"/>
              </a:rPr>
              <a:t>Index    : 7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333333"/>
                </a:solidFill>
                <a:latin typeface="Hack NF" panose="020B0609030202020204" pitchFamily="50" charset="0"/>
              </a:rPr>
              <a:t>Length   : 8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333333"/>
                </a:solidFill>
                <a:latin typeface="Hack NF" panose="020B0609030202020204" pitchFamily="50" charset="0"/>
              </a:rPr>
              <a:t>Value    : username</a:t>
            </a:r>
          </a:p>
          <a:p>
            <a:pPr marL="0" indent="0">
              <a:buNone/>
            </a:pPr>
            <a:endParaRPr lang="en-US" sz="1800" dirty="0">
              <a:solidFill>
                <a:srgbClr val="333333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174C93-78CB-4735-9305-9CE9FD321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</p:spTree>
    <p:extLst>
      <p:ext uri="{BB962C8B-B14F-4D97-AF65-F5344CB8AC3E}">
        <p14:creationId xmlns:p14="http://schemas.microsoft.com/office/powerpoint/2010/main" val="3445183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9A49ED-416D-4286-A88B-9AD2CAF36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 Symbol – Zero or More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C6D057-CF7D-4FB6-918B-00FABB77E7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400" dirty="0">
                <a:solidFill>
                  <a:srgbClr val="8B0000"/>
                </a:solidFill>
                <a:latin typeface="Hack NF" panose="020B0609030202020204" pitchFamily="50" charset="0"/>
              </a:rPr>
              <a:t>something.txt</a:t>
            </a: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4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400" dirty="0">
                <a:solidFill>
                  <a:srgbClr val="A9A9A9"/>
                </a:solidFill>
                <a:latin typeface="Hack NF" panose="020B0609030202020204" pitchFamily="50" charset="0"/>
              </a:rPr>
              <a:t>-match</a:t>
            </a:r>
            <a:r>
              <a:rPr lang="en-US" sz="24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400" dirty="0">
                <a:solidFill>
                  <a:srgbClr val="8B0000"/>
                </a:solidFill>
                <a:latin typeface="Hack NF" panose="020B0609030202020204" pitchFamily="50" charset="0"/>
              </a:rPr>
              <a:t>s*omething.txt</a:t>
            </a: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’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Returns True</a:t>
            </a:r>
          </a:p>
          <a:p>
            <a:pPr marL="0" indent="0">
              <a:buNone/>
            </a:pPr>
            <a:endParaRPr lang="en-US" sz="2400" dirty="0">
              <a:solidFill>
                <a:srgbClr val="333333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400" dirty="0">
                <a:solidFill>
                  <a:srgbClr val="8B0000"/>
                </a:solidFill>
                <a:latin typeface="Hack NF" panose="020B0609030202020204" pitchFamily="50" charset="0"/>
              </a:rPr>
              <a:t>s</a:t>
            </a:r>
            <a:r>
              <a:rPr lang="en-US" sz="2400" dirty="0">
                <a:solidFill>
                  <a:srgbClr val="8B0000"/>
                </a:solidFill>
                <a:highlight>
                  <a:srgbClr val="00FF00"/>
                </a:highlight>
                <a:latin typeface="Hack NF" panose="020B0609030202020204" pitchFamily="50" charset="0"/>
              </a:rPr>
              <a:t>omething.txt</a:t>
            </a: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4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400" dirty="0">
                <a:solidFill>
                  <a:srgbClr val="A9A9A9"/>
                </a:solidFill>
                <a:latin typeface="Hack NF" panose="020B0609030202020204" pitchFamily="50" charset="0"/>
              </a:rPr>
              <a:t>-match</a:t>
            </a:r>
            <a:r>
              <a:rPr lang="en-US" sz="24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400" dirty="0">
                <a:solidFill>
                  <a:srgbClr val="8B0000"/>
                </a:solidFill>
                <a:highlight>
                  <a:srgbClr val="00FF00"/>
                </a:highlight>
                <a:latin typeface="Hack NF" panose="020B0609030202020204" pitchFamily="50" charset="0"/>
              </a:rPr>
              <a:t>q*omething.txt</a:t>
            </a: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’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Returns True</a:t>
            </a:r>
          </a:p>
          <a:p>
            <a:pPr marL="0" indent="0">
              <a:buNone/>
            </a:pPr>
            <a:endParaRPr lang="en-US" sz="2400" dirty="0">
              <a:solidFill>
                <a:srgbClr val="333333"/>
              </a:solidFill>
              <a:latin typeface="Hack NF" panose="020B0609030202020204" pitchFamily="50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2BC778-A1E7-4980-812E-CB92933709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@</a:t>
            </a:r>
            <a:r>
              <a:rPr lang="en-US" dirty="0" err="1"/>
              <a:t>MrThomasRayner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2489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20ACD3-E730-499E-BD41-2F713FCBE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Better Than Booleans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7A4E97-FABA-446D-A96D-8A3AFECD66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63625"/>
            <a:ext cx="8229600" cy="36417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Hack NF" panose="020B0609030202020204" pitchFamily="50" charset="0"/>
              </a:rPr>
              <a:t>[</a:t>
            </a:r>
            <a:r>
              <a:rPr lang="en-US" sz="1800" dirty="0">
                <a:solidFill>
                  <a:srgbClr val="00008B"/>
                </a:solidFill>
                <a:latin typeface="Hack NF" panose="020B0609030202020204" pitchFamily="50" charset="0"/>
              </a:rPr>
              <a:t>regex</a:t>
            </a:r>
            <a:r>
              <a:rPr lang="en-US" sz="1800" dirty="0">
                <a:solidFill>
                  <a:srgbClr val="000000"/>
                </a:solidFill>
                <a:latin typeface="Hack NF" panose="020B0609030202020204" pitchFamily="50" charset="0"/>
              </a:rPr>
              <a:t>]</a:t>
            </a:r>
            <a:r>
              <a:rPr lang="en-US" sz="1800" dirty="0">
                <a:solidFill>
                  <a:srgbClr val="333333"/>
                </a:solidFill>
                <a:latin typeface="Hack NF" panose="020B0609030202020204" pitchFamily="50" charset="0"/>
              </a:rPr>
              <a:t>::Matches</a:t>
            </a:r>
            <a:r>
              <a:rPr lang="en-US" sz="1800" dirty="0">
                <a:solidFill>
                  <a:srgbClr val="000000"/>
                </a:solidFill>
                <a:latin typeface="Hack NF" panose="020B0609030202020204" pitchFamily="50" charset="0"/>
              </a:rPr>
              <a:t>('</a:t>
            </a:r>
            <a:r>
              <a:rPr lang="en-US" sz="1800" dirty="0">
                <a:solidFill>
                  <a:srgbClr val="8B0000"/>
                </a:solidFill>
                <a:latin typeface="Hack NF" panose="020B0609030202020204" pitchFamily="50" charset="0"/>
              </a:rPr>
              <a:t>domain\</a:t>
            </a:r>
            <a:r>
              <a:rPr lang="en-US" sz="1800" dirty="0">
                <a:solidFill>
                  <a:srgbClr val="8B0000"/>
                </a:solidFill>
                <a:highlight>
                  <a:srgbClr val="00FF00"/>
                </a:highlight>
                <a:latin typeface="Hack NF" panose="020B0609030202020204" pitchFamily="50" charset="0"/>
              </a:rPr>
              <a:t>username</a:t>
            </a:r>
            <a:r>
              <a:rPr lang="en-US" sz="18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1800" dirty="0">
                <a:solidFill>
                  <a:srgbClr val="A9A9A9"/>
                </a:solidFill>
                <a:latin typeface="Hack NF" panose="020B0609030202020204" pitchFamily="50" charset="0"/>
              </a:rPr>
              <a:t>,</a:t>
            </a:r>
            <a:r>
              <a:rPr lang="en-US" sz="18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1800" dirty="0">
                <a:solidFill>
                  <a:srgbClr val="8B0000"/>
                </a:solidFill>
                <a:highlight>
                  <a:srgbClr val="00FF00"/>
                </a:highlight>
                <a:latin typeface="Hack NF" panose="020B0609030202020204" pitchFamily="50" charset="0"/>
              </a:rPr>
              <a:t>\w+$</a:t>
            </a:r>
            <a:r>
              <a:rPr lang="en-US" sz="1800" dirty="0">
                <a:solidFill>
                  <a:srgbClr val="000000"/>
                </a:solidFill>
                <a:latin typeface="Hack NF" panose="020B0609030202020204" pitchFamily="50" charset="0"/>
              </a:rPr>
              <a:t>’)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</a:rPr>
              <a:t>Returns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333333"/>
                </a:solidFill>
                <a:latin typeface="Hack NF" panose="020B0609030202020204" pitchFamily="50" charset="0"/>
              </a:rPr>
              <a:t>Groups   : {0}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333333"/>
                </a:solidFill>
                <a:latin typeface="Hack NF" panose="020B0609030202020204" pitchFamily="50" charset="0"/>
              </a:rPr>
              <a:t>Success  : True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333333"/>
                </a:solidFill>
                <a:latin typeface="Hack NF" panose="020B0609030202020204" pitchFamily="50" charset="0"/>
              </a:rPr>
              <a:t>Name     : 0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333333"/>
                </a:solidFill>
                <a:latin typeface="Hack NF" panose="020B0609030202020204" pitchFamily="50" charset="0"/>
              </a:rPr>
              <a:t>Captures : {0}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333333"/>
                </a:solidFill>
                <a:latin typeface="Hack NF" panose="020B0609030202020204" pitchFamily="50" charset="0"/>
              </a:rPr>
              <a:t>Index    : 7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333333"/>
                </a:solidFill>
                <a:latin typeface="Hack NF" panose="020B0609030202020204" pitchFamily="50" charset="0"/>
              </a:rPr>
              <a:t>Length   : 8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333333"/>
                </a:solidFill>
                <a:latin typeface="Hack NF" panose="020B0609030202020204" pitchFamily="50" charset="0"/>
              </a:rPr>
              <a:t>Value    : username</a:t>
            </a:r>
          </a:p>
          <a:p>
            <a:pPr marL="0" indent="0">
              <a:buNone/>
            </a:pPr>
            <a:endParaRPr lang="en-US" sz="1800" dirty="0">
              <a:solidFill>
                <a:srgbClr val="333333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174C93-78CB-4735-9305-9CE9FD321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</p:spTree>
    <p:extLst>
      <p:ext uri="{BB962C8B-B14F-4D97-AF65-F5344CB8AC3E}">
        <p14:creationId xmlns:p14="http://schemas.microsoft.com/office/powerpoint/2010/main" val="2660938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20ACD3-E730-499E-BD41-2F713FCBE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Better Than Booleans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7A4E97-FABA-446D-A96D-8A3AFECD66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63625"/>
            <a:ext cx="8229600" cy="36417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Hack NF" panose="020B0609030202020204" pitchFamily="50" charset="0"/>
              </a:rPr>
              <a:t>[</a:t>
            </a:r>
            <a:r>
              <a:rPr lang="en-US" sz="1800" dirty="0">
                <a:solidFill>
                  <a:srgbClr val="00008B"/>
                </a:solidFill>
                <a:latin typeface="Hack NF" panose="020B0609030202020204" pitchFamily="50" charset="0"/>
              </a:rPr>
              <a:t>regex</a:t>
            </a:r>
            <a:r>
              <a:rPr lang="en-US" sz="1800" dirty="0">
                <a:solidFill>
                  <a:srgbClr val="000000"/>
                </a:solidFill>
                <a:latin typeface="Hack NF" panose="020B0609030202020204" pitchFamily="50" charset="0"/>
              </a:rPr>
              <a:t>]</a:t>
            </a:r>
            <a:r>
              <a:rPr lang="en-US" sz="1800" dirty="0">
                <a:solidFill>
                  <a:srgbClr val="333333"/>
                </a:solidFill>
                <a:latin typeface="Hack NF" panose="020B0609030202020204" pitchFamily="50" charset="0"/>
              </a:rPr>
              <a:t>::Matches</a:t>
            </a:r>
            <a:r>
              <a:rPr lang="en-US" sz="1800" dirty="0">
                <a:solidFill>
                  <a:srgbClr val="000000"/>
                </a:solidFill>
                <a:latin typeface="Hack NF" panose="020B0609030202020204" pitchFamily="50" charset="0"/>
              </a:rPr>
              <a:t>('</a:t>
            </a:r>
            <a:r>
              <a:rPr lang="en-US" sz="1800" dirty="0">
                <a:solidFill>
                  <a:srgbClr val="8B0000"/>
                </a:solidFill>
                <a:latin typeface="Hack NF" panose="020B0609030202020204" pitchFamily="50" charset="0"/>
              </a:rPr>
              <a:t>domain\</a:t>
            </a:r>
            <a:r>
              <a:rPr lang="en-US" sz="1800" dirty="0">
                <a:solidFill>
                  <a:srgbClr val="8B0000"/>
                </a:solidFill>
                <a:highlight>
                  <a:srgbClr val="00FF00"/>
                </a:highlight>
                <a:latin typeface="Hack NF" panose="020B0609030202020204" pitchFamily="50" charset="0"/>
              </a:rPr>
              <a:t>username</a:t>
            </a:r>
            <a:r>
              <a:rPr lang="en-US" sz="18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1800" dirty="0">
                <a:solidFill>
                  <a:srgbClr val="A9A9A9"/>
                </a:solidFill>
                <a:latin typeface="Hack NF" panose="020B0609030202020204" pitchFamily="50" charset="0"/>
              </a:rPr>
              <a:t>,</a:t>
            </a:r>
            <a:r>
              <a:rPr lang="en-US" sz="18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1800" dirty="0">
                <a:solidFill>
                  <a:srgbClr val="8B0000"/>
                </a:solidFill>
                <a:highlight>
                  <a:srgbClr val="00FF00"/>
                </a:highlight>
                <a:latin typeface="Hack NF" panose="020B0609030202020204" pitchFamily="50" charset="0"/>
              </a:rPr>
              <a:t>\w+$</a:t>
            </a:r>
            <a:r>
              <a:rPr lang="en-US" sz="1800" dirty="0">
                <a:solidFill>
                  <a:srgbClr val="000000"/>
                </a:solidFill>
                <a:latin typeface="Hack NF" panose="020B0609030202020204" pitchFamily="50" charset="0"/>
              </a:rPr>
              <a:t>’)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</a:rPr>
              <a:t>Returns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333333"/>
                </a:solidFill>
                <a:latin typeface="Hack NF" panose="020B0609030202020204" pitchFamily="50" charset="0"/>
              </a:rPr>
              <a:t>Groups   : {0}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333333"/>
                </a:solidFill>
                <a:latin typeface="Hack NF" panose="020B0609030202020204" pitchFamily="50" charset="0"/>
              </a:rPr>
              <a:t>Success  : True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333333"/>
                </a:solidFill>
                <a:latin typeface="Hack NF" panose="020B0609030202020204" pitchFamily="50" charset="0"/>
              </a:rPr>
              <a:t>Name     : 0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333333"/>
                </a:solidFill>
                <a:latin typeface="Hack NF" panose="020B0609030202020204" pitchFamily="50" charset="0"/>
              </a:rPr>
              <a:t>Captures : {0}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333333"/>
                </a:solidFill>
                <a:latin typeface="Hack NF" panose="020B0609030202020204" pitchFamily="50" charset="0"/>
              </a:rPr>
              <a:t>Index    : 7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333333"/>
                </a:solidFill>
                <a:latin typeface="Hack NF" panose="020B0609030202020204" pitchFamily="50" charset="0"/>
              </a:rPr>
              <a:t>Length   : 8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333333"/>
                </a:solidFill>
                <a:latin typeface="Hack NF" panose="020B0609030202020204" pitchFamily="50" charset="0"/>
              </a:rPr>
              <a:t>Value    : </a:t>
            </a:r>
            <a:r>
              <a:rPr lang="en-US" sz="1800" dirty="0">
                <a:solidFill>
                  <a:srgbClr val="333333"/>
                </a:solidFill>
                <a:highlight>
                  <a:srgbClr val="00FF00"/>
                </a:highlight>
                <a:latin typeface="Hack NF" panose="020B0609030202020204" pitchFamily="50" charset="0"/>
              </a:rPr>
              <a:t>username</a:t>
            </a:r>
          </a:p>
          <a:p>
            <a:pPr marL="0" indent="0">
              <a:buNone/>
            </a:pPr>
            <a:endParaRPr lang="en-US" sz="1800" dirty="0">
              <a:solidFill>
                <a:srgbClr val="333333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174C93-78CB-4735-9305-9CE9FD321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</p:spTree>
    <p:extLst>
      <p:ext uri="{BB962C8B-B14F-4D97-AF65-F5344CB8AC3E}">
        <p14:creationId xmlns:p14="http://schemas.microsoft.com/office/powerpoint/2010/main" val="1586771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20ACD3-E730-499E-BD41-2F713FCBE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Better Than Booleans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7A4E97-FABA-446D-A96D-8A3AFECD66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63625"/>
            <a:ext cx="8229600" cy="3641725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Hack NF" panose="020B0609030202020204" pitchFamily="50" charset="0"/>
              </a:rPr>
              <a:t>[</a:t>
            </a:r>
            <a:r>
              <a:rPr lang="en-US" sz="1800" dirty="0">
                <a:solidFill>
                  <a:srgbClr val="00008B"/>
                </a:solidFill>
                <a:latin typeface="Hack NF" panose="020B0609030202020204" pitchFamily="50" charset="0"/>
              </a:rPr>
              <a:t>regex</a:t>
            </a:r>
            <a:r>
              <a:rPr lang="en-US" sz="1800" dirty="0">
                <a:solidFill>
                  <a:srgbClr val="000000"/>
                </a:solidFill>
                <a:latin typeface="Hack NF" panose="020B0609030202020204" pitchFamily="50" charset="0"/>
              </a:rPr>
              <a:t>]</a:t>
            </a:r>
            <a:r>
              <a:rPr lang="en-US" sz="1800" dirty="0">
                <a:solidFill>
                  <a:srgbClr val="333333"/>
                </a:solidFill>
                <a:latin typeface="Hack NF" panose="020B0609030202020204" pitchFamily="50" charset="0"/>
              </a:rPr>
              <a:t>::Matches</a:t>
            </a:r>
            <a:r>
              <a:rPr lang="en-US" sz="1800" dirty="0">
                <a:solidFill>
                  <a:srgbClr val="000000"/>
                </a:solidFill>
                <a:latin typeface="Hack NF" panose="020B0609030202020204" pitchFamily="50" charset="0"/>
              </a:rPr>
              <a:t>('</a:t>
            </a:r>
            <a:r>
              <a:rPr lang="en-US" sz="1800" dirty="0">
                <a:solidFill>
                  <a:srgbClr val="8B0000"/>
                </a:solidFill>
                <a:latin typeface="Hack NF" panose="020B0609030202020204" pitchFamily="50" charset="0"/>
              </a:rPr>
              <a:t>domain\</a:t>
            </a:r>
            <a:r>
              <a:rPr lang="en-US" sz="1800" dirty="0">
                <a:solidFill>
                  <a:srgbClr val="8B0000"/>
                </a:solidFill>
                <a:highlight>
                  <a:srgbClr val="00FF00"/>
                </a:highlight>
                <a:latin typeface="Hack NF" panose="020B0609030202020204" pitchFamily="50" charset="0"/>
              </a:rPr>
              <a:t>username</a:t>
            </a:r>
            <a:r>
              <a:rPr lang="en-US" sz="18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1800" dirty="0">
                <a:solidFill>
                  <a:srgbClr val="A9A9A9"/>
                </a:solidFill>
                <a:latin typeface="Hack NF" panose="020B0609030202020204" pitchFamily="50" charset="0"/>
              </a:rPr>
              <a:t>,</a:t>
            </a:r>
            <a:r>
              <a:rPr lang="en-US" sz="18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1800" dirty="0">
                <a:solidFill>
                  <a:srgbClr val="8B0000"/>
                </a:solidFill>
                <a:highlight>
                  <a:srgbClr val="00FF00"/>
                </a:highlight>
                <a:latin typeface="Hack NF" panose="020B0609030202020204" pitchFamily="50" charset="0"/>
              </a:rPr>
              <a:t>\w+$</a:t>
            </a:r>
            <a:r>
              <a:rPr lang="en-US" sz="1800" dirty="0">
                <a:solidFill>
                  <a:srgbClr val="000000"/>
                </a:solidFill>
                <a:latin typeface="Hack NF" panose="020B0609030202020204" pitchFamily="50" charset="0"/>
              </a:rPr>
              <a:t>’)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</a:rPr>
              <a:t>Returns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333333"/>
                </a:solidFill>
                <a:latin typeface="Hack NF" panose="020B0609030202020204" pitchFamily="50" charset="0"/>
              </a:rPr>
              <a:t>Groups   : {0}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333333"/>
                </a:solidFill>
                <a:latin typeface="Hack NF" panose="020B0609030202020204" pitchFamily="50" charset="0"/>
              </a:rPr>
              <a:t>Success  : True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333333"/>
                </a:solidFill>
                <a:latin typeface="Hack NF" panose="020B0609030202020204" pitchFamily="50" charset="0"/>
              </a:rPr>
              <a:t>Name     : 0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333333"/>
                </a:solidFill>
                <a:latin typeface="Hack NF" panose="020B0609030202020204" pitchFamily="50" charset="0"/>
              </a:rPr>
              <a:t>Captures : {0}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333333"/>
                </a:solidFill>
                <a:latin typeface="Hack NF" panose="020B0609030202020204" pitchFamily="50" charset="0"/>
              </a:rPr>
              <a:t>Index    : 7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333333"/>
                </a:solidFill>
                <a:latin typeface="Hack NF" panose="020B0609030202020204" pitchFamily="50" charset="0"/>
              </a:rPr>
              <a:t>Length   : 8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333333"/>
                </a:solidFill>
                <a:latin typeface="Hack NF" panose="020B0609030202020204" pitchFamily="50" charset="0"/>
              </a:rPr>
              <a:t>Value    : </a:t>
            </a:r>
            <a:r>
              <a:rPr lang="en-US" sz="1800" dirty="0">
                <a:solidFill>
                  <a:srgbClr val="333333"/>
                </a:solidFill>
                <a:highlight>
                  <a:srgbClr val="00FF00"/>
                </a:highlight>
                <a:latin typeface="Hack NF" panose="020B0609030202020204" pitchFamily="50" charset="0"/>
              </a:rPr>
              <a:t>username</a:t>
            </a:r>
          </a:p>
          <a:p>
            <a:pPr marL="0" indent="0">
              <a:buNone/>
            </a:pPr>
            <a:endParaRPr lang="en-US" sz="1800" dirty="0">
              <a:solidFill>
                <a:srgbClr val="333333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Hack NF" panose="020B0609030202020204" pitchFamily="50" charset="0"/>
              </a:rPr>
              <a:t>[</a:t>
            </a:r>
            <a:r>
              <a:rPr lang="en-US" sz="1800" dirty="0">
                <a:solidFill>
                  <a:srgbClr val="00008B"/>
                </a:solidFill>
                <a:latin typeface="Hack NF" panose="020B0609030202020204" pitchFamily="50" charset="0"/>
              </a:rPr>
              <a:t>regex</a:t>
            </a:r>
            <a:r>
              <a:rPr lang="en-US" sz="1800" dirty="0">
                <a:solidFill>
                  <a:srgbClr val="000000"/>
                </a:solidFill>
                <a:latin typeface="Hack NF" panose="020B0609030202020204" pitchFamily="50" charset="0"/>
              </a:rPr>
              <a:t>]</a:t>
            </a:r>
            <a:r>
              <a:rPr lang="en-US" sz="1800" dirty="0">
                <a:solidFill>
                  <a:srgbClr val="333333"/>
                </a:solidFill>
                <a:latin typeface="Hack NF" panose="020B0609030202020204" pitchFamily="50" charset="0"/>
              </a:rPr>
              <a:t>::Matches</a:t>
            </a:r>
            <a:r>
              <a:rPr lang="en-US" sz="1800" dirty="0">
                <a:solidFill>
                  <a:srgbClr val="000000"/>
                </a:solidFill>
                <a:latin typeface="Hack NF" panose="020B0609030202020204" pitchFamily="50" charset="0"/>
              </a:rPr>
              <a:t>('</a:t>
            </a:r>
            <a:r>
              <a:rPr lang="en-US" sz="1800" dirty="0">
                <a:solidFill>
                  <a:srgbClr val="8B0000"/>
                </a:solidFill>
                <a:latin typeface="Hack NF" panose="020B0609030202020204" pitchFamily="50" charset="0"/>
              </a:rPr>
              <a:t>domain\username</a:t>
            </a:r>
            <a:r>
              <a:rPr lang="en-US" sz="18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1800" dirty="0">
                <a:solidFill>
                  <a:srgbClr val="A9A9A9"/>
                </a:solidFill>
                <a:latin typeface="Hack NF" panose="020B0609030202020204" pitchFamily="50" charset="0"/>
              </a:rPr>
              <a:t>,</a:t>
            </a:r>
            <a:r>
              <a:rPr lang="en-US" sz="18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1800" dirty="0">
                <a:solidFill>
                  <a:srgbClr val="8B0000"/>
                </a:solidFill>
                <a:latin typeface="Hack NF" panose="020B0609030202020204" pitchFamily="50" charset="0"/>
              </a:rPr>
              <a:t>\w+$</a:t>
            </a:r>
            <a:r>
              <a:rPr lang="en-US" sz="1800" dirty="0">
                <a:solidFill>
                  <a:srgbClr val="000000"/>
                </a:solidFill>
                <a:latin typeface="Hack NF" panose="020B0609030202020204" pitchFamily="50" charset="0"/>
              </a:rPr>
              <a:t>')</a:t>
            </a:r>
            <a:r>
              <a:rPr lang="en-US" sz="1800" b="1" u="dashHeavy" dirty="0">
                <a:solidFill>
                  <a:srgbClr val="333333"/>
                </a:solidFill>
                <a:uFill>
                  <a:solidFill>
                    <a:schemeClr val="tx2">
                      <a:lumMod val="60000"/>
                      <a:lumOff val="40000"/>
                    </a:schemeClr>
                  </a:solidFill>
                </a:uFill>
                <a:latin typeface="Hack NF" panose="020B0609030202020204" pitchFamily="50" charset="0"/>
              </a:rPr>
              <a:t>.Value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333333"/>
                </a:solidFill>
              </a:rPr>
              <a:t>Returns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333333"/>
                </a:solidFill>
                <a:latin typeface="Hack NF" panose="020B0609030202020204" pitchFamily="50" charset="0"/>
              </a:rPr>
              <a:t>username</a:t>
            </a:r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174C93-78CB-4735-9305-9CE9FD321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</p:spTree>
    <p:extLst>
      <p:ext uri="{BB962C8B-B14F-4D97-AF65-F5344CB8AC3E}">
        <p14:creationId xmlns:p14="http://schemas.microsoft.com/office/powerpoint/2010/main" val="115205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20ACD3-E730-499E-BD41-2F713FCBE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Better Than Booleans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7A4E97-FABA-446D-A96D-8A3AFECD66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63625"/>
            <a:ext cx="8229600" cy="3641725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Hack NF" panose="020B0609030202020204" pitchFamily="50" charset="0"/>
              </a:rPr>
              <a:t>[</a:t>
            </a:r>
            <a:r>
              <a:rPr lang="en-US" sz="1800" dirty="0">
                <a:solidFill>
                  <a:srgbClr val="00008B"/>
                </a:solidFill>
                <a:latin typeface="Hack NF" panose="020B0609030202020204" pitchFamily="50" charset="0"/>
              </a:rPr>
              <a:t>regex</a:t>
            </a:r>
            <a:r>
              <a:rPr lang="en-US" sz="1800" dirty="0">
                <a:solidFill>
                  <a:srgbClr val="000000"/>
                </a:solidFill>
                <a:latin typeface="Hack NF" panose="020B0609030202020204" pitchFamily="50" charset="0"/>
              </a:rPr>
              <a:t>]</a:t>
            </a:r>
            <a:r>
              <a:rPr lang="en-US" sz="1800" dirty="0">
                <a:solidFill>
                  <a:srgbClr val="333333"/>
                </a:solidFill>
                <a:latin typeface="Hack NF" panose="020B0609030202020204" pitchFamily="50" charset="0"/>
              </a:rPr>
              <a:t>::Matches</a:t>
            </a:r>
            <a:r>
              <a:rPr lang="en-US" sz="1800" dirty="0">
                <a:solidFill>
                  <a:srgbClr val="000000"/>
                </a:solidFill>
                <a:latin typeface="Hack NF" panose="020B0609030202020204" pitchFamily="50" charset="0"/>
              </a:rPr>
              <a:t>('</a:t>
            </a:r>
            <a:r>
              <a:rPr lang="en-US" sz="1800" dirty="0">
                <a:solidFill>
                  <a:srgbClr val="8B0000"/>
                </a:solidFill>
                <a:latin typeface="Hack NF" panose="020B0609030202020204" pitchFamily="50" charset="0"/>
              </a:rPr>
              <a:t>domain\username</a:t>
            </a:r>
            <a:r>
              <a:rPr lang="en-US" sz="18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1800" dirty="0">
                <a:solidFill>
                  <a:srgbClr val="A9A9A9"/>
                </a:solidFill>
                <a:latin typeface="Hack NF" panose="020B0609030202020204" pitchFamily="50" charset="0"/>
              </a:rPr>
              <a:t>,</a:t>
            </a:r>
            <a:r>
              <a:rPr lang="en-US" sz="18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1800" dirty="0">
                <a:solidFill>
                  <a:srgbClr val="8B0000"/>
                </a:solidFill>
                <a:latin typeface="Hack NF" panose="020B0609030202020204" pitchFamily="50" charset="0"/>
              </a:rPr>
              <a:t>\w+$</a:t>
            </a:r>
            <a:r>
              <a:rPr lang="en-US" sz="1800" dirty="0">
                <a:solidFill>
                  <a:srgbClr val="000000"/>
                </a:solidFill>
                <a:latin typeface="Hack NF" panose="020B0609030202020204" pitchFamily="50" charset="0"/>
              </a:rPr>
              <a:t>’)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</a:rPr>
              <a:t>Returns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333333"/>
                </a:solidFill>
                <a:latin typeface="Hack NF" panose="020B0609030202020204" pitchFamily="50" charset="0"/>
              </a:rPr>
              <a:t>Groups   : {0}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333333"/>
                </a:solidFill>
                <a:latin typeface="Hack NF" panose="020B0609030202020204" pitchFamily="50" charset="0"/>
              </a:rPr>
              <a:t>Success  : True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333333"/>
                </a:solidFill>
                <a:latin typeface="Hack NF" panose="020B0609030202020204" pitchFamily="50" charset="0"/>
              </a:rPr>
              <a:t>Name     : 0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333333"/>
                </a:solidFill>
                <a:latin typeface="Hack NF" panose="020B0609030202020204" pitchFamily="50" charset="0"/>
              </a:rPr>
              <a:t>Captures : {0}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333333"/>
                </a:solidFill>
                <a:latin typeface="Hack NF" panose="020B0609030202020204" pitchFamily="50" charset="0"/>
              </a:rPr>
              <a:t>Index    : 7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333333"/>
                </a:solidFill>
                <a:latin typeface="Hack NF" panose="020B0609030202020204" pitchFamily="50" charset="0"/>
              </a:rPr>
              <a:t>Length   : 8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333333"/>
                </a:solidFill>
                <a:latin typeface="Hack NF" panose="020B0609030202020204" pitchFamily="50" charset="0"/>
              </a:rPr>
              <a:t>Value    : username</a:t>
            </a:r>
          </a:p>
          <a:p>
            <a:pPr marL="0" indent="0">
              <a:buNone/>
            </a:pPr>
            <a:endParaRPr lang="en-US" sz="1800" dirty="0">
              <a:solidFill>
                <a:srgbClr val="333333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Hack NF" panose="020B0609030202020204" pitchFamily="50" charset="0"/>
              </a:rPr>
              <a:t>[</a:t>
            </a:r>
            <a:r>
              <a:rPr lang="en-US" sz="1800" dirty="0">
                <a:solidFill>
                  <a:srgbClr val="00008B"/>
                </a:solidFill>
                <a:latin typeface="Hack NF" panose="020B0609030202020204" pitchFamily="50" charset="0"/>
              </a:rPr>
              <a:t>regex</a:t>
            </a:r>
            <a:r>
              <a:rPr lang="en-US" sz="1800" dirty="0">
                <a:solidFill>
                  <a:srgbClr val="000000"/>
                </a:solidFill>
                <a:latin typeface="Hack NF" panose="020B0609030202020204" pitchFamily="50" charset="0"/>
              </a:rPr>
              <a:t>]</a:t>
            </a:r>
            <a:r>
              <a:rPr lang="en-US" sz="1800" dirty="0">
                <a:solidFill>
                  <a:srgbClr val="333333"/>
                </a:solidFill>
                <a:latin typeface="Hack NF" panose="020B0609030202020204" pitchFamily="50" charset="0"/>
              </a:rPr>
              <a:t>::Matches</a:t>
            </a:r>
            <a:r>
              <a:rPr lang="en-US" sz="1800" dirty="0">
                <a:solidFill>
                  <a:srgbClr val="000000"/>
                </a:solidFill>
                <a:latin typeface="Hack NF" panose="020B0609030202020204" pitchFamily="50" charset="0"/>
              </a:rPr>
              <a:t>('</a:t>
            </a:r>
            <a:r>
              <a:rPr lang="en-US" sz="1800" dirty="0">
                <a:solidFill>
                  <a:srgbClr val="8B0000"/>
                </a:solidFill>
                <a:latin typeface="Hack NF" panose="020B0609030202020204" pitchFamily="50" charset="0"/>
              </a:rPr>
              <a:t>domain\username</a:t>
            </a:r>
            <a:r>
              <a:rPr lang="en-US" sz="18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1800" dirty="0">
                <a:solidFill>
                  <a:srgbClr val="A9A9A9"/>
                </a:solidFill>
                <a:latin typeface="Hack NF" panose="020B0609030202020204" pitchFamily="50" charset="0"/>
              </a:rPr>
              <a:t>,</a:t>
            </a:r>
            <a:r>
              <a:rPr lang="en-US" sz="18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1800" dirty="0">
                <a:solidFill>
                  <a:srgbClr val="8B0000"/>
                </a:solidFill>
                <a:latin typeface="Hack NF" panose="020B0609030202020204" pitchFamily="50" charset="0"/>
              </a:rPr>
              <a:t>\w+$</a:t>
            </a:r>
            <a:r>
              <a:rPr lang="en-US" sz="1800" dirty="0">
                <a:solidFill>
                  <a:srgbClr val="000000"/>
                </a:solidFill>
                <a:latin typeface="Hack NF" panose="020B0609030202020204" pitchFamily="50" charset="0"/>
              </a:rPr>
              <a:t>')</a:t>
            </a:r>
            <a:r>
              <a:rPr lang="en-US" sz="1800" b="1" u="dashHeavy" dirty="0">
                <a:solidFill>
                  <a:srgbClr val="333333"/>
                </a:solidFill>
                <a:uFill>
                  <a:solidFill>
                    <a:schemeClr val="tx2">
                      <a:lumMod val="60000"/>
                      <a:lumOff val="40000"/>
                    </a:schemeClr>
                  </a:solidFill>
                </a:uFill>
                <a:latin typeface="Hack NF" panose="020B0609030202020204" pitchFamily="50" charset="0"/>
              </a:rPr>
              <a:t>.Value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333333"/>
                </a:solidFill>
              </a:rPr>
              <a:t>Returns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333333"/>
                </a:solidFill>
                <a:latin typeface="Hack NF" panose="020B0609030202020204" pitchFamily="50" charset="0"/>
              </a:rPr>
              <a:t>username</a:t>
            </a:r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174C93-78CB-4735-9305-9CE9FD321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</p:spTree>
    <p:extLst>
      <p:ext uri="{BB962C8B-B14F-4D97-AF65-F5344CB8AC3E}">
        <p14:creationId xmlns:p14="http://schemas.microsoft.com/office/powerpoint/2010/main" val="171959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F9427-1E19-4BC4-9390-E57CBCCCE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Last Four Digits of a Phone Number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F9B92E-0291-4BDE-BA1F-6981128298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Hack NF" panose="020B0609030202020204" pitchFamily="50" charset="0"/>
              </a:rPr>
              <a:t>[</a:t>
            </a:r>
            <a:r>
              <a:rPr lang="en-US" sz="1800" dirty="0">
                <a:solidFill>
                  <a:srgbClr val="00008B"/>
                </a:solidFill>
                <a:latin typeface="Hack NF" panose="020B0609030202020204" pitchFamily="50" charset="0"/>
              </a:rPr>
              <a:t>regex</a:t>
            </a:r>
            <a:r>
              <a:rPr lang="en-US" sz="1800" dirty="0">
                <a:solidFill>
                  <a:srgbClr val="000000"/>
                </a:solidFill>
                <a:latin typeface="Hack NF" panose="020B0609030202020204" pitchFamily="50" charset="0"/>
              </a:rPr>
              <a:t>]</a:t>
            </a:r>
            <a:r>
              <a:rPr lang="en-US" sz="1800" dirty="0">
                <a:solidFill>
                  <a:srgbClr val="333333"/>
                </a:solidFill>
                <a:latin typeface="Hack NF" panose="020B0609030202020204" pitchFamily="50" charset="0"/>
              </a:rPr>
              <a:t>::Matches</a:t>
            </a:r>
            <a:r>
              <a:rPr lang="en-US" sz="1800" dirty="0">
                <a:solidFill>
                  <a:srgbClr val="000000"/>
                </a:solidFill>
                <a:latin typeface="Hack NF" panose="020B0609030202020204" pitchFamily="50" charset="0"/>
              </a:rPr>
              <a:t>(‘</a:t>
            </a:r>
            <a:r>
              <a:rPr lang="en-US" sz="1800" dirty="0">
                <a:solidFill>
                  <a:srgbClr val="8B0000"/>
                </a:solidFill>
                <a:latin typeface="Hack NF" panose="020B0609030202020204" pitchFamily="50" charset="0"/>
              </a:rPr>
              <a:t>1-206-555-1234: Bill</a:t>
            </a:r>
            <a:r>
              <a:rPr lang="en-US" sz="18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1800" dirty="0">
                <a:solidFill>
                  <a:srgbClr val="A9A9A9"/>
                </a:solidFill>
                <a:latin typeface="Hack NF" panose="020B0609030202020204" pitchFamily="50" charset="0"/>
              </a:rPr>
              <a:t>,</a:t>
            </a:r>
            <a:r>
              <a:rPr lang="en-US" sz="18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latin typeface="Hack NF" panose="020B0609030202020204" pitchFamily="50" charset="0"/>
              </a:rPr>
              <a:t>‘</a:t>
            </a:r>
            <a:r>
              <a:rPr lang="en-US" sz="1800" dirty="0">
                <a:solidFill>
                  <a:srgbClr val="8B0000"/>
                </a:solidFill>
                <a:latin typeface="Hack NF" panose="020B0609030202020204" pitchFamily="50" charset="0"/>
              </a:rPr>
              <a:t>\d{4}</a:t>
            </a:r>
            <a:r>
              <a:rPr lang="en-US" sz="1800" dirty="0">
                <a:solidFill>
                  <a:srgbClr val="000000"/>
                </a:solidFill>
                <a:latin typeface="Hack NF" panose="020B0609030202020204" pitchFamily="50" charset="0"/>
              </a:rPr>
              <a:t>’).Value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Returns</a:t>
            </a:r>
          </a:p>
          <a:p>
            <a:pPr marL="0" indent="0">
              <a:buNone/>
            </a:pPr>
            <a:r>
              <a:rPr lang="en-US" sz="1800" dirty="0">
                <a:latin typeface="Hack NF" panose="020B0609030202020204" pitchFamily="50" charset="0"/>
                <a:ea typeface="Hack NF" panose="020B0609030202020204" pitchFamily="50" charset="0"/>
                <a:cs typeface="Hack NF" panose="020B0609030202020204" pitchFamily="50" charset="0"/>
              </a:rPr>
              <a:t>1234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0126F5-322F-4B01-880F-102DF195C4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</p:spTree>
    <p:extLst>
      <p:ext uri="{BB962C8B-B14F-4D97-AF65-F5344CB8AC3E}">
        <p14:creationId xmlns:p14="http://schemas.microsoft.com/office/powerpoint/2010/main" val="20703959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F9427-1E19-4BC4-9390-E57CBCCCE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Last Four Digits of a Phone Number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F9B92E-0291-4BDE-BA1F-6981128298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Hack NF" panose="020B0609030202020204" pitchFamily="50" charset="0"/>
              </a:rPr>
              <a:t>[</a:t>
            </a:r>
            <a:r>
              <a:rPr lang="en-US" sz="1800" dirty="0">
                <a:solidFill>
                  <a:srgbClr val="00008B"/>
                </a:solidFill>
                <a:latin typeface="Hack NF" panose="020B0609030202020204" pitchFamily="50" charset="0"/>
              </a:rPr>
              <a:t>regex</a:t>
            </a:r>
            <a:r>
              <a:rPr lang="en-US" sz="1800" dirty="0">
                <a:solidFill>
                  <a:srgbClr val="000000"/>
                </a:solidFill>
                <a:latin typeface="Hack NF" panose="020B0609030202020204" pitchFamily="50" charset="0"/>
              </a:rPr>
              <a:t>]</a:t>
            </a:r>
            <a:r>
              <a:rPr lang="en-US" sz="1800" dirty="0">
                <a:solidFill>
                  <a:srgbClr val="333333"/>
                </a:solidFill>
                <a:latin typeface="Hack NF" panose="020B0609030202020204" pitchFamily="50" charset="0"/>
              </a:rPr>
              <a:t>::Matches</a:t>
            </a:r>
            <a:r>
              <a:rPr lang="en-US" sz="1800" dirty="0">
                <a:solidFill>
                  <a:srgbClr val="000000"/>
                </a:solidFill>
                <a:latin typeface="Hack NF" panose="020B0609030202020204" pitchFamily="50" charset="0"/>
              </a:rPr>
              <a:t>(‘</a:t>
            </a:r>
            <a:r>
              <a:rPr lang="en-US" sz="1800" dirty="0">
                <a:solidFill>
                  <a:srgbClr val="8B0000"/>
                </a:solidFill>
                <a:latin typeface="Hack NF" panose="020B0609030202020204" pitchFamily="50" charset="0"/>
              </a:rPr>
              <a:t>1-206-555-1234: Bill</a:t>
            </a:r>
            <a:r>
              <a:rPr lang="en-US" sz="18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1800" dirty="0">
                <a:solidFill>
                  <a:srgbClr val="A9A9A9"/>
                </a:solidFill>
                <a:latin typeface="Hack NF" panose="020B0609030202020204" pitchFamily="50" charset="0"/>
              </a:rPr>
              <a:t>,</a:t>
            </a:r>
            <a:r>
              <a:rPr lang="en-US" sz="18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latin typeface="Hack NF" panose="020B0609030202020204" pitchFamily="50" charset="0"/>
              </a:rPr>
              <a:t>‘</a:t>
            </a:r>
            <a:r>
              <a:rPr lang="en-US" sz="1800" dirty="0">
                <a:solidFill>
                  <a:srgbClr val="8B0000"/>
                </a:solidFill>
                <a:highlight>
                  <a:srgbClr val="FF00FF"/>
                </a:highlight>
                <a:latin typeface="Hack NF" panose="020B0609030202020204" pitchFamily="50" charset="0"/>
              </a:rPr>
              <a:t>\d</a:t>
            </a:r>
            <a:r>
              <a:rPr lang="en-US" sz="1800" dirty="0">
                <a:solidFill>
                  <a:srgbClr val="8B0000"/>
                </a:solidFill>
                <a:latin typeface="Hack NF" panose="020B0609030202020204" pitchFamily="50" charset="0"/>
              </a:rPr>
              <a:t>{4}</a:t>
            </a:r>
            <a:r>
              <a:rPr lang="en-US" sz="1800" dirty="0">
                <a:solidFill>
                  <a:srgbClr val="000000"/>
                </a:solidFill>
                <a:latin typeface="Hack NF" panose="020B0609030202020204" pitchFamily="50" charset="0"/>
              </a:rPr>
              <a:t>’).Value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Returns</a:t>
            </a:r>
          </a:p>
          <a:p>
            <a:pPr marL="0" indent="0">
              <a:buNone/>
            </a:pPr>
            <a:r>
              <a:rPr lang="en-US" sz="1800" dirty="0">
                <a:latin typeface="Hack NF" panose="020B0609030202020204" pitchFamily="50" charset="0"/>
                <a:ea typeface="Hack NF" panose="020B0609030202020204" pitchFamily="50" charset="0"/>
                <a:cs typeface="Hack NF" panose="020B0609030202020204" pitchFamily="50" charset="0"/>
              </a:rPr>
              <a:t>1234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0126F5-322F-4B01-880F-102DF195C4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</p:spTree>
    <p:extLst>
      <p:ext uri="{BB962C8B-B14F-4D97-AF65-F5344CB8AC3E}">
        <p14:creationId xmlns:p14="http://schemas.microsoft.com/office/powerpoint/2010/main" val="33193291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F9427-1E19-4BC4-9390-E57CBCCCE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Last Four Digits of a Phone Number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F9B92E-0291-4BDE-BA1F-6981128298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Hack NF" panose="020B0609030202020204" pitchFamily="50" charset="0"/>
              </a:rPr>
              <a:t>[</a:t>
            </a:r>
            <a:r>
              <a:rPr lang="en-US" sz="1800" dirty="0">
                <a:solidFill>
                  <a:srgbClr val="00008B"/>
                </a:solidFill>
                <a:latin typeface="Hack NF" panose="020B0609030202020204" pitchFamily="50" charset="0"/>
              </a:rPr>
              <a:t>regex</a:t>
            </a:r>
            <a:r>
              <a:rPr lang="en-US" sz="1800" dirty="0">
                <a:solidFill>
                  <a:srgbClr val="000000"/>
                </a:solidFill>
                <a:latin typeface="Hack NF" panose="020B0609030202020204" pitchFamily="50" charset="0"/>
              </a:rPr>
              <a:t>]</a:t>
            </a:r>
            <a:r>
              <a:rPr lang="en-US" sz="1800" dirty="0">
                <a:solidFill>
                  <a:srgbClr val="333333"/>
                </a:solidFill>
                <a:latin typeface="Hack NF" panose="020B0609030202020204" pitchFamily="50" charset="0"/>
              </a:rPr>
              <a:t>::Matches</a:t>
            </a:r>
            <a:r>
              <a:rPr lang="en-US" sz="1800" dirty="0">
                <a:solidFill>
                  <a:srgbClr val="000000"/>
                </a:solidFill>
                <a:latin typeface="Hack NF" panose="020B0609030202020204" pitchFamily="50" charset="0"/>
              </a:rPr>
              <a:t>(‘</a:t>
            </a:r>
            <a:r>
              <a:rPr lang="en-US" sz="1800" dirty="0">
                <a:solidFill>
                  <a:srgbClr val="8B0000"/>
                </a:solidFill>
                <a:latin typeface="Hack NF" panose="020B0609030202020204" pitchFamily="50" charset="0"/>
              </a:rPr>
              <a:t>1-206-555-1234: Bill</a:t>
            </a:r>
            <a:r>
              <a:rPr lang="en-US" sz="18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1800" dirty="0">
                <a:solidFill>
                  <a:srgbClr val="A9A9A9"/>
                </a:solidFill>
                <a:latin typeface="Hack NF" panose="020B0609030202020204" pitchFamily="50" charset="0"/>
              </a:rPr>
              <a:t>,</a:t>
            </a:r>
            <a:r>
              <a:rPr lang="en-US" sz="18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latin typeface="Hack NF" panose="020B0609030202020204" pitchFamily="50" charset="0"/>
              </a:rPr>
              <a:t>‘</a:t>
            </a:r>
            <a:r>
              <a:rPr lang="en-US" sz="1800" dirty="0">
                <a:solidFill>
                  <a:srgbClr val="8B0000"/>
                </a:solidFill>
                <a:highlight>
                  <a:srgbClr val="FF00FF"/>
                </a:highlight>
                <a:latin typeface="Hack NF" panose="020B0609030202020204" pitchFamily="50" charset="0"/>
              </a:rPr>
              <a:t>\d</a:t>
            </a:r>
            <a:r>
              <a:rPr lang="en-US" sz="1800" dirty="0">
                <a:solidFill>
                  <a:srgbClr val="8B0000"/>
                </a:solidFill>
                <a:highlight>
                  <a:srgbClr val="00FFFF"/>
                </a:highlight>
                <a:latin typeface="Hack NF" panose="020B0609030202020204" pitchFamily="50" charset="0"/>
              </a:rPr>
              <a:t>{4}</a:t>
            </a:r>
            <a:r>
              <a:rPr lang="en-US" sz="1800" dirty="0">
                <a:solidFill>
                  <a:srgbClr val="000000"/>
                </a:solidFill>
                <a:latin typeface="Hack NF" panose="020B0609030202020204" pitchFamily="50" charset="0"/>
              </a:rPr>
              <a:t>’).Value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Returns</a:t>
            </a:r>
          </a:p>
          <a:p>
            <a:pPr marL="0" indent="0">
              <a:buNone/>
            </a:pPr>
            <a:r>
              <a:rPr lang="en-US" sz="1800" dirty="0">
                <a:latin typeface="Hack NF" panose="020B0609030202020204" pitchFamily="50" charset="0"/>
                <a:ea typeface="Hack NF" panose="020B0609030202020204" pitchFamily="50" charset="0"/>
                <a:cs typeface="Hack NF" panose="020B0609030202020204" pitchFamily="50" charset="0"/>
              </a:rPr>
              <a:t>1234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0126F5-322F-4B01-880F-102DF195C4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</p:spTree>
    <p:extLst>
      <p:ext uri="{BB962C8B-B14F-4D97-AF65-F5344CB8AC3E}">
        <p14:creationId xmlns:p14="http://schemas.microsoft.com/office/powerpoint/2010/main" val="64162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F9427-1E19-4BC4-9390-E57CBCCCE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Last Four Digits of a Phone Number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F9B92E-0291-4BDE-BA1F-6981128298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Hack NF" panose="020B0609030202020204" pitchFamily="50" charset="0"/>
              </a:rPr>
              <a:t>[</a:t>
            </a:r>
            <a:r>
              <a:rPr lang="en-US" sz="1800" dirty="0">
                <a:solidFill>
                  <a:srgbClr val="00008B"/>
                </a:solidFill>
                <a:latin typeface="Hack NF" panose="020B0609030202020204" pitchFamily="50" charset="0"/>
              </a:rPr>
              <a:t>regex</a:t>
            </a:r>
            <a:r>
              <a:rPr lang="en-US" sz="1800" dirty="0">
                <a:solidFill>
                  <a:srgbClr val="000000"/>
                </a:solidFill>
                <a:latin typeface="Hack NF" panose="020B0609030202020204" pitchFamily="50" charset="0"/>
              </a:rPr>
              <a:t>]</a:t>
            </a:r>
            <a:r>
              <a:rPr lang="en-US" sz="1800" dirty="0">
                <a:solidFill>
                  <a:srgbClr val="333333"/>
                </a:solidFill>
                <a:latin typeface="Hack NF" panose="020B0609030202020204" pitchFamily="50" charset="0"/>
              </a:rPr>
              <a:t>::Matches</a:t>
            </a:r>
            <a:r>
              <a:rPr lang="en-US" sz="1800" dirty="0">
                <a:solidFill>
                  <a:srgbClr val="000000"/>
                </a:solidFill>
                <a:latin typeface="Hack NF" panose="020B0609030202020204" pitchFamily="50" charset="0"/>
              </a:rPr>
              <a:t>(‘</a:t>
            </a:r>
            <a:r>
              <a:rPr lang="en-US" sz="1800" dirty="0">
                <a:solidFill>
                  <a:srgbClr val="8B0000"/>
                </a:solidFill>
                <a:highlight>
                  <a:srgbClr val="FF00FF"/>
                </a:highlight>
                <a:latin typeface="Hack NF" panose="020B0609030202020204" pitchFamily="50" charset="0"/>
              </a:rPr>
              <a:t>1</a:t>
            </a:r>
            <a:r>
              <a:rPr lang="en-US" sz="1800" dirty="0">
                <a:solidFill>
                  <a:srgbClr val="8B0000"/>
                </a:solidFill>
                <a:latin typeface="Hack NF" panose="020B0609030202020204" pitchFamily="50" charset="0"/>
              </a:rPr>
              <a:t>-206-555-1234: Bill</a:t>
            </a:r>
            <a:r>
              <a:rPr lang="en-US" sz="18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1800" dirty="0">
                <a:solidFill>
                  <a:srgbClr val="A9A9A9"/>
                </a:solidFill>
                <a:latin typeface="Hack NF" panose="020B0609030202020204" pitchFamily="50" charset="0"/>
              </a:rPr>
              <a:t>,</a:t>
            </a:r>
            <a:r>
              <a:rPr lang="en-US" sz="18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latin typeface="Hack NF" panose="020B0609030202020204" pitchFamily="50" charset="0"/>
              </a:rPr>
              <a:t>‘</a:t>
            </a:r>
            <a:r>
              <a:rPr lang="en-US" sz="1800" dirty="0">
                <a:solidFill>
                  <a:srgbClr val="8B0000"/>
                </a:solidFill>
                <a:highlight>
                  <a:srgbClr val="FF00FF"/>
                </a:highlight>
                <a:latin typeface="Hack NF" panose="020B0609030202020204" pitchFamily="50" charset="0"/>
              </a:rPr>
              <a:t>\d</a:t>
            </a:r>
            <a:r>
              <a:rPr lang="en-US" sz="1800" dirty="0">
                <a:solidFill>
                  <a:srgbClr val="8B0000"/>
                </a:solidFill>
                <a:highlight>
                  <a:srgbClr val="00FFFF"/>
                </a:highlight>
                <a:latin typeface="Hack NF" panose="020B0609030202020204" pitchFamily="50" charset="0"/>
              </a:rPr>
              <a:t>{4}</a:t>
            </a:r>
            <a:r>
              <a:rPr lang="en-US" sz="1800" dirty="0">
                <a:solidFill>
                  <a:srgbClr val="000000"/>
                </a:solidFill>
                <a:latin typeface="Hack NF" panose="020B0609030202020204" pitchFamily="50" charset="0"/>
              </a:rPr>
              <a:t>’).Value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Returns</a:t>
            </a:r>
          </a:p>
          <a:p>
            <a:pPr marL="0" indent="0">
              <a:buNone/>
            </a:pPr>
            <a:r>
              <a:rPr lang="en-US" sz="1800" dirty="0">
                <a:latin typeface="Hack NF" panose="020B0609030202020204" pitchFamily="50" charset="0"/>
                <a:ea typeface="Hack NF" panose="020B0609030202020204" pitchFamily="50" charset="0"/>
                <a:cs typeface="Hack NF" panose="020B0609030202020204" pitchFamily="50" charset="0"/>
              </a:rPr>
              <a:t>1234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0126F5-322F-4B01-880F-102DF195C4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</p:spTree>
    <p:extLst>
      <p:ext uri="{BB962C8B-B14F-4D97-AF65-F5344CB8AC3E}">
        <p14:creationId xmlns:p14="http://schemas.microsoft.com/office/powerpoint/2010/main" val="36504025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F9427-1E19-4BC4-9390-E57CBCCCE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Last Four Digits of a Phone Number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F9B92E-0291-4BDE-BA1F-6981128298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Hack NF" panose="020B0609030202020204" pitchFamily="50" charset="0"/>
              </a:rPr>
              <a:t>[</a:t>
            </a:r>
            <a:r>
              <a:rPr lang="en-US" sz="1800" dirty="0">
                <a:solidFill>
                  <a:srgbClr val="00008B"/>
                </a:solidFill>
                <a:latin typeface="Hack NF" panose="020B0609030202020204" pitchFamily="50" charset="0"/>
              </a:rPr>
              <a:t>regex</a:t>
            </a:r>
            <a:r>
              <a:rPr lang="en-US" sz="1800" dirty="0">
                <a:solidFill>
                  <a:srgbClr val="000000"/>
                </a:solidFill>
                <a:latin typeface="Hack NF" panose="020B0609030202020204" pitchFamily="50" charset="0"/>
              </a:rPr>
              <a:t>]</a:t>
            </a:r>
            <a:r>
              <a:rPr lang="en-US" sz="1800" dirty="0">
                <a:solidFill>
                  <a:srgbClr val="333333"/>
                </a:solidFill>
                <a:latin typeface="Hack NF" panose="020B0609030202020204" pitchFamily="50" charset="0"/>
              </a:rPr>
              <a:t>::Matches</a:t>
            </a:r>
            <a:r>
              <a:rPr lang="en-US" sz="1800" dirty="0">
                <a:solidFill>
                  <a:srgbClr val="000000"/>
                </a:solidFill>
                <a:latin typeface="Hack NF" panose="020B0609030202020204" pitchFamily="50" charset="0"/>
              </a:rPr>
              <a:t>(‘</a:t>
            </a:r>
            <a:r>
              <a:rPr lang="en-US" sz="1800" dirty="0">
                <a:solidFill>
                  <a:srgbClr val="8B0000"/>
                </a:solidFill>
                <a:highlight>
                  <a:srgbClr val="FF00FF"/>
                </a:highlight>
                <a:latin typeface="Hack NF" panose="020B0609030202020204" pitchFamily="50" charset="0"/>
              </a:rPr>
              <a:t>1</a:t>
            </a:r>
            <a:r>
              <a:rPr lang="en-US" sz="1800" dirty="0">
                <a:solidFill>
                  <a:srgbClr val="8B0000"/>
                </a:solidFill>
                <a:highlight>
                  <a:srgbClr val="FF0000"/>
                </a:highlight>
                <a:latin typeface="Hack NF" panose="020B0609030202020204" pitchFamily="50" charset="0"/>
              </a:rPr>
              <a:t>-</a:t>
            </a:r>
            <a:r>
              <a:rPr lang="en-US" sz="1800" dirty="0">
                <a:solidFill>
                  <a:srgbClr val="8B0000"/>
                </a:solidFill>
                <a:latin typeface="Hack NF" panose="020B0609030202020204" pitchFamily="50" charset="0"/>
              </a:rPr>
              <a:t>206-555-1234: Bill</a:t>
            </a:r>
            <a:r>
              <a:rPr lang="en-US" sz="18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1800" dirty="0">
                <a:solidFill>
                  <a:srgbClr val="A9A9A9"/>
                </a:solidFill>
                <a:latin typeface="Hack NF" panose="020B0609030202020204" pitchFamily="50" charset="0"/>
              </a:rPr>
              <a:t>,</a:t>
            </a:r>
            <a:r>
              <a:rPr lang="en-US" sz="18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latin typeface="Hack NF" panose="020B0609030202020204" pitchFamily="50" charset="0"/>
              </a:rPr>
              <a:t>‘</a:t>
            </a:r>
            <a:r>
              <a:rPr lang="en-US" sz="1800" dirty="0">
                <a:solidFill>
                  <a:srgbClr val="8B0000"/>
                </a:solidFill>
                <a:highlight>
                  <a:srgbClr val="FF00FF"/>
                </a:highlight>
                <a:latin typeface="Hack NF" panose="020B0609030202020204" pitchFamily="50" charset="0"/>
              </a:rPr>
              <a:t>\d</a:t>
            </a:r>
            <a:r>
              <a:rPr lang="en-US" sz="1800" dirty="0">
                <a:solidFill>
                  <a:srgbClr val="8B0000"/>
                </a:solidFill>
                <a:highlight>
                  <a:srgbClr val="00FFFF"/>
                </a:highlight>
                <a:latin typeface="Hack NF" panose="020B0609030202020204" pitchFamily="50" charset="0"/>
              </a:rPr>
              <a:t>{4}</a:t>
            </a:r>
            <a:r>
              <a:rPr lang="en-US" sz="1800" dirty="0">
                <a:solidFill>
                  <a:srgbClr val="000000"/>
                </a:solidFill>
                <a:latin typeface="Hack NF" panose="020B0609030202020204" pitchFamily="50" charset="0"/>
              </a:rPr>
              <a:t>’).Value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Returns</a:t>
            </a:r>
          </a:p>
          <a:p>
            <a:pPr marL="0" indent="0">
              <a:buNone/>
            </a:pPr>
            <a:r>
              <a:rPr lang="en-US" sz="1800" dirty="0">
                <a:latin typeface="Hack NF" panose="020B0609030202020204" pitchFamily="50" charset="0"/>
                <a:ea typeface="Hack NF" panose="020B0609030202020204" pitchFamily="50" charset="0"/>
                <a:cs typeface="Hack NF" panose="020B0609030202020204" pitchFamily="50" charset="0"/>
              </a:rPr>
              <a:t>1234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0126F5-322F-4B01-880F-102DF195C4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</p:spTree>
    <p:extLst>
      <p:ext uri="{BB962C8B-B14F-4D97-AF65-F5344CB8AC3E}">
        <p14:creationId xmlns:p14="http://schemas.microsoft.com/office/powerpoint/2010/main" val="7257246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F9427-1E19-4BC4-9390-E57CBCCCE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Last Four Digits of a Phone Number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F9B92E-0291-4BDE-BA1F-6981128298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Hack NF" panose="020B0609030202020204" pitchFamily="50" charset="0"/>
              </a:rPr>
              <a:t>[</a:t>
            </a:r>
            <a:r>
              <a:rPr lang="en-US" sz="1800" dirty="0">
                <a:solidFill>
                  <a:srgbClr val="00008B"/>
                </a:solidFill>
                <a:latin typeface="Hack NF" panose="020B0609030202020204" pitchFamily="50" charset="0"/>
              </a:rPr>
              <a:t>regex</a:t>
            </a:r>
            <a:r>
              <a:rPr lang="en-US" sz="1800" dirty="0">
                <a:solidFill>
                  <a:srgbClr val="000000"/>
                </a:solidFill>
                <a:latin typeface="Hack NF" panose="020B0609030202020204" pitchFamily="50" charset="0"/>
              </a:rPr>
              <a:t>]</a:t>
            </a:r>
            <a:r>
              <a:rPr lang="en-US" sz="1800" dirty="0">
                <a:solidFill>
                  <a:srgbClr val="333333"/>
                </a:solidFill>
                <a:latin typeface="Hack NF" panose="020B0609030202020204" pitchFamily="50" charset="0"/>
              </a:rPr>
              <a:t>::Matches</a:t>
            </a:r>
            <a:r>
              <a:rPr lang="en-US" sz="1800" dirty="0">
                <a:solidFill>
                  <a:srgbClr val="000000"/>
                </a:solidFill>
                <a:latin typeface="Hack NF" panose="020B0609030202020204" pitchFamily="50" charset="0"/>
              </a:rPr>
              <a:t>(‘</a:t>
            </a:r>
            <a:r>
              <a:rPr lang="en-US" sz="1800" dirty="0">
                <a:solidFill>
                  <a:srgbClr val="8B0000"/>
                </a:solidFill>
                <a:latin typeface="Hack NF" panose="020B0609030202020204" pitchFamily="50" charset="0"/>
              </a:rPr>
              <a:t>1-206-555-1234: Bill</a:t>
            </a:r>
            <a:r>
              <a:rPr lang="en-US" sz="18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1800" dirty="0">
                <a:solidFill>
                  <a:srgbClr val="A9A9A9"/>
                </a:solidFill>
                <a:latin typeface="Hack NF" panose="020B0609030202020204" pitchFamily="50" charset="0"/>
              </a:rPr>
              <a:t>,</a:t>
            </a:r>
            <a:r>
              <a:rPr lang="en-US" sz="18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latin typeface="Hack NF" panose="020B0609030202020204" pitchFamily="50" charset="0"/>
              </a:rPr>
              <a:t>‘</a:t>
            </a:r>
            <a:r>
              <a:rPr lang="en-US" sz="1800" dirty="0">
                <a:solidFill>
                  <a:srgbClr val="8B0000"/>
                </a:solidFill>
                <a:highlight>
                  <a:srgbClr val="FF00FF"/>
                </a:highlight>
                <a:latin typeface="Hack NF" panose="020B0609030202020204" pitchFamily="50" charset="0"/>
              </a:rPr>
              <a:t>\d</a:t>
            </a:r>
            <a:r>
              <a:rPr lang="en-US" sz="1800" dirty="0">
                <a:solidFill>
                  <a:srgbClr val="8B0000"/>
                </a:solidFill>
                <a:highlight>
                  <a:srgbClr val="00FFFF"/>
                </a:highlight>
                <a:latin typeface="Hack NF" panose="020B0609030202020204" pitchFamily="50" charset="0"/>
              </a:rPr>
              <a:t>{4}</a:t>
            </a:r>
            <a:r>
              <a:rPr lang="en-US" sz="1800" dirty="0">
                <a:solidFill>
                  <a:srgbClr val="000000"/>
                </a:solidFill>
                <a:latin typeface="Hack NF" panose="020B0609030202020204" pitchFamily="50" charset="0"/>
              </a:rPr>
              <a:t>’).Value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Returns</a:t>
            </a:r>
          </a:p>
          <a:p>
            <a:pPr marL="0" indent="0">
              <a:buNone/>
            </a:pPr>
            <a:r>
              <a:rPr lang="en-US" sz="1800" dirty="0">
                <a:latin typeface="Hack NF" panose="020B0609030202020204" pitchFamily="50" charset="0"/>
                <a:ea typeface="Hack NF" panose="020B0609030202020204" pitchFamily="50" charset="0"/>
                <a:cs typeface="Hack NF" panose="020B0609030202020204" pitchFamily="50" charset="0"/>
              </a:rPr>
              <a:t>1234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0126F5-322F-4B01-880F-102DF195C4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</p:spTree>
    <p:extLst>
      <p:ext uri="{BB962C8B-B14F-4D97-AF65-F5344CB8AC3E}">
        <p14:creationId xmlns:p14="http://schemas.microsoft.com/office/powerpoint/2010/main" val="31639924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9A49ED-416D-4286-A88B-9AD2CAF36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 Symbol – Zero or More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C6D057-CF7D-4FB6-918B-00FABB77E7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400" dirty="0">
                <a:solidFill>
                  <a:srgbClr val="8B0000"/>
                </a:solidFill>
                <a:latin typeface="Hack NF" panose="020B0609030202020204" pitchFamily="50" charset="0"/>
              </a:rPr>
              <a:t>something.txt</a:t>
            </a: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4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400" dirty="0">
                <a:solidFill>
                  <a:srgbClr val="A9A9A9"/>
                </a:solidFill>
                <a:latin typeface="Hack NF" panose="020B0609030202020204" pitchFamily="50" charset="0"/>
              </a:rPr>
              <a:t>-match</a:t>
            </a:r>
            <a:r>
              <a:rPr lang="en-US" sz="24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400" dirty="0">
                <a:solidFill>
                  <a:srgbClr val="8B0000"/>
                </a:solidFill>
                <a:latin typeface="Hack NF" panose="020B0609030202020204" pitchFamily="50" charset="0"/>
              </a:rPr>
              <a:t>s*omething.txt</a:t>
            </a: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’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Returns True</a:t>
            </a:r>
          </a:p>
          <a:p>
            <a:pPr marL="0" indent="0">
              <a:buNone/>
            </a:pPr>
            <a:endParaRPr lang="en-US" sz="2400" dirty="0">
              <a:solidFill>
                <a:srgbClr val="333333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400" dirty="0">
                <a:solidFill>
                  <a:srgbClr val="8B0000"/>
                </a:solidFill>
                <a:latin typeface="Hack NF" panose="020B0609030202020204" pitchFamily="50" charset="0"/>
              </a:rPr>
              <a:t>something.txt</a:t>
            </a: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4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400" dirty="0">
                <a:solidFill>
                  <a:srgbClr val="A9A9A9"/>
                </a:solidFill>
                <a:latin typeface="Hack NF" panose="020B0609030202020204" pitchFamily="50" charset="0"/>
              </a:rPr>
              <a:t>-match</a:t>
            </a:r>
            <a:r>
              <a:rPr lang="en-US" sz="24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400" dirty="0">
                <a:solidFill>
                  <a:srgbClr val="8B0000"/>
                </a:solidFill>
                <a:latin typeface="Hack NF" panose="020B0609030202020204" pitchFamily="50" charset="0"/>
              </a:rPr>
              <a:t>q*omething.txt</a:t>
            </a: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’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Returns True</a:t>
            </a:r>
          </a:p>
          <a:p>
            <a:pPr marL="0" indent="0">
              <a:buNone/>
            </a:pPr>
            <a:endParaRPr lang="en-US" sz="2400" dirty="0">
              <a:solidFill>
                <a:srgbClr val="333333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400" dirty="0">
                <a:solidFill>
                  <a:srgbClr val="8B0000"/>
                </a:solidFill>
                <a:latin typeface="Hack NF" panose="020B0609030202020204" pitchFamily="50" charset="0"/>
              </a:rPr>
              <a:t>omething.txt</a:t>
            </a: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4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400" dirty="0">
                <a:solidFill>
                  <a:srgbClr val="A9A9A9"/>
                </a:solidFill>
                <a:latin typeface="Hack NF" panose="020B0609030202020204" pitchFamily="50" charset="0"/>
              </a:rPr>
              <a:t>-match</a:t>
            </a:r>
            <a:r>
              <a:rPr lang="en-US" sz="24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400" dirty="0">
                <a:solidFill>
                  <a:srgbClr val="8B0000"/>
                </a:solidFill>
                <a:latin typeface="Hack NF" panose="020B0609030202020204" pitchFamily="50" charset="0"/>
              </a:rPr>
              <a:t>q*omething.txt</a:t>
            </a: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’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Returns True</a:t>
            </a:r>
            <a:endParaRPr lang="en-US" sz="2400" dirty="0">
              <a:solidFill>
                <a:srgbClr val="333333"/>
              </a:solidFill>
              <a:latin typeface="Hack NF" panose="020B0609030202020204" pitchFamily="50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B1A4A7-B9FA-4062-9A6E-85C2DE0A6D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@</a:t>
            </a:r>
            <a:r>
              <a:rPr lang="en-US" dirty="0" err="1"/>
              <a:t>MrThomasRayner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2220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F9427-1E19-4BC4-9390-E57CBCCCE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Last Four Digits of a Phone Number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F9B92E-0291-4BDE-BA1F-6981128298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Hack NF" panose="020B0609030202020204" pitchFamily="50" charset="0"/>
              </a:rPr>
              <a:t>[</a:t>
            </a:r>
            <a:r>
              <a:rPr lang="en-US" sz="1800" dirty="0">
                <a:solidFill>
                  <a:srgbClr val="00008B"/>
                </a:solidFill>
                <a:latin typeface="Hack NF" panose="020B0609030202020204" pitchFamily="50" charset="0"/>
              </a:rPr>
              <a:t>regex</a:t>
            </a:r>
            <a:r>
              <a:rPr lang="en-US" sz="1800" dirty="0">
                <a:solidFill>
                  <a:srgbClr val="000000"/>
                </a:solidFill>
                <a:latin typeface="Hack NF" panose="020B0609030202020204" pitchFamily="50" charset="0"/>
              </a:rPr>
              <a:t>]</a:t>
            </a:r>
            <a:r>
              <a:rPr lang="en-US" sz="1800" dirty="0">
                <a:solidFill>
                  <a:srgbClr val="333333"/>
                </a:solidFill>
                <a:latin typeface="Hack NF" panose="020B0609030202020204" pitchFamily="50" charset="0"/>
              </a:rPr>
              <a:t>::Matches</a:t>
            </a:r>
            <a:r>
              <a:rPr lang="en-US" sz="1800" dirty="0">
                <a:solidFill>
                  <a:srgbClr val="000000"/>
                </a:solidFill>
                <a:latin typeface="Hack NF" panose="020B0609030202020204" pitchFamily="50" charset="0"/>
              </a:rPr>
              <a:t>(‘</a:t>
            </a:r>
            <a:r>
              <a:rPr lang="en-US" sz="1800" dirty="0">
                <a:solidFill>
                  <a:srgbClr val="8B0000"/>
                </a:solidFill>
                <a:latin typeface="Hack NF" panose="020B0609030202020204" pitchFamily="50" charset="0"/>
              </a:rPr>
              <a:t>1-</a:t>
            </a:r>
            <a:r>
              <a:rPr lang="en-US" sz="1800" dirty="0">
                <a:solidFill>
                  <a:srgbClr val="8B0000"/>
                </a:solidFill>
                <a:highlight>
                  <a:srgbClr val="FF00FF"/>
                </a:highlight>
                <a:latin typeface="Hack NF" panose="020B0609030202020204" pitchFamily="50" charset="0"/>
              </a:rPr>
              <a:t>2</a:t>
            </a:r>
            <a:r>
              <a:rPr lang="en-US" sz="1800" dirty="0">
                <a:solidFill>
                  <a:srgbClr val="8B0000"/>
                </a:solidFill>
                <a:latin typeface="Hack NF" panose="020B0609030202020204" pitchFamily="50" charset="0"/>
              </a:rPr>
              <a:t>06-555-1234: Bill</a:t>
            </a:r>
            <a:r>
              <a:rPr lang="en-US" sz="18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1800" dirty="0">
                <a:solidFill>
                  <a:srgbClr val="A9A9A9"/>
                </a:solidFill>
                <a:latin typeface="Hack NF" panose="020B0609030202020204" pitchFamily="50" charset="0"/>
              </a:rPr>
              <a:t>,</a:t>
            </a:r>
            <a:r>
              <a:rPr lang="en-US" sz="18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latin typeface="Hack NF" panose="020B0609030202020204" pitchFamily="50" charset="0"/>
              </a:rPr>
              <a:t>‘</a:t>
            </a:r>
            <a:r>
              <a:rPr lang="en-US" sz="1800" dirty="0">
                <a:solidFill>
                  <a:srgbClr val="8B0000"/>
                </a:solidFill>
                <a:highlight>
                  <a:srgbClr val="FF00FF"/>
                </a:highlight>
                <a:latin typeface="Hack NF" panose="020B0609030202020204" pitchFamily="50" charset="0"/>
              </a:rPr>
              <a:t>\d</a:t>
            </a:r>
            <a:r>
              <a:rPr lang="en-US" sz="1800" dirty="0">
                <a:solidFill>
                  <a:srgbClr val="8B0000"/>
                </a:solidFill>
                <a:highlight>
                  <a:srgbClr val="00FFFF"/>
                </a:highlight>
                <a:latin typeface="Hack NF" panose="020B0609030202020204" pitchFamily="50" charset="0"/>
              </a:rPr>
              <a:t>{4}</a:t>
            </a:r>
            <a:r>
              <a:rPr lang="en-US" sz="1800" dirty="0">
                <a:solidFill>
                  <a:srgbClr val="000000"/>
                </a:solidFill>
                <a:latin typeface="Hack NF" panose="020B0609030202020204" pitchFamily="50" charset="0"/>
              </a:rPr>
              <a:t>’).Value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Returns</a:t>
            </a:r>
          </a:p>
          <a:p>
            <a:pPr marL="0" indent="0">
              <a:buNone/>
            </a:pPr>
            <a:r>
              <a:rPr lang="en-US" sz="1800" dirty="0">
                <a:latin typeface="Hack NF" panose="020B0609030202020204" pitchFamily="50" charset="0"/>
                <a:ea typeface="Hack NF" panose="020B0609030202020204" pitchFamily="50" charset="0"/>
                <a:cs typeface="Hack NF" panose="020B0609030202020204" pitchFamily="50" charset="0"/>
              </a:rPr>
              <a:t>1234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0126F5-322F-4B01-880F-102DF195C4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</p:spTree>
    <p:extLst>
      <p:ext uri="{BB962C8B-B14F-4D97-AF65-F5344CB8AC3E}">
        <p14:creationId xmlns:p14="http://schemas.microsoft.com/office/powerpoint/2010/main" val="5751409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F9427-1E19-4BC4-9390-E57CBCCCE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Last Four Digits of a Phone Number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F9B92E-0291-4BDE-BA1F-6981128298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Hack NF" panose="020B0609030202020204" pitchFamily="50" charset="0"/>
              </a:rPr>
              <a:t>[</a:t>
            </a:r>
            <a:r>
              <a:rPr lang="en-US" sz="1800" dirty="0">
                <a:solidFill>
                  <a:srgbClr val="00008B"/>
                </a:solidFill>
                <a:latin typeface="Hack NF" panose="020B0609030202020204" pitchFamily="50" charset="0"/>
              </a:rPr>
              <a:t>regex</a:t>
            </a:r>
            <a:r>
              <a:rPr lang="en-US" sz="1800" dirty="0">
                <a:solidFill>
                  <a:srgbClr val="000000"/>
                </a:solidFill>
                <a:latin typeface="Hack NF" panose="020B0609030202020204" pitchFamily="50" charset="0"/>
              </a:rPr>
              <a:t>]</a:t>
            </a:r>
            <a:r>
              <a:rPr lang="en-US" sz="1800" dirty="0">
                <a:solidFill>
                  <a:srgbClr val="333333"/>
                </a:solidFill>
                <a:latin typeface="Hack NF" panose="020B0609030202020204" pitchFamily="50" charset="0"/>
              </a:rPr>
              <a:t>::Matches</a:t>
            </a:r>
            <a:r>
              <a:rPr lang="en-US" sz="1800" dirty="0">
                <a:solidFill>
                  <a:srgbClr val="000000"/>
                </a:solidFill>
                <a:latin typeface="Hack NF" panose="020B0609030202020204" pitchFamily="50" charset="0"/>
              </a:rPr>
              <a:t>(‘</a:t>
            </a:r>
            <a:r>
              <a:rPr lang="en-US" sz="1800" dirty="0">
                <a:solidFill>
                  <a:srgbClr val="8B0000"/>
                </a:solidFill>
                <a:latin typeface="Hack NF" panose="020B0609030202020204" pitchFamily="50" charset="0"/>
              </a:rPr>
              <a:t>1-</a:t>
            </a:r>
            <a:r>
              <a:rPr lang="en-US" sz="1800" dirty="0">
                <a:solidFill>
                  <a:srgbClr val="8B0000"/>
                </a:solidFill>
                <a:highlight>
                  <a:srgbClr val="FF00FF"/>
                </a:highlight>
                <a:latin typeface="Hack NF" panose="020B0609030202020204" pitchFamily="50" charset="0"/>
              </a:rPr>
              <a:t>2</a:t>
            </a:r>
            <a:r>
              <a:rPr lang="en-US" sz="1800" dirty="0">
                <a:solidFill>
                  <a:srgbClr val="8B0000"/>
                </a:solidFill>
                <a:highlight>
                  <a:srgbClr val="00FFFF"/>
                </a:highlight>
                <a:latin typeface="Hack NF" panose="020B0609030202020204" pitchFamily="50" charset="0"/>
              </a:rPr>
              <a:t>06</a:t>
            </a:r>
            <a:r>
              <a:rPr lang="en-US" sz="1800" dirty="0">
                <a:solidFill>
                  <a:srgbClr val="8B0000"/>
                </a:solidFill>
                <a:latin typeface="Hack NF" panose="020B0609030202020204" pitchFamily="50" charset="0"/>
              </a:rPr>
              <a:t>-555-1234: Bill</a:t>
            </a:r>
            <a:r>
              <a:rPr lang="en-US" sz="18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1800" dirty="0">
                <a:solidFill>
                  <a:srgbClr val="A9A9A9"/>
                </a:solidFill>
                <a:latin typeface="Hack NF" panose="020B0609030202020204" pitchFamily="50" charset="0"/>
              </a:rPr>
              <a:t>,</a:t>
            </a:r>
            <a:r>
              <a:rPr lang="en-US" sz="18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latin typeface="Hack NF" panose="020B0609030202020204" pitchFamily="50" charset="0"/>
              </a:rPr>
              <a:t>‘</a:t>
            </a:r>
            <a:r>
              <a:rPr lang="en-US" sz="1800" dirty="0">
                <a:solidFill>
                  <a:srgbClr val="8B0000"/>
                </a:solidFill>
                <a:highlight>
                  <a:srgbClr val="FF00FF"/>
                </a:highlight>
                <a:latin typeface="Hack NF" panose="020B0609030202020204" pitchFamily="50" charset="0"/>
              </a:rPr>
              <a:t>\d</a:t>
            </a:r>
            <a:r>
              <a:rPr lang="en-US" sz="1800" dirty="0">
                <a:solidFill>
                  <a:srgbClr val="8B0000"/>
                </a:solidFill>
                <a:highlight>
                  <a:srgbClr val="00FFFF"/>
                </a:highlight>
                <a:latin typeface="Hack NF" panose="020B0609030202020204" pitchFamily="50" charset="0"/>
              </a:rPr>
              <a:t>{4}</a:t>
            </a:r>
            <a:r>
              <a:rPr lang="en-US" sz="1800" dirty="0">
                <a:solidFill>
                  <a:srgbClr val="000000"/>
                </a:solidFill>
                <a:latin typeface="Hack NF" panose="020B0609030202020204" pitchFamily="50" charset="0"/>
              </a:rPr>
              <a:t>’).Value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Returns</a:t>
            </a:r>
          </a:p>
          <a:p>
            <a:pPr marL="0" indent="0">
              <a:buNone/>
            </a:pPr>
            <a:r>
              <a:rPr lang="en-US" sz="1800" dirty="0">
                <a:latin typeface="Hack NF" panose="020B0609030202020204" pitchFamily="50" charset="0"/>
                <a:ea typeface="Hack NF" panose="020B0609030202020204" pitchFamily="50" charset="0"/>
                <a:cs typeface="Hack NF" panose="020B0609030202020204" pitchFamily="50" charset="0"/>
              </a:rPr>
              <a:t>1234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0126F5-322F-4B01-880F-102DF195C4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</p:spTree>
    <p:extLst>
      <p:ext uri="{BB962C8B-B14F-4D97-AF65-F5344CB8AC3E}">
        <p14:creationId xmlns:p14="http://schemas.microsoft.com/office/powerpoint/2010/main" val="12605818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F9427-1E19-4BC4-9390-E57CBCCCE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Last Four Digits of a Phone Number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F9B92E-0291-4BDE-BA1F-6981128298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Hack NF" panose="020B0609030202020204" pitchFamily="50" charset="0"/>
              </a:rPr>
              <a:t>[</a:t>
            </a:r>
            <a:r>
              <a:rPr lang="en-US" sz="1800" dirty="0">
                <a:solidFill>
                  <a:srgbClr val="00008B"/>
                </a:solidFill>
                <a:latin typeface="Hack NF" panose="020B0609030202020204" pitchFamily="50" charset="0"/>
              </a:rPr>
              <a:t>regex</a:t>
            </a:r>
            <a:r>
              <a:rPr lang="en-US" sz="1800" dirty="0">
                <a:solidFill>
                  <a:srgbClr val="000000"/>
                </a:solidFill>
                <a:latin typeface="Hack NF" panose="020B0609030202020204" pitchFamily="50" charset="0"/>
              </a:rPr>
              <a:t>]</a:t>
            </a:r>
            <a:r>
              <a:rPr lang="en-US" sz="1800" dirty="0">
                <a:solidFill>
                  <a:srgbClr val="333333"/>
                </a:solidFill>
                <a:latin typeface="Hack NF" panose="020B0609030202020204" pitchFamily="50" charset="0"/>
              </a:rPr>
              <a:t>::Matches</a:t>
            </a:r>
            <a:r>
              <a:rPr lang="en-US" sz="1800" dirty="0">
                <a:solidFill>
                  <a:srgbClr val="000000"/>
                </a:solidFill>
                <a:latin typeface="Hack NF" panose="020B0609030202020204" pitchFamily="50" charset="0"/>
              </a:rPr>
              <a:t>(‘</a:t>
            </a:r>
            <a:r>
              <a:rPr lang="en-US" sz="1800" dirty="0">
                <a:solidFill>
                  <a:srgbClr val="8B0000"/>
                </a:solidFill>
                <a:latin typeface="Hack NF" panose="020B0609030202020204" pitchFamily="50" charset="0"/>
              </a:rPr>
              <a:t>1-</a:t>
            </a:r>
            <a:r>
              <a:rPr lang="en-US" sz="1800" dirty="0">
                <a:solidFill>
                  <a:srgbClr val="8B0000"/>
                </a:solidFill>
                <a:highlight>
                  <a:srgbClr val="FF00FF"/>
                </a:highlight>
                <a:latin typeface="Hack NF" panose="020B0609030202020204" pitchFamily="50" charset="0"/>
              </a:rPr>
              <a:t>2</a:t>
            </a:r>
            <a:r>
              <a:rPr lang="en-US" sz="1800" dirty="0">
                <a:solidFill>
                  <a:srgbClr val="8B0000"/>
                </a:solidFill>
                <a:highlight>
                  <a:srgbClr val="00FFFF"/>
                </a:highlight>
                <a:latin typeface="Hack NF" panose="020B0609030202020204" pitchFamily="50" charset="0"/>
              </a:rPr>
              <a:t>06</a:t>
            </a:r>
            <a:r>
              <a:rPr lang="en-US" sz="1800" dirty="0">
                <a:solidFill>
                  <a:srgbClr val="8B0000"/>
                </a:solidFill>
                <a:highlight>
                  <a:srgbClr val="FF0000"/>
                </a:highlight>
                <a:latin typeface="Hack NF" panose="020B0609030202020204" pitchFamily="50" charset="0"/>
              </a:rPr>
              <a:t>-</a:t>
            </a:r>
            <a:r>
              <a:rPr lang="en-US" sz="1800" dirty="0">
                <a:solidFill>
                  <a:srgbClr val="8B0000"/>
                </a:solidFill>
                <a:latin typeface="Hack NF" panose="020B0609030202020204" pitchFamily="50" charset="0"/>
              </a:rPr>
              <a:t>555-1234: Bill</a:t>
            </a:r>
            <a:r>
              <a:rPr lang="en-US" sz="18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1800" dirty="0">
                <a:solidFill>
                  <a:srgbClr val="A9A9A9"/>
                </a:solidFill>
                <a:latin typeface="Hack NF" panose="020B0609030202020204" pitchFamily="50" charset="0"/>
              </a:rPr>
              <a:t>,</a:t>
            </a:r>
            <a:r>
              <a:rPr lang="en-US" sz="18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latin typeface="Hack NF" panose="020B0609030202020204" pitchFamily="50" charset="0"/>
              </a:rPr>
              <a:t>‘</a:t>
            </a:r>
            <a:r>
              <a:rPr lang="en-US" sz="1800" dirty="0">
                <a:solidFill>
                  <a:srgbClr val="8B0000"/>
                </a:solidFill>
                <a:highlight>
                  <a:srgbClr val="FF00FF"/>
                </a:highlight>
                <a:latin typeface="Hack NF" panose="020B0609030202020204" pitchFamily="50" charset="0"/>
              </a:rPr>
              <a:t>\d</a:t>
            </a:r>
            <a:r>
              <a:rPr lang="en-US" sz="1800" dirty="0">
                <a:solidFill>
                  <a:srgbClr val="8B0000"/>
                </a:solidFill>
                <a:highlight>
                  <a:srgbClr val="00FFFF"/>
                </a:highlight>
                <a:latin typeface="Hack NF" panose="020B0609030202020204" pitchFamily="50" charset="0"/>
              </a:rPr>
              <a:t>{4}</a:t>
            </a:r>
            <a:r>
              <a:rPr lang="en-US" sz="1800" dirty="0">
                <a:solidFill>
                  <a:srgbClr val="000000"/>
                </a:solidFill>
                <a:latin typeface="Hack NF" panose="020B0609030202020204" pitchFamily="50" charset="0"/>
              </a:rPr>
              <a:t>’).Value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Returns</a:t>
            </a:r>
          </a:p>
          <a:p>
            <a:pPr marL="0" indent="0">
              <a:buNone/>
            </a:pPr>
            <a:r>
              <a:rPr lang="en-US" sz="1800" dirty="0">
                <a:latin typeface="Hack NF" panose="020B0609030202020204" pitchFamily="50" charset="0"/>
                <a:ea typeface="Hack NF" panose="020B0609030202020204" pitchFamily="50" charset="0"/>
                <a:cs typeface="Hack NF" panose="020B0609030202020204" pitchFamily="50" charset="0"/>
              </a:rPr>
              <a:t>1234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0126F5-322F-4B01-880F-102DF195C4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</p:spTree>
    <p:extLst>
      <p:ext uri="{BB962C8B-B14F-4D97-AF65-F5344CB8AC3E}">
        <p14:creationId xmlns:p14="http://schemas.microsoft.com/office/powerpoint/2010/main" val="6471725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F9427-1E19-4BC4-9390-E57CBCCCE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Last Four Digits of a Phone Number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F9B92E-0291-4BDE-BA1F-6981128298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Hack NF" panose="020B0609030202020204" pitchFamily="50" charset="0"/>
              </a:rPr>
              <a:t>[</a:t>
            </a:r>
            <a:r>
              <a:rPr lang="en-US" sz="1800" dirty="0">
                <a:solidFill>
                  <a:srgbClr val="00008B"/>
                </a:solidFill>
                <a:latin typeface="Hack NF" panose="020B0609030202020204" pitchFamily="50" charset="0"/>
              </a:rPr>
              <a:t>regex</a:t>
            </a:r>
            <a:r>
              <a:rPr lang="en-US" sz="1800" dirty="0">
                <a:solidFill>
                  <a:srgbClr val="000000"/>
                </a:solidFill>
                <a:latin typeface="Hack NF" panose="020B0609030202020204" pitchFamily="50" charset="0"/>
              </a:rPr>
              <a:t>]</a:t>
            </a:r>
            <a:r>
              <a:rPr lang="en-US" sz="1800" dirty="0">
                <a:solidFill>
                  <a:srgbClr val="333333"/>
                </a:solidFill>
                <a:latin typeface="Hack NF" panose="020B0609030202020204" pitchFamily="50" charset="0"/>
              </a:rPr>
              <a:t>::Matches</a:t>
            </a:r>
            <a:r>
              <a:rPr lang="en-US" sz="1800" dirty="0">
                <a:solidFill>
                  <a:srgbClr val="000000"/>
                </a:solidFill>
                <a:latin typeface="Hack NF" panose="020B0609030202020204" pitchFamily="50" charset="0"/>
              </a:rPr>
              <a:t>(‘</a:t>
            </a:r>
            <a:r>
              <a:rPr lang="en-US" sz="1800" dirty="0">
                <a:solidFill>
                  <a:srgbClr val="8B0000"/>
                </a:solidFill>
                <a:latin typeface="Hack NF" panose="020B0609030202020204" pitchFamily="50" charset="0"/>
              </a:rPr>
              <a:t>1-206-555-1234: Bill</a:t>
            </a:r>
            <a:r>
              <a:rPr lang="en-US" sz="18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1800" dirty="0">
                <a:solidFill>
                  <a:srgbClr val="A9A9A9"/>
                </a:solidFill>
                <a:latin typeface="Hack NF" panose="020B0609030202020204" pitchFamily="50" charset="0"/>
              </a:rPr>
              <a:t>,</a:t>
            </a:r>
            <a:r>
              <a:rPr lang="en-US" sz="18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latin typeface="Hack NF" panose="020B0609030202020204" pitchFamily="50" charset="0"/>
              </a:rPr>
              <a:t>‘</a:t>
            </a:r>
            <a:r>
              <a:rPr lang="en-US" sz="1800" dirty="0">
                <a:solidFill>
                  <a:srgbClr val="8B0000"/>
                </a:solidFill>
                <a:highlight>
                  <a:srgbClr val="FF00FF"/>
                </a:highlight>
                <a:latin typeface="Hack NF" panose="020B0609030202020204" pitchFamily="50" charset="0"/>
              </a:rPr>
              <a:t>\d</a:t>
            </a:r>
            <a:r>
              <a:rPr lang="en-US" sz="1800" dirty="0">
                <a:solidFill>
                  <a:srgbClr val="8B0000"/>
                </a:solidFill>
                <a:highlight>
                  <a:srgbClr val="00FFFF"/>
                </a:highlight>
                <a:latin typeface="Hack NF" panose="020B0609030202020204" pitchFamily="50" charset="0"/>
              </a:rPr>
              <a:t>{4}</a:t>
            </a:r>
            <a:r>
              <a:rPr lang="en-US" sz="1800" dirty="0">
                <a:solidFill>
                  <a:srgbClr val="000000"/>
                </a:solidFill>
                <a:latin typeface="Hack NF" panose="020B0609030202020204" pitchFamily="50" charset="0"/>
              </a:rPr>
              <a:t>’).Value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Returns</a:t>
            </a:r>
          </a:p>
          <a:p>
            <a:pPr marL="0" indent="0">
              <a:buNone/>
            </a:pPr>
            <a:r>
              <a:rPr lang="en-US" sz="1800" dirty="0">
                <a:latin typeface="Hack NF" panose="020B0609030202020204" pitchFamily="50" charset="0"/>
                <a:ea typeface="Hack NF" panose="020B0609030202020204" pitchFamily="50" charset="0"/>
                <a:cs typeface="Hack NF" panose="020B0609030202020204" pitchFamily="50" charset="0"/>
              </a:rPr>
              <a:t>1234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0126F5-322F-4B01-880F-102DF195C4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</p:spTree>
    <p:extLst>
      <p:ext uri="{BB962C8B-B14F-4D97-AF65-F5344CB8AC3E}">
        <p14:creationId xmlns:p14="http://schemas.microsoft.com/office/powerpoint/2010/main" val="40922253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F9427-1E19-4BC4-9390-E57CBCCCE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Last Four Digits of a Phone Number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F9B92E-0291-4BDE-BA1F-6981128298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Hack NF" panose="020B0609030202020204" pitchFamily="50" charset="0"/>
              </a:rPr>
              <a:t>[</a:t>
            </a:r>
            <a:r>
              <a:rPr lang="en-US" sz="1800" dirty="0">
                <a:solidFill>
                  <a:srgbClr val="00008B"/>
                </a:solidFill>
                <a:latin typeface="Hack NF" panose="020B0609030202020204" pitchFamily="50" charset="0"/>
              </a:rPr>
              <a:t>regex</a:t>
            </a:r>
            <a:r>
              <a:rPr lang="en-US" sz="1800" dirty="0">
                <a:solidFill>
                  <a:srgbClr val="000000"/>
                </a:solidFill>
                <a:latin typeface="Hack NF" panose="020B0609030202020204" pitchFamily="50" charset="0"/>
              </a:rPr>
              <a:t>]</a:t>
            </a:r>
            <a:r>
              <a:rPr lang="en-US" sz="1800" dirty="0">
                <a:solidFill>
                  <a:srgbClr val="333333"/>
                </a:solidFill>
                <a:latin typeface="Hack NF" panose="020B0609030202020204" pitchFamily="50" charset="0"/>
              </a:rPr>
              <a:t>::Matches</a:t>
            </a:r>
            <a:r>
              <a:rPr lang="en-US" sz="1800" dirty="0">
                <a:solidFill>
                  <a:srgbClr val="000000"/>
                </a:solidFill>
                <a:latin typeface="Hack NF" panose="020B0609030202020204" pitchFamily="50" charset="0"/>
              </a:rPr>
              <a:t>(‘</a:t>
            </a:r>
            <a:r>
              <a:rPr lang="en-US" sz="1800" dirty="0">
                <a:solidFill>
                  <a:srgbClr val="8B0000"/>
                </a:solidFill>
                <a:latin typeface="Hack NF" panose="020B0609030202020204" pitchFamily="50" charset="0"/>
              </a:rPr>
              <a:t>1-206-</a:t>
            </a:r>
            <a:r>
              <a:rPr lang="en-US" sz="1800" dirty="0">
                <a:solidFill>
                  <a:srgbClr val="8B0000"/>
                </a:solidFill>
                <a:highlight>
                  <a:srgbClr val="FF00FF"/>
                </a:highlight>
                <a:latin typeface="Hack NF" panose="020B0609030202020204" pitchFamily="50" charset="0"/>
              </a:rPr>
              <a:t>5</a:t>
            </a:r>
            <a:r>
              <a:rPr lang="en-US" sz="1800" dirty="0">
                <a:solidFill>
                  <a:srgbClr val="8B0000"/>
                </a:solidFill>
                <a:latin typeface="Hack NF" panose="020B0609030202020204" pitchFamily="50" charset="0"/>
              </a:rPr>
              <a:t>55-1234: Bill</a:t>
            </a:r>
            <a:r>
              <a:rPr lang="en-US" sz="18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1800" dirty="0">
                <a:solidFill>
                  <a:srgbClr val="A9A9A9"/>
                </a:solidFill>
                <a:latin typeface="Hack NF" panose="020B0609030202020204" pitchFamily="50" charset="0"/>
              </a:rPr>
              <a:t>,</a:t>
            </a:r>
            <a:r>
              <a:rPr lang="en-US" sz="18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latin typeface="Hack NF" panose="020B0609030202020204" pitchFamily="50" charset="0"/>
              </a:rPr>
              <a:t>‘</a:t>
            </a:r>
            <a:r>
              <a:rPr lang="en-US" sz="1800" dirty="0">
                <a:solidFill>
                  <a:srgbClr val="8B0000"/>
                </a:solidFill>
                <a:highlight>
                  <a:srgbClr val="FF00FF"/>
                </a:highlight>
                <a:latin typeface="Hack NF" panose="020B0609030202020204" pitchFamily="50" charset="0"/>
              </a:rPr>
              <a:t>\d</a:t>
            </a:r>
            <a:r>
              <a:rPr lang="en-US" sz="1800" dirty="0">
                <a:solidFill>
                  <a:srgbClr val="8B0000"/>
                </a:solidFill>
                <a:highlight>
                  <a:srgbClr val="00FFFF"/>
                </a:highlight>
                <a:latin typeface="Hack NF" panose="020B0609030202020204" pitchFamily="50" charset="0"/>
              </a:rPr>
              <a:t>{4}</a:t>
            </a:r>
            <a:r>
              <a:rPr lang="en-US" sz="1800" dirty="0">
                <a:solidFill>
                  <a:srgbClr val="000000"/>
                </a:solidFill>
                <a:latin typeface="Hack NF" panose="020B0609030202020204" pitchFamily="50" charset="0"/>
              </a:rPr>
              <a:t>’).Value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Returns</a:t>
            </a:r>
          </a:p>
          <a:p>
            <a:pPr marL="0" indent="0">
              <a:buNone/>
            </a:pPr>
            <a:r>
              <a:rPr lang="en-US" sz="1800" dirty="0">
                <a:latin typeface="Hack NF" panose="020B0609030202020204" pitchFamily="50" charset="0"/>
                <a:ea typeface="Hack NF" panose="020B0609030202020204" pitchFamily="50" charset="0"/>
                <a:cs typeface="Hack NF" panose="020B0609030202020204" pitchFamily="50" charset="0"/>
              </a:rPr>
              <a:t>1234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0126F5-322F-4B01-880F-102DF195C4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</p:spTree>
    <p:extLst>
      <p:ext uri="{BB962C8B-B14F-4D97-AF65-F5344CB8AC3E}">
        <p14:creationId xmlns:p14="http://schemas.microsoft.com/office/powerpoint/2010/main" val="16555480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F9427-1E19-4BC4-9390-E57CBCCCE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Last Four Digits of a Phone Number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F9B92E-0291-4BDE-BA1F-6981128298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Hack NF" panose="020B0609030202020204" pitchFamily="50" charset="0"/>
              </a:rPr>
              <a:t>[</a:t>
            </a:r>
            <a:r>
              <a:rPr lang="en-US" sz="1800" dirty="0">
                <a:solidFill>
                  <a:srgbClr val="00008B"/>
                </a:solidFill>
                <a:latin typeface="Hack NF" panose="020B0609030202020204" pitchFamily="50" charset="0"/>
              </a:rPr>
              <a:t>regex</a:t>
            </a:r>
            <a:r>
              <a:rPr lang="en-US" sz="1800" dirty="0">
                <a:solidFill>
                  <a:srgbClr val="000000"/>
                </a:solidFill>
                <a:latin typeface="Hack NF" panose="020B0609030202020204" pitchFamily="50" charset="0"/>
              </a:rPr>
              <a:t>]</a:t>
            </a:r>
            <a:r>
              <a:rPr lang="en-US" sz="1800" dirty="0">
                <a:solidFill>
                  <a:srgbClr val="333333"/>
                </a:solidFill>
                <a:latin typeface="Hack NF" panose="020B0609030202020204" pitchFamily="50" charset="0"/>
              </a:rPr>
              <a:t>::Matches</a:t>
            </a:r>
            <a:r>
              <a:rPr lang="en-US" sz="1800" dirty="0">
                <a:solidFill>
                  <a:srgbClr val="000000"/>
                </a:solidFill>
                <a:latin typeface="Hack NF" panose="020B0609030202020204" pitchFamily="50" charset="0"/>
              </a:rPr>
              <a:t>(‘</a:t>
            </a:r>
            <a:r>
              <a:rPr lang="en-US" sz="1800" dirty="0">
                <a:solidFill>
                  <a:srgbClr val="8B0000"/>
                </a:solidFill>
                <a:latin typeface="Hack NF" panose="020B0609030202020204" pitchFamily="50" charset="0"/>
              </a:rPr>
              <a:t>1-206-</a:t>
            </a:r>
            <a:r>
              <a:rPr lang="en-US" sz="1800" dirty="0">
                <a:solidFill>
                  <a:srgbClr val="8B0000"/>
                </a:solidFill>
                <a:highlight>
                  <a:srgbClr val="FF00FF"/>
                </a:highlight>
                <a:latin typeface="Hack NF" panose="020B0609030202020204" pitchFamily="50" charset="0"/>
              </a:rPr>
              <a:t>5</a:t>
            </a:r>
            <a:r>
              <a:rPr lang="en-US" sz="1800" dirty="0">
                <a:solidFill>
                  <a:srgbClr val="8B0000"/>
                </a:solidFill>
                <a:highlight>
                  <a:srgbClr val="00FFFF"/>
                </a:highlight>
                <a:latin typeface="Hack NF" panose="020B0609030202020204" pitchFamily="50" charset="0"/>
              </a:rPr>
              <a:t>55</a:t>
            </a:r>
            <a:r>
              <a:rPr lang="en-US" sz="1800" dirty="0">
                <a:solidFill>
                  <a:srgbClr val="8B0000"/>
                </a:solidFill>
                <a:latin typeface="Hack NF" panose="020B0609030202020204" pitchFamily="50" charset="0"/>
              </a:rPr>
              <a:t>-1234: Bill</a:t>
            </a:r>
            <a:r>
              <a:rPr lang="en-US" sz="18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1800" dirty="0">
                <a:solidFill>
                  <a:srgbClr val="A9A9A9"/>
                </a:solidFill>
                <a:latin typeface="Hack NF" panose="020B0609030202020204" pitchFamily="50" charset="0"/>
              </a:rPr>
              <a:t>,</a:t>
            </a:r>
            <a:r>
              <a:rPr lang="en-US" sz="18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latin typeface="Hack NF" panose="020B0609030202020204" pitchFamily="50" charset="0"/>
              </a:rPr>
              <a:t>‘</a:t>
            </a:r>
            <a:r>
              <a:rPr lang="en-US" sz="1800" dirty="0">
                <a:solidFill>
                  <a:srgbClr val="8B0000"/>
                </a:solidFill>
                <a:highlight>
                  <a:srgbClr val="FF00FF"/>
                </a:highlight>
                <a:latin typeface="Hack NF" panose="020B0609030202020204" pitchFamily="50" charset="0"/>
              </a:rPr>
              <a:t>\d</a:t>
            </a:r>
            <a:r>
              <a:rPr lang="en-US" sz="1800" dirty="0">
                <a:solidFill>
                  <a:srgbClr val="8B0000"/>
                </a:solidFill>
                <a:highlight>
                  <a:srgbClr val="00FFFF"/>
                </a:highlight>
                <a:latin typeface="Hack NF" panose="020B0609030202020204" pitchFamily="50" charset="0"/>
              </a:rPr>
              <a:t>{4}</a:t>
            </a:r>
            <a:r>
              <a:rPr lang="en-US" sz="1800" dirty="0">
                <a:solidFill>
                  <a:srgbClr val="000000"/>
                </a:solidFill>
                <a:latin typeface="Hack NF" panose="020B0609030202020204" pitchFamily="50" charset="0"/>
              </a:rPr>
              <a:t>’).Value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Returns</a:t>
            </a:r>
          </a:p>
          <a:p>
            <a:pPr marL="0" indent="0">
              <a:buNone/>
            </a:pPr>
            <a:r>
              <a:rPr lang="en-US" sz="1800" dirty="0">
                <a:latin typeface="Hack NF" panose="020B0609030202020204" pitchFamily="50" charset="0"/>
                <a:ea typeface="Hack NF" panose="020B0609030202020204" pitchFamily="50" charset="0"/>
                <a:cs typeface="Hack NF" panose="020B0609030202020204" pitchFamily="50" charset="0"/>
              </a:rPr>
              <a:t>1234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0126F5-322F-4B01-880F-102DF195C4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</p:spTree>
    <p:extLst>
      <p:ext uri="{BB962C8B-B14F-4D97-AF65-F5344CB8AC3E}">
        <p14:creationId xmlns:p14="http://schemas.microsoft.com/office/powerpoint/2010/main" val="2029145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F9427-1E19-4BC4-9390-E57CBCCCE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Last Four Digits of a Phone Number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F9B92E-0291-4BDE-BA1F-6981128298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Hack NF" panose="020B0609030202020204" pitchFamily="50" charset="0"/>
              </a:rPr>
              <a:t>[</a:t>
            </a:r>
            <a:r>
              <a:rPr lang="en-US" sz="1800" dirty="0">
                <a:solidFill>
                  <a:srgbClr val="00008B"/>
                </a:solidFill>
                <a:latin typeface="Hack NF" panose="020B0609030202020204" pitchFamily="50" charset="0"/>
              </a:rPr>
              <a:t>regex</a:t>
            </a:r>
            <a:r>
              <a:rPr lang="en-US" sz="1800" dirty="0">
                <a:solidFill>
                  <a:srgbClr val="000000"/>
                </a:solidFill>
                <a:latin typeface="Hack NF" panose="020B0609030202020204" pitchFamily="50" charset="0"/>
              </a:rPr>
              <a:t>]</a:t>
            </a:r>
            <a:r>
              <a:rPr lang="en-US" sz="1800" dirty="0">
                <a:solidFill>
                  <a:srgbClr val="333333"/>
                </a:solidFill>
                <a:latin typeface="Hack NF" panose="020B0609030202020204" pitchFamily="50" charset="0"/>
              </a:rPr>
              <a:t>::Matches</a:t>
            </a:r>
            <a:r>
              <a:rPr lang="en-US" sz="1800" dirty="0">
                <a:solidFill>
                  <a:srgbClr val="000000"/>
                </a:solidFill>
                <a:latin typeface="Hack NF" panose="020B0609030202020204" pitchFamily="50" charset="0"/>
              </a:rPr>
              <a:t>(‘</a:t>
            </a:r>
            <a:r>
              <a:rPr lang="en-US" sz="1800" dirty="0">
                <a:solidFill>
                  <a:srgbClr val="8B0000"/>
                </a:solidFill>
                <a:latin typeface="Hack NF" panose="020B0609030202020204" pitchFamily="50" charset="0"/>
              </a:rPr>
              <a:t>1-206-</a:t>
            </a:r>
            <a:r>
              <a:rPr lang="en-US" sz="1800" dirty="0">
                <a:solidFill>
                  <a:srgbClr val="8B0000"/>
                </a:solidFill>
                <a:highlight>
                  <a:srgbClr val="FF00FF"/>
                </a:highlight>
                <a:latin typeface="Hack NF" panose="020B0609030202020204" pitchFamily="50" charset="0"/>
              </a:rPr>
              <a:t>5</a:t>
            </a:r>
            <a:r>
              <a:rPr lang="en-US" sz="1800" dirty="0">
                <a:solidFill>
                  <a:srgbClr val="8B0000"/>
                </a:solidFill>
                <a:highlight>
                  <a:srgbClr val="00FFFF"/>
                </a:highlight>
                <a:latin typeface="Hack NF" panose="020B0609030202020204" pitchFamily="50" charset="0"/>
              </a:rPr>
              <a:t>55</a:t>
            </a:r>
            <a:r>
              <a:rPr lang="en-US" sz="1800" dirty="0">
                <a:solidFill>
                  <a:srgbClr val="8B0000"/>
                </a:solidFill>
                <a:highlight>
                  <a:srgbClr val="FF0000"/>
                </a:highlight>
                <a:latin typeface="Hack NF" panose="020B0609030202020204" pitchFamily="50" charset="0"/>
              </a:rPr>
              <a:t>-</a:t>
            </a:r>
            <a:r>
              <a:rPr lang="en-US" sz="1800" dirty="0">
                <a:solidFill>
                  <a:srgbClr val="8B0000"/>
                </a:solidFill>
                <a:latin typeface="Hack NF" panose="020B0609030202020204" pitchFamily="50" charset="0"/>
              </a:rPr>
              <a:t>1234: Bill</a:t>
            </a:r>
            <a:r>
              <a:rPr lang="en-US" sz="18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1800" dirty="0">
                <a:solidFill>
                  <a:srgbClr val="A9A9A9"/>
                </a:solidFill>
                <a:latin typeface="Hack NF" panose="020B0609030202020204" pitchFamily="50" charset="0"/>
              </a:rPr>
              <a:t>,</a:t>
            </a:r>
            <a:r>
              <a:rPr lang="en-US" sz="18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latin typeface="Hack NF" panose="020B0609030202020204" pitchFamily="50" charset="0"/>
              </a:rPr>
              <a:t>‘</a:t>
            </a:r>
            <a:r>
              <a:rPr lang="en-US" sz="1800" dirty="0">
                <a:solidFill>
                  <a:srgbClr val="8B0000"/>
                </a:solidFill>
                <a:highlight>
                  <a:srgbClr val="FF00FF"/>
                </a:highlight>
                <a:latin typeface="Hack NF" panose="020B0609030202020204" pitchFamily="50" charset="0"/>
              </a:rPr>
              <a:t>\d</a:t>
            </a:r>
            <a:r>
              <a:rPr lang="en-US" sz="1800" dirty="0">
                <a:solidFill>
                  <a:srgbClr val="8B0000"/>
                </a:solidFill>
                <a:highlight>
                  <a:srgbClr val="00FFFF"/>
                </a:highlight>
                <a:latin typeface="Hack NF" panose="020B0609030202020204" pitchFamily="50" charset="0"/>
              </a:rPr>
              <a:t>{4}</a:t>
            </a:r>
            <a:r>
              <a:rPr lang="en-US" sz="1800" dirty="0">
                <a:solidFill>
                  <a:srgbClr val="000000"/>
                </a:solidFill>
                <a:latin typeface="Hack NF" panose="020B0609030202020204" pitchFamily="50" charset="0"/>
              </a:rPr>
              <a:t>’).Value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Returns</a:t>
            </a:r>
          </a:p>
          <a:p>
            <a:pPr marL="0" indent="0">
              <a:buNone/>
            </a:pPr>
            <a:r>
              <a:rPr lang="en-US" sz="1800" dirty="0">
                <a:latin typeface="Hack NF" panose="020B0609030202020204" pitchFamily="50" charset="0"/>
                <a:ea typeface="Hack NF" panose="020B0609030202020204" pitchFamily="50" charset="0"/>
                <a:cs typeface="Hack NF" panose="020B0609030202020204" pitchFamily="50" charset="0"/>
              </a:rPr>
              <a:t>1234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0126F5-322F-4B01-880F-102DF195C4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</p:spTree>
    <p:extLst>
      <p:ext uri="{BB962C8B-B14F-4D97-AF65-F5344CB8AC3E}">
        <p14:creationId xmlns:p14="http://schemas.microsoft.com/office/powerpoint/2010/main" val="40091476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F9427-1E19-4BC4-9390-E57CBCCCE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Last Four Digits of a Phone Number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F9B92E-0291-4BDE-BA1F-6981128298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Hack NF" panose="020B0609030202020204" pitchFamily="50" charset="0"/>
              </a:rPr>
              <a:t>[</a:t>
            </a:r>
            <a:r>
              <a:rPr lang="en-US" sz="1800" dirty="0">
                <a:solidFill>
                  <a:srgbClr val="00008B"/>
                </a:solidFill>
                <a:latin typeface="Hack NF" panose="020B0609030202020204" pitchFamily="50" charset="0"/>
              </a:rPr>
              <a:t>regex</a:t>
            </a:r>
            <a:r>
              <a:rPr lang="en-US" sz="1800" dirty="0">
                <a:solidFill>
                  <a:srgbClr val="000000"/>
                </a:solidFill>
                <a:latin typeface="Hack NF" panose="020B0609030202020204" pitchFamily="50" charset="0"/>
              </a:rPr>
              <a:t>]</a:t>
            </a:r>
            <a:r>
              <a:rPr lang="en-US" sz="1800" dirty="0">
                <a:solidFill>
                  <a:srgbClr val="333333"/>
                </a:solidFill>
                <a:latin typeface="Hack NF" panose="020B0609030202020204" pitchFamily="50" charset="0"/>
              </a:rPr>
              <a:t>::Matches</a:t>
            </a:r>
            <a:r>
              <a:rPr lang="en-US" sz="1800" dirty="0">
                <a:solidFill>
                  <a:srgbClr val="000000"/>
                </a:solidFill>
                <a:latin typeface="Hack NF" panose="020B0609030202020204" pitchFamily="50" charset="0"/>
              </a:rPr>
              <a:t>(‘</a:t>
            </a:r>
            <a:r>
              <a:rPr lang="en-US" sz="1800" dirty="0">
                <a:solidFill>
                  <a:srgbClr val="8B0000"/>
                </a:solidFill>
                <a:latin typeface="Hack NF" panose="020B0609030202020204" pitchFamily="50" charset="0"/>
              </a:rPr>
              <a:t>1-206-555-1234: Bill</a:t>
            </a:r>
            <a:r>
              <a:rPr lang="en-US" sz="18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1800" dirty="0">
                <a:solidFill>
                  <a:srgbClr val="A9A9A9"/>
                </a:solidFill>
                <a:latin typeface="Hack NF" panose="020B0609030202020204" pitchFamily="50" charset="0"/>
              </a:rPr>
              <a:t>,</a:t>
            </a:r>
            <a:r>
              <a:rPr lang="en-US" sz="18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latin typeface="Hack NF" panose="020B0609030202020204" pitchFamily="50" charset="0"/>
              </a:rPr>
              <a:t>‘</a:t>
            </a:r>
            <a:r>
              <a:rPr lang="en-US" sz="1800" dirty="0">
                <a:solidFill>
                  <a:srgbClr val="8B0000"/>
                </a:solidFill>
                <a:highlight>
                  <a:srgbClr val="FF00FF"/>
                </a:highlight>
                <a:latin typeface="Hack NF" panose="020B0609030202020204" pitchFamily="50" charset="0"/>
              </a:rPr>
              <a:t>\d</a:t>
            </a:r>
            <a:r>
              <a:rPr lang="en-US" sz="1800" dirty="0">
                <a:solidFill>
                  <a:srgbClr val="8B0000"/>
                </a:solidFill>
                <a:highlight>
                  <a:srgbClr val="00FFFF"/>
                </a:highlight>
                <a:latin typeface="Hack NF" panose="020B0609030202020204" pitchFamily="50" charset="0"/>
              </a:rPr>
              <a:t>{4}</a:t>
            </a:r>
            <a:r>
              <a:rPr lang="en-US" sz="1800" dirty="0">
                <a:solidFill>
                  <a:srgbClr val="000000"/>
                </a:solidFill>
                <a:latin typeface="Hack NF" panose="020B0609030202020204" pitchFamily="50" charset="0"/>
              </a:rPr>
              <a:t>’).Value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Returns</a:t>
            </a:r>
          </a:p>
          <a:p>
            <a:pPr marL="0" indent="0">
              <a:buNone/>
            </a:pPr>
            <a:r>
              <a:rPr lang="en-US" sz="1800" dirty="0">
                <a:latin typeface="Hack NF" panose="020B0609030202020204" pitchFamily="50" charset="0"/>
                <a:ea typeface="Hack NF" panose="020B0609030202020204" pitchFamily="50" charset="0"/>
                <a:cs typeface="Hack NF" panose="020B0609030202020204" pitchFamily="50" charset="0"/>
              </a:rPr>
              <a:t>1234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0126F5-322F-4B01-880F-102DF195C4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</p:spTree>
    <p:extLst>
      <p:ext uri="{BB962C8B-B14F-4D97-AF65-F5344CB8AC3E}">
        <p14:creationId xmlns:p14="http://schemas.microsoft.com/office/powerpoint/2010/main" val="37809774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F9427-1E19-4BC4-9390-E57CBCCCE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Last Four Digits of a Phone Number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F9B92E-0291-4BDE-BA1F-6981128298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Hack NF" panose="020B0609030202020204" pitchFamily="50" charset="0"/>
              </a:rPr>
              <a:t>[</a:t>
            </a:r>
            <a:r>
              <a:rPr lang="en-US" sz="1800" dirty="0">
                <a:solidFill>
                  <a:srgbClr val="00008B"/>
                </a:solidFill>
                <a:latin typeface="Hack NF" panose="020B0609030202020204" pitchFamily="50" charset="0"/>
              </a:rPr>
              <a:t>regex</a:t>
            </a:r>
            <a:r>
              <a:rPr lang="en-US" sz="1800" dirty="0">
                <a:solidFill>
                  <a:srgbClr val="000000"/>
                </a:solidFill>
                <a:latin typeface="Hack NF" panose="020B0609030202020204" pitchFamily="50" charset="0"/>
              </a:rPr>
              <a:t>]</a:t>
            </a:r>
            <a:r>
              <a:rPr lang="en-US" sz="1800" dirty="0">
                <a:solidFill>
                  <a:srgbClr val="333333"/>
                </a:solidFill>
                <a:latin typeface="Hack NF" panose="020B0609030202020204" pitchFamily="50" charset="0"/>
              </a:rPr>
              <a:t>::Matches</a:t>
            </a:r>
            <a:r>
              <a:rPr lang="en-US" sz="1800" dirty="0">
                <a:solidFill>
                  <a:srgbClr val="000000"/>
                </a:solidFill>
                <a:latin typeface="Hack NF" panose="020B0609030202020204" pitchFamily="50" charset="0"/>
              </a:rPr>
              <a:t>(‘</a:t>
            </a:r>
            <a:r>
              <a:rPr lang="en-US" sz="1800" dirty="0">
                <a:solidFill>
                  <a:srgbClr val="8B0000"/>
                </a:solidFill>
                <a:latin typeface="Hack NF" panose="020B0609030202020204" pitchFamily="50" charset="0"/>
              </a:rPr>
              <a:t>1-206-555-</a:t>
            </a:r>
            <a:r>
              <a:rPr lang="en-US" sz="1800" dirty="0">
                <a:solidFill>
                  <a:srgbClr val="8B0000"/>
                </a:solidFill>
                <a:highlight>
                  <a:srgbClr val="FF00FF"/>
                </a:highlight>
                <a:latin typeface="Hack NF" panose="020B0609030202020204" pitchFamily="50" charset="0"/>
              </a:rPr>
              <a:t>1</a:t>
            </a:r>
            <a:r>
              <a:rPr lang="en-US" sz="1800" dirty="0">
                <a:solidFill>
                  <a:srgbClr val="8B0000"/>
                </a:solidFill>
                <a:latin typeface="Hack NF" panose="020B0609030202020204" pitchFamily="50" charset="0"/>
              </a:rPr>
              <a:t>234: Bill</a:t>
            </a:r>
            <a:r>
              <a:rPr lang="en-US" sz="18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1800" dirty="0">
                <a:solidFill>
                  <a:srgbClr val="A9A9A9"/>
                </a:solidFill>
                <a:latin typeface="Hack NF" panose="020B0609030202020204" pitchFamily="50" charset="0"/>
              </a:rPr>
              <a:t>,</a:t>
            </a:r>
            <a:r>
              <a:rPr lang="en-US" sz="18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latin typeface="Hack NF" panose="020B0609030202020204" pitchFamily="50" charset="0"/>
              </a:rPr>
              <a:t>‘</a:t>
            </a:r>
            <a:r>
              <a:rPr lang="en-US" sz="1800" dirty="0">
                <a:solidFill>
                  <a:srgbClr val="8B0000"/>
                </a:solidFill>
                <a:highlight>
                  <a:srgbClr val="FF00FF"/>
                </a:highlight>
                <a:latin typeface="Hack NF" panose="020B0609030202020204" pitchFamily="50" charset="0"/>
              </a:rPr>
              <a:t>\d</a:t>
            </a:r>
            <a:r>
              <a:rPr lang="en-US" sz="1800" dirty="0">
                <a:solidFill>
                  <a:srgbClr val="8B0000"/>
                </a:solidFill>
                <a:highlight>
                  <a:srgbClr val="00FFFF"/>
                </a:highlight>
                <a:latin typeface="Hack NF" panose="020B0609030202020204" pitchFamily="50" charset="0"/>
              </a:rPr>
              <a:t>{4}</a:t>
            </a:r>
            <a:r>
              <a:rPr lang="en-US" sz="1800" dirty="0">
                <a:solidFill>
                  <a:srgbClr val="000000"/>
                </a:solidFill>
                <a:latin typeface="Hack NF" panose="020B0609030202020204" pitchFamily="50" charset="0"/>
              </a:rPr>
              <a:t>’).Value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Returns</a:t>
            </a:r>
          </a:p>
          <a:p>
            <a:pPr marL="0" indent="0">
              <a:buNone/>
            </a:pPr>
            <a:r>
              <a:rPr lang="en-US" sz="1800" dirty="0">
                <a:latin typeface="Hack NF" panose="020B0609030202020204" pitchFamily="50" charset="0"/>
                <a:ea typeface="Hack NF" panose="020B0609030202020204" pitchFamily="50" charset="0"/>
                <a:cs typeface="Hack NF" panose="020B0609030202020204" pitchFamily="50" charset="0"/>
              </a:rPr>
              <a:t>1234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0126F5-322F-4B01-880F-102DF195C4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</p:spTree>
    <p:extLst>
      <p:ext uri="{BB962C8B-B14F-4D97-AF65-F5344CB8AC3E}">
        <p14:creationId xmlns:p14="http://schemas.microsoft.com/office/powerpoint/2010/main" val="17025273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F9427-1E19-4BC4-9390-E57CBCCCE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Last Four Digits of a Phone Number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F9B92E-0291-4BDE-BA1F-6981128298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Hack NF" panose="020B0609030202020204" pitchFamily="50" charset="0"/>
              </a:rPr>
              <a:t>[</a:t>
            </a:r>
            <a:r>
              <a:rPr lang="en-US" sz="1800" dirty="0">
                <a:solidFill>
                  <a:srgbClr val="00008B"/>
                </a:solidFill>
                <a:latin typeface="Hack NF" panose="020B0609030202020204" pitchFamily="50" charset="0"/>
              </a:rPr>
              <a:t>regex</a:t>
            </a:r>
            <a:r>
              <a:rPr lang="en-US" sz="1800" dirty="0">
                <a:solidFill>
                  <a:srgbClr val="000000"/>
                </a:solidFill>
                <a:latin typeface="Hack NF" panose="020B0609030202020204" pitchFamily="50" charset="0"/>
              </a:rPr>
              <a:t>]</a:t>
            </a:r>
            <a:r>
              <a:rPr lang="en-US" sz="1800" dirty="0">
                <a:solidFill>
                  <a:srgbClr val="333333"/>
                </a:solidFill>
                <a:latin typeface="Hack NF" panose="020B0609030202020204" pitchFamily="50" charset="0"/>
              </a:rPr>
              <a:t>::Matches</a:t>
            </a:r>
            <a:r>
              <a:rPr lang="en-US" sz="1800" dirty="0">
                <a:solidFill>
                  <a:srgbClr val="000000"/>
                </a:solidFill>
                <a:latin typeface="Hack NF" panose="020B0609030202020204" pitchFamily="50" charset="0"/>
              </a:rPr>
              <a:t>(‘</a:t>
            </a:r>
            <a:r>
              <a:rPr lang="en-US" sz="1800" dirty="0">
                <a:solidFill>
                  <a:srgbClr val="8B0000"/>
                </a:solidFill>
                <a:latin typeface="Hack NF" panose="020B0609030202020204" pitchFamily="50" charset="0"/>
              </a:rPr>
              <a:t>1-206-555-</a:t>
            </a:r>
            <a:r>
              <a:rPr lang="en-US" sz="1800" dirty="0">
                <a:solidFill>
                  <a:srgbClr val="8B0000"/>
                </a:solidFill>
                <a:highlight>
                  <a:srgbClr val="FF00FF"/>
                </a:highlight>
                <a:latin typeface="Hack NF" panose="020B0609030202020204" pitchFamily="50" charset="0"/>
              </a:rPr>
              <a:t>1</a:t>
            </a:r>
            <a:r>
              <a:rPr lang="en-US" sz="1800" dirty="0">
                <a:solidFill>
                  <a:srgbClr val="8B0000"/>
                </a:solidFill>
                <a:highlight>
                  <a:srgbClr val="00FFFF"/>
                </a:highlight>
                <a:latin typeface="Hack NF" panose="020B0609030202020204" pitchFamily="50" charset="0"/>
              </a:rPr>
              <a:t>234</a:t>
            </a:r>
            <a:r>
              <a:rPr lang="en-US" sz="1800" dirty="0">
                <a:solidFill>
                  <a:srgbClr val="8B0000"/>
                </a:solidFill>
                <a:latin typeface="Hack NF" panose="020B0609030202020204" pitchFamily="50" charset="0"/>
              </a:rPr>
              <a:t>: Bill</a:t>
            </a:r>
            <a:r>
              <a:rPr lang="en-US" sz="18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1800" dirty="0">
                <a:solidFill>
                  <a:srgbClr val="A9A9A9"/>
                </a:solidFill>
                <a:latin typeface="Hack NF" panose="020B0609030202020204" pitchFamily="50" charset="0"/>
              </a:rPr>
              <a:t>,</a:t>
            </a:r>
            <a:r>
              <a:rPr lang="en-US" sz="18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latin typeface="Hack NF" panose="020B0609030202020204" pitchFamily="50" charset="0"/>
              </a:rPr>
              <a:t>‘</a:t>
            </a:r>
            <a:r>
              <a:rPr lang="en-US" sz="1800" dirty="0">
                <a:solidFill>
                  <a:srgbClr val="8B0000"/>
                </a:solidFill>
                <a:highlight>
                  <a:srgbClr val="FF00FF"/>
                </a:highlight>
                <a:latin typeface="Hack NF" panose="020B0609030202020204" pitchFamily="50" charset="0"/>
              </a:rPr>
              <a:t>\d</a:t>
            </a:r>
            <a:r>
              <a:rPr lang="en-US" sz="1800" dirty="0">
                <a:solidFill>
                  <a:srgbClr val="8B0000"/>
                </a:solidFill>
                <a:highlight>
                  <a:srgbClr val="00FFFF"/>
                </a:highlight>
                <a:latin typeface="Hack NF" panose="020B0609030202020204" pitchFamily="50" charset="0"/>
              </a:rPr>
              <a:t>{4}</a:t>
            </a:r>
            <a:r>
              <a:rPr lang="en-US" sz="1800" dirty="0">
                <a:solidFill>
                  <a:srgbClr val="000000"/>
                </a:solidFill>
                <a:latin typeface="Hack NF" panose="020B0609030202020204" pitchFamily="50" charset="0"/>
              </a:rPr>
              <a:t>’).Value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Returns</a:t>
            </a:r>
          </a:p>
          <a:p>
            <a:pPr marL="0" indent="0">
              <a:buNone/>
            </a:pPr>
            <a:r>
              <a:rPr lang="en-US" sz="1800" dirty="0">
                <a:latin typeface="Hack NF" panose="020B0609030202020204" pitchFamily="50" charset="0"/>
                <a:ea typeface="Hack NF" panose="020B0609030202020204" pitchFamily="50" charset="0"/>
                <a:cs typeface="Hack NF" panose="020B0609030202020204" pitchFamily="50" charset="0"/>
              </a:rPr>
              <a:t>1234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0126F5-322F-4B01-880F-102DF195C4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</p:spTree>
    <p:extLst>
      <p:ext uri="{BB962C8B-B14F-4D97-AF65-F5344CB8AC3E}">
        <p14:creationId xmlns:p14="http://schemas.microsoft.com/office/powerpoint/2010/main" val="13290673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9A49ED-416D-4286-A88B-9AD2CAF36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 Symbol – Zero or More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C6D057-CF7D-4FB6-918B-00FABB77E7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400" dirty="0">
                <a:solidFill>
                  <a:srgbClr val="8B0000"/>
                </a:solidFill>
                <a:latin typeface="Hack NF" panose="020B0609030202020204" pitchFamily="50" charset="0"/>
              </a:rPr>
              <a:t>something.txt</a:t>
            </a: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4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400" dirty="0">
                <a:solidFill>
                  <a:srgbClr val="A9A9A9"/>
                </a:solidFill>
                <a:latin typeface="Hack NF" panose="020B0609030202020204" pitchFamily="50" charset="0"/>
              </a:rPr>
              <a:t>-match</a:t>
            </a:r>
            <a:r>
              <a:rPr lang="en-US" sz="24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400" dirty="0">
                <a:solidFill>
                  <a:srgbClr val="8B0000"/>
                </a:solidFill>
                <a:latin typeface="Hack NF" panose="020B0609030202020204" pitchFamily="50" charset="0"/>
              </a:rPr>
              <a:t>s*omething.txt</a:t>
            </a: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’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Returns True</a:t>
            </a:r>
          </a:p>
          <a:p>
            <a:pPr marL="0" indent="0">
              <a:buNone/>
            </a:pPr>
            <a:endParaRPr lang="en-US" sz="2400" dirty="0">
              <a:solidFill>
                <a:srgbClr val="333333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400" dirty="0">
                <a:solidFill>
                  <a:srgbClr val="8B0000"/>
                </a:solidFill>
                <a:latin typeface="Hack NF" panose="020B0609030202020204" pitchFamily="50" charset="0"/>
              </a:rPr>
              <a:t>something.txt</a:t>
            </a: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4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400" dirty="0">
                <a:solidFill>
                  <a:srgbClr val="A9A9A9"/>
                </a:solidFill>
                <a:latin typeface="Hack NF" panose="020B0609030202020204" pitchFamily="50" charset="0"/>
              </a:rPr>
              <a:t>-match</a:t>
            </a:r>
            <a:r>
              <a:rPr lang="en-US" sz="24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400" dirty="0">
                <a:solidFill>
                  <a:srgbClr val="8B0000"/>
                </a:solidFill>
                <a:latin typeface="Hack NF" panose="020B0609030202020204" pitchFamily="50" charset="0"/>
              </a:rPr>
              <a:t>q*omething.txt</a:t>
            </a: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’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Returns True</a:t>
            </a:r>
          </a:p>
          <a:p>
            <a:pPr marL="0" indent="0">
              <a:buNone/>
            </a:pPr>
            <a:endParaRPr lang="en-US" sz="2400" dirty="0">
              <a:solidFill>
                <a:srgbClr val="333333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400" dirty="0">
                <a:solidFill>
                  <a:srgbClr val="8B0000"/>
                </a:solidFill>
                <a:latin typeface="Hack NF" panose="020B0609030202020204" pitchFamily="50" charset="0"/>
              </a:rPr>
              <a:t>omething.txt</a:t>
            </a: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4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400" dirty="0">
                <a:solidFill>
                  <a:srgbClr val="A9A9A9"/>
                </a:solidFill>
                <a:latin typeface="Hack NF" panose="020B0609030202020204" pitchFamily="50" charset="0"/>
              </a:rPr>
              <a:t>-match</a:t>
            </a:r>
            <a:r>
              <a:rPr lang="en-US" sz="24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400" dirty="0">
                <a:solidFill>
                  <a:srgbClr val="8B0000"/>
                </a:solidFill>
                <a:highlight>
                  <a:srgbClr val="FF00FF"/>
                </a:highlight>
                <a:latin typeface="Hack NF" panose="020B0609030202020204" pitchFamily="50" charset="0"/>
              </a:rPr>
              <a:t>q*</a:t>
            </a:r>
            <a:r>
              <a:rPr lang="en-US" sz="2400" dirty="0">
                <a:solidFill>
                  <a:srgbClr val="8B0000"/>
                </a:solidFill>
                <a:highlight>
                  <a:srgbClr val="00FFFF"/>
                </a:highlight>
                <a:latin typeface="Hack NF" panose="020B0609030202020204" pitchFamily="50" charset="0"/>
              </a:rPr>
              <a:t>omething.txt</a:t>
            </a: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’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Returns True</a:t>
            </a:r>
            <a:endParaRPr lang="en-US" sz="2400" dirty="0">
              <a:solidFill>
                <a:srgbClr val="333333"/>
              </a:solidFill>
              <a:latin typeface="Hack NF" panose="020B0609030202020204" pitchFamily="50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B1A4A7-B9FA-4062-9A6E-85C2DE0A6D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@</a:t>
            </a:r>
            <a:r>
              <a:rPr lang="en-US" dirty="0" err="1"/>
              <a:t>MrThomasRayner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100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F9427-1E19-4BC4-9390-E57CBCCCE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Last Four Digits of a Phone Number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F9B92E-0291-4BDE-BA1F-6981128298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Hack NF" panose="020B0609030202020204" pitchFamily="50" charset="0"/>
              </a:rPr>
              <a:t>[</a:t>
            </a:r>
            <a:r>
              <a:rPr lang="en-US" sz="1800" dirty="0">
                <a:solidFill>
                  <a:srgbClr val="00008B"/>
                </a:solidFill>
                <a:latin typeface="Hack NF" panose="020B0609030202020204" pitchFamily="50" charset="0"/>
              </a:rPr>
              <a:t>regex</a:t>
            </a:r>
            <a:r>
              <a:rPr lang="en-US" sz="1800" dirty="0">
                <a:solidFill>
                  <a:srgbClr val="000000"/>
                </a:solidFill>
                <a:latin typeface="Hack NF" panose="020B0609030202020204" pitchFamily="50" charset="0"/>
              </a:rPr>
              <a:t>]</a:t>
            </a:r>
            <a:r>
              <a:rPr lang="en-US" sz="1800" dirty="0">
                <a:solidFill>
                  <a:srgbClr val="333333"/>
                </a:solidFill>
                <a:latin typeface="Hack NF" panose="020B0609030202020204" pitchFamily="50" charset="0"/>
              </a:rPr>
              <a:t>::Matches</a:t>
            </a:r>
            <a:r>
              <a:rPr lang="en-US" sz="1800" dirty="0">
                <a:solidFill>
                  <a:srgbClr val="000000"/>
                </a:solidFill>
                <a:latin typeface="Hack NF" panose="020B0609030202020204" pitchFamily="50" charset="0"/>
              </a:rPr>
              <a:t>(‘</a:t>
            </a:r>
            <a:r>
              <a:rPr lang="en-US" sz="1800" dirty="0">
                <a:solidFill>
                  <a:srgbClr val="8B0000"/>
                </a:solidFill>
                <a:latin typeface="Hack NF" panose="020B0609030202020204" pitchFamily="50" charset="0"/>
              </a:rPr>
              <a:t>1-206-555-</a:t>
            </a:r>
            <a:r>
              <a:rPr lang="en-US" sz="1800" dirty="0">
                <a:solidFill>
                  <a:srgbClr val="8B0000"/>
                </a:solidFill>
                <a:highlight>
                  <a:srgbClr val="00FF00"/>
                </a:highlight>
                <a:latin typeface="Hack NF" panose="020B0609030202020204" pitchFamily="50" charset="0"/>
              </a:rPr>
              <a:t>1234</a:t>
            </a:r>
            <a:r>
              <a:rPr lang="en-US" sz="1800" dirty="0">
                <a:solidFill>
                  <a:srgbClr val="8B0000"/>
                </a:solidFill>
                <a:latin typeface="Hack NF" panose="020B0609030202020204" pitchFamily="50" charset="0"/>
              </a:rPr>
              <a:t>: Bill</a:t>
            </a:r>
            <a:r>
              <a:rPr lang="en-US" sz="18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1800" dirty="0">
                <a:solidFill>
                  <a:srgbClr val="A9A9A9"/>
                </a:solidFill>
                <a:latin typeface="Hack NF" panose="020B0609030202020204" pitchFamily="50" charset="0"/>
              </a:rPr>
              <a:t>,</a:t>
            </a:r>
            <a:r>
              <a:rPr lang="en-US" sz="18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latin typeface="Hack NF" panose="020B0609030202020204" pitchFamily="50" charset="0"/>
              </a:rPr>
              <a:t>‘</a:t>
            </a:r>
            <a:r>
              <a:rPr lang="en-US" sz="1800" dirty="0">
                <a:solidFill>
                  <a:srgbClr val="8B0000"/>
                </a:solidFill>
                <a:highlight>
                  <a:srgbClr val="00FF00"/>
                </a:highlight>
                <a:latin typeface="Hack NF" panose="020B0609030202020204" pitchFamily="50" charset="0"/>
              </a:rPr>
              <a:t>\d{4}</a:t>
            </a:r>
            <a:r>
              <a:rPr lang="en-US" sz="1800" dirty="0">
                <a:solidFill>
                  <a:srgbClr val="000000"/>
                </a:solidFill>
                <a:latin typeface="Hack NF" panose="020B0609030202020204" pitchFamily="50" charset="0"/>
              </a:rPr>
              <a:t>’).Value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Returns</a:t>
            </a:r>
          </a:p>
          <a:p>
            <a:pPr marL="0" indent="0">
              <a:buNone/>
            </a:pPr>
            <a:r>
              <a:rPr lang="en-US" sz="1800" dirty="0">
                <a:latin typeface="Hack NF" panose="020B0609030202020204" pitchFamily="50" charset="0"/>
                <a:ea typeface="Hack NF" panose="020B0609030202020204" pitchFamily="50" charset="0"/>
                <a:cs typeface="Hack NF" panose="020B0609030202020204" pitchFamily="50" charset="0"/>
              </a:rPr>
              <a:t>1234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0126F5-322F-4B01-880F-102DF195C4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</p:spTree>
    <p:extLst>
      <p:ext uri="{BB962C8B-B14F-4D97-AF65-F5344CB8AC3E}">
        <p14:creationId xmlns:p14="http://schemas.microsoft.com/office/powerpoint/2010/main" val="35500526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F9427-1E19-4BC4-9390-E57CBCCCE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Last Four Digits of a Phone Number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F9B92E-0291-4BDE-BA1F-6981128298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Hack NF" panose="020B0609030202020204" pitchFamily="50" charset="0"/>
              </a:rPr>
              <a:t>[</a:t>
            </a:r>
            <a:r>
              <a:rPr lang="en-US" sz="1800" dirty="0">
                <a:solidFill>
                  <a:srgbClr val="00008B"/>
                </a:solidFill>
                <a:latin typeface="Hack NF" panose="020B0609030202020204" pitchFamily="50" charset="0"/>
              </a:rPr>
              <a:t>regex</a:t>
            </a:r>
            <a:r>
              <a:rPr lang="en-US" sz="1800" dirty="0">
                <a:solidFill>
                  <a:srgbClr val="000000"/>
                </a:solidFill>
                <a:latin typeface="Hack NF" panose="020B0609030202020204" pitchFamily="50" charset="0"/>
              </a:rPr>
              <a:t>]</a:t>
            </a:r>
            <a:r>
              <a:rPr lang="en-US" sz="1800" dirty="0">
                <a:solidFill>
                  <a:srgbClr val="333333"/>
                </a:solidFill>
                <a:latin typeface="Hack NF" panose="020B0609030202020204" pitchFamily="50" charset="0"/>
              </a:rPr>
              <a:t>::Matches</a:t>
            </a:r>
            <a:r>
              <a:rPr lang="en-US" sz="1800" dirty="0">
                <a:solidFill>
                  <a:srgbClr val="000000"/>
                </a:solidFill>
                <a:latin typeface="Hack NF" panose="020B0609030202020204" pitchFamily="50" charset="0"/>
              </a:rPr>
              <a:t>(‘</a:t>
            </a:r>
            <a:r>
              <a:rPr lang="en-US" sz="1800" dirty="0">
                <a:solidFill>
                  <a:srgbClr val="8B0000"/>
                </a:solidFill>
                <a:latin typeface="Hack NF" panose="020B0609030202020204" pitchFamily="50" charset="0"/>
              </a:rPr>
              <a:t>1-206-555-1234: Bill</a:t>
            </a:r>
            <a:r>
              <a:rPr lang="en-US" sz="18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1800" dirty="0">
                <a:solidFill>
                  <a:srgbClr val="A9A9A9"/>
                </a:solidFill>
                <a:latin typeface="Hack NF" panose="020B0609030202020204" pitchFamily="50" charset="0"/>
              </a:rPr>
              <a:t>,</a:t>
            </a:r>
            <a:r>
              <a:rPr lang="en-US" sz="18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latin typeface="Hack NF" panose="020B0609030202020204" pitchFamily="50" charset="0"/>
              </a:rPr>
              <a:t>‘</a:t>
            </a:r>
            <a:r>
              <a:rPr lang="en-US" sz="1800" dirty="0">
                <a:solidFill>
                  <a:srgbClr val="8B0000"/>
                </a:solidFill>
                <a:latin typeface="Hack NF" panose="020B0609030202020204" pitchFamily="50" charset="0"/>
              </a:rPr>
              <a:t>\d{4}</a:t>
            </a:r>
            <a:r>
              <a:rPr lang="en-US" sz="1800" dirty="0">
                <a:solidFill>
                  <a:srgbClr val="000000"/>
                </a:solidFill>
                <a:latin typeface="Hack NF" panose="020B0609030202020204" pitchFamily="50" charset="0"/>
              </a:rPr>
              <a:t>’).Value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Returns</a:t>
            </a:r>
          </a:p>
          <a:p>
            <a:pPr marL="0" indent="0">
              <a:buNone/>
            </a:pPr>
            <a:r>
              <a:rPr lang="en-US" sz="1800" dirty="0">
                <a:latin typeface="Hack NF" panose="020B0609030202020204" pitchFamily="50" charset="0"/>
                <a:ea typeface="Hack NF" panose="020B0609030202020204" pitchFamily="50" charset="0"/>
                <a:cs typeface="Hack NF" panose="020B0609030202020204" pitchFamily="50" charset="0"/>
              </a:rPr>
              <a:t>1234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0126F5-322F-4B01-880F-102DF195C4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</p:spTree>
    <p:extLst>
      <p:ext uri="{BB962C8B-B14F-4D97-AF65-F5344CB8AC3E}">
        <p14:creationId xmlns:p14="http://schemas.microsoft.com/office/powerpoint/2010/main" val="31240461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71B581-26DD-4A42-8150-C811E8564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Parsing HTML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8040EC-BB19-4BA4-AAC5-F9D8D66F24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Just kidding – DO NOT DO THIS</a:t>
            </a:r>
          </a:p>
          <a:p>
            <a:pPr marL="0" indent="0">
              <a:buNone/>
            </a:pPr>
            <a:r>
              <a:rPr lang="en-US" dirty="0"/>
              <a:t>Regex is powerful, but not the perfect tool for every scenario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5B49BC-2BB6-4315-812E-7F99799EF1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</p:spTree>
    <p:extLst>
      <p:ext uri="{BB962C8B-B14F-4D97-AF65-F5344CB8AC3E}">
        <p14:creationId xmlns:p14="http://schemas.microsoft.com/office/powerpoint/2010/main" val="1215544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BC846-89D9-4251-B2D0-CC54C6261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That an Email Address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796F31-AC93-4865-82D8-C8C0395926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Hack NF, Consolas,  Courier New"/>
              </a:rPr>
              <a:t>'</a:t>
            </a:r>
            <a:r>
              <a:rPr lang="en-US" sz="2000" dirty="0">
                <a:solidFill>
                  <a:srgbClr val="8B0000"/>
                </a:solidFill>
                <a:latin typeface="Hack NF, Consolas,  Courier New"/>
              </a:rPr>
              <a:t>thomas.rayner@microsoft.com</a:t>
            </a:r>
            <a:r>
              <a:rPr lang="en-US" sz="2000" dirty="0">
                <a:solidFill>
                  <a:srgbClr val="000000"/>
                </a:solidFill>
                <a:latin typeface="Hack NF, Consolas,  Courier New"/>
              </a:rPr>
              <a:t>'</a:t>
            </a:r>
            <a:r>
              <a:rPr lang="en-US" sz="2000" dirty="0">
                <a:solidFill>
                  <a:srgbClr val="333333"/>
                </a:solidFill>
                <a:latin typeface="Hack NF, Consolas,  Courier New"/>
              </a:rPr>
              <a:t> </a:t>
            </a:r>
            <a:r>
              <a:rPr lang="en-US" sz="2000" dirty="0">
                <a:solidFill>
                  <a:srgbClr val="A9A9A9"/>
                </a:solidFill>
                <a:latin typeface="Hack NF, Consolas,  Courier New"/>
              </a:rPr>
              <a:t>-match</a:t>
            </a:r>
            <a:r>
              <a:rPr lang="en-US" sz="2000" dirty="0">
                <a:solidFill>
                  <a:srgbClr val="333333"/>
                </a:solidFill>
                <a:latin typeface="Hack NF, Consolas,  Courier New"/>
              </a:rPr>
              <a:t> 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333333"/>
                </a:solidFill>
                <a:latin typeface="Hack NF, Consolas,  Courier New"/>
              </a:rPr>
              <a:t>	</a:t>
            </a:r>
            <a:r>
              <a:rPr lang="en-US" sz="2000" dirty="0">
                <a:solidFill>
                  <a:srgbClr val="000000"/>
                </a:solidFill>
                <a:latin typeface="Hack NF, Consolas,  Courier New"/>
              </a:rPr>
              <a:t>'</a:t>
            </a:r>
            <a:r>
              <a:rPr lang="en-US" sz="2000" dirty="0">
                <a:solidFill>
                  <a:srgbClr val="8B0000"/>
                </a:solidFill>
                <a:latin typeface="Hack NF, Consolas,  Courier New"/>
              </a:rPr>
              <a:t>^[a-</a:t>
            </a:r>
            <a:r>
              <a:rPr lang="en-US" sz="2000" dirty="0" err="1">
                <a:solidFill>
                  <a:srgbClr val="8B0000"/>
                </a:solidFill>
                <a:latin typeface="Hack NF, Consolas,  Courier New"/>
              </a:rPr>
              <a:t>zA</a:t>
            </a:r>
            <a:r>
              <a:rPr lang="en-US" sz="2000" dirty="0">
                <a:solidFill>
                  <a:srgbClr val="8B0000"/>
                </a:solidFill>
                <a:latin typeface="Hack NF, Consolas,  Courier New"/>
              </a:rPr>
              <a:t>-Z\._\-+]+@[a-</a:t>
            </a:r>
            <a:r>
              <a:rPr lang="en-US" sz="2000" dirty="0" err="1">
                <a:solidFill>
                  <a:srgbClr val="8B0000"/>
                </a:solidFill>
                <a:latin typeface="Hack NF, Consolas,  Courier New"/>
              </a:rPr>
              <a:t>zA</a:t>
            </a:r>
            <a:r>
              <a:rPr lang="en-US" sz="2000" dirty="0">
                <a:solidFill>
                  <a:srgbClr val="8B0000"/>
                </a:solidFill>
                <a:latin typeface="Hack NF, Consolas,  Courier New"/>
              </a:rPr>
              <a:t>-Z\.\-]+\.[a-</a:t>
            </a:r>
            <a:r>
              <a:rPr lang="en-US" sz="2000" dirty="0" err="1">
                <a:solidFill>
                  <a:srgbClr val="8B0000"/>
                </a:solidFill>
                <a:latin typeface="Hack NF, Consolas,  Courier New"/>
              </a:rPr>
              <a:t>zA</a:t>
            </a:r>
            <a:r>
              <a:rPr lang="en-US" sz="2000" dirty="0">
                <a:solidFill>
                  <a:srgbClr val="8B0000"/>
                </a:solidFill>
                <a:latin typeface="Hack NF, Consolas,  Courier New"/>
              </a:rPr>
              <a:t>-Z]{2,}$</a:t>
            </a:r>
            <a:r>
              <a:rPr lang="en-US" sz="2000" dirty="0">
                <a:solidFill>
                  <a:srgbClr val="000000"/>
                </a:solidFill>
                <a:latin typeface="Hack NF, Consolas,  Courier New"/>
              </a:rPr>
              <a:t>’</a:t>
            </a:r>
            <a:endParaRPr lang="en-US" sz="2000" dirty="0">
              <a:solidFill>
                <a:srgbClr val="333333"/>
              </a:solidFill>
              <a:latin typeface="Hack NF, Consolas,  Courier New"/>
            </a:endParaRPr>
          </a:p>
          <a:p>
            <a:pPr marL="0" indent="0">
              <a:buNone/>
            </a:pPr>
            <a:r>
              <a:rPr lang="en-US" sz="2000" dirty="0"/>
              <a:t>Returns True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46CD48-0EDB-4D34-B528-8C55A9BA56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</p:spTree>
    <p:extLst>
      <p:ext uri="{BB962C8B-B14F-4D97-AF65-F5344CB8AC3E}">
        <p14:creationId xmlns:p14="http://schemas.microsoft.com/office/powerpoint/2010/main" val="8973896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BC846-89D9-4251-B2D0-CC54C6261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That an Email Address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796F31-AC93-4865-82D8-C8C0395926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Hack NF, Consolas,  Courier New"/>
              </a:rPr>
              <a:t>'</a:t>
            </a:r>
            <a:r>
              <a:rPr lang="en-US" sz="2000" dirty="0">
                <a:solidFill>
                  <a:srgbClr val="8B0000"/>
                </a:solidFill>
                <a:latin typeface="Hack NF, Consolas,  Courier New"/>
              </a:rPr>
              <a:t>thomas.rayner@microsoft.com</a:t>
            </a:r>
            <a:r>
              <a:rPr lang="en-US" sz="2000" dirty="0">
                <a:solidFill>
                  <a:srgbClr val="000000"/>
                </a:solidFill>
                <a:latin typeface="Hack NF, Consolas,  Courier New"/>
              </a:rPr>
              <a:t>'</a:t>
            </a:r>
            <a:r>
              <a:rPr lang="en-US" sz="2000" dirty="0">
                <a:solidFill>
                  <a:srgbClr val="333333"/>
                </a:solidFill>
                <a:latin typeface="Hack NF, Consolas,  Courier New"/>
              </a:rPr>
              <a:t> </a:t>
            </a:r>
            <a:r>
              <a:rPr lang="en-US" sz="2000" dirty="0">
                <a:solidFill>
                  <a:srgbClr val="A9A9A9"/>
                </a:solidFill>
                <a:latin typeface="Hack NF, Consolas,  Courier New"/>
              </a:rPr>
              <a:t>-match</a:t>
            </a:r>
            <a:r>
              <a:rPr lang="en-US" sz="2000" dirty="0">
                <a:solidFill>
                  <a:srgbClr val="333333"/>
                </a:solidFill>
                <a:latin typeface="Hack NF, Consolas,  Courier New"/>
              </a:rPr>
              <a:t> 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333333"/>
                </a:solidFill>
                <a:latin typeface="Hack NF, Consolas,  Courier New"/>
              </a:rPr>
              <a:t>	</a:t>
            </a:r>
            <a:r>
              <a:rPr lang="en-US" sz="2000" dirty="0">
                <a:solidFill>
                  <a:srgbClr val="000000"/>
                </a:solidFill>
                <a:latin typeface="Hack NF, Consolas,  Courier New"/>
              </a:rPr>
              <a:t>'</a:t>
            </a:r>
            <a:r>
              <a:rPr lang="en-US" sz="2000" dirty="0">
                <a:solidFill>
                  <a:srgbClr val="8B0000"/>
                </a:solidFill>
                <a:highlight>
                  <a:srgbClr val="00FFFF"/>
                </a:highlight>
                <a:latin typeface="Hack NF, Consolas,  Courier New"/>
              </a:rPr>
              <a:t>^</a:t>
            </a:r>
            <a:r>
              <a:rPr lang="en-US" sz="2000" dirty="0">
                <a:solidFill>
                  <a:srgbClr val="8B0000"/>
                </a:solidFill>
                <a:latin typeface="Hack NF, Consolas,  Courier New"/>
              </a:rPr>
              <a:t>[a-</a:t>
            </a:r>
            <a:r>
              <a:rPr lang="en-US" sz="2000" dirty="0" err="1">
                <a:solidFill>
                  <a:srgbClr val="8B0000"/>
                </a:solidFill>
                <a:latin typeface="Hack NF, Consolas,  Courier New"/>
              </a:rPr>
              <a:t>zA</a:t>
            </a:r>
            <a:r>
              <a:rPr lang="en-US" sz="2000" dirty="0">
                <a:solidFill>
                  <a:srgbClr val="8B0000"/>
                </a:solidFill>
                <a:latin typeface="Hack NF, Consolas,  Courier New"/>
              </a:rPr>
              <a:t>-Z\._\-+]+@[a-</a:t>
            </a:r>
            <a:r>
              <a:rPr lang="en-US" sz="2000" dirty="0" err="1">
                <a:solidFill>
                  <a:srgbClr val="8B0000"/>
                </a:solidFill>
                <a:latin typeface="Hack NF, Consolas,  Courier New"/>
              </a:rPr>
              <a:t>zA</a:t>
            </a:r>
            <a:r>
              <a:rPr lang="en-US" sz="2000" dirty="0">
                <a:solidFill>
                  <a:srgbClr val="8B0000"/>
                </a:solidFill>
                <a:latin typeface="Hack NF, Consolas,  Courier New"/>
              </a:rPr>
              <a:t>-Z\.\-]+\.[a-</a:t>
            </a:r>
            <a:r>
              <a:rPr lang="en-US" sz="2000" dirty="0" err="1">
                <a:solidFill>
                  <a:srgbClr val="8B0000"/>
                </a:solidFill>
                <a:latin typeface="Hack NF, Consolas,  Courier New"/>
              </a:rPr>
              <a:t>zA</a:t>
            </a:r>
            <a:r>
              <a:rPr lang="en-US" sz="2000" dirty="0">
                <a:solidFill>
                  <a:srgbClr val="8B0000"/>
                </a:solidFill>
                <a:latin typeface="Hack NF, Consolas,  Courier New"/>
              </a:rPr>
              <a:t>-Z]{2,}$</a:t>
            </a:r>
            <a:r>
              <a:rPr lang="en-US" sz="2000" dirty="0">
                <a:solidFill>
                  <a:srgbClr val="000000"/>
                </a:solidFill>
                <a:latin typeface="Hack NF, Consolas,  Courier New"/>
              </a:rPr>
              <a:t>’</a:t>
            </a:r>
            <a:endParaRPr lang="en-US" sz="2000" dirty="0">
              <a:solidFill>
                <a:srgbClr val="333333"/>
              </a:solidFill>
              <a:latin typeface="Hack NF, Consolas,  Courier New"/>
            </a:endParaRPr>
          </a:p>
          <a:p>
            <a:pPr marL="0" indent="0">
              <a:buNone/>
            </a:pPr>
            <a:r>
              <a:rPr lang="en-US" sz="2000" dirty="0"/>
              <a:t>Returns True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46CD48-0EDB-4D34-B528-8C55A9BA56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</p:spTree>
    <p:extLst>
      <p:ext uri="{BB962C8B-B14F-4D97-AF65-F5344CB8AC3E}">
        <p14:creationId xmlns:p14="http://schemas.microsoft.com/office/powerpoint/2010/main" val="3872857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BC846-89D9-4251-B2D0-CC54C6261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That an Email Address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796F31-AC93-4865-82D8-C8C0395926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00FFFF"/>
                </a:highlight>
                <a:latin typeface="Hack NF, Consolas,  Courier New"/>
              </a:rPr>
              <a:t>'</a:t>
            </a:r>
            <a:r>
              <a:rPr lang="en-US" sz="2000" dirty="0">
                <a:solidFill>
                  <a:srgbClr val="8B0000"/>
                </a:solidFill>
                <a:latin typeface="Hack NF, Consolas,  Courier New"/>
              </a:rPr>
              <a:t>thomas.rayner@microsoft.com</a:t>
            </a:r>
            <a:r>
              <a:rPr lang="en-US" sz="2000" dirty="0">
                <a:solidFill>
                  <a:srgbClr val="000000"/>
                </a:solidFill>
                <a:latin typeface="Hack NF, Consolas,  Courier New"/>
              </a:rPr>
              <a:t>'</a:t>
            </a:r>
            <a:r>
              <a:rPr lang="en-US" sz="2000" dirty="0">
                <a:solidFill>
                  <a:srgbClr val="333333"/>
                </a:solidFill>
                <a:latin typeface="Hack NF, Consolas,  Courier New"/>
              </a:rPr>
              <a:t> </a:t>
            </a:r>
            <a:r>
              <a:rPr lang="en-US" sz="2000" dirty="0">
                <a:solidFill>
                  <a:srgbClr val="A9A9A9"/>
                </a:solidFill>
                <a:latin typeface="Hack NF, Consolas,  Courier New"/>
              </a:rPr>
              <a:t>-match</a:t>
            </a:r>
            <a:r>
              <a:rPr lang="en-US" sz="2000" dirty="0">
                <a:solidFill>
                  <a:srgbClr val="333333"/>
                </a:solidFill>
                <a:latin typeface="Hack NF, Consolas,  Courier New"/>
              </a:rPr>
              <a:t> 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333333"/>
                </a:solidFill>
                <a:latin typeface="Hack NF, Consolas,  Courier New"/>
              </a:rPr>
              <a:t>	</a:t>
            </a:r>
            <a:r>
              <a:rPr lang="en-US" sz="2000" dirty="0">
                <a:solidFill>
                  <a:srgbClr val="000000"/>
                </a:solidFill>
                <a:latin typeface="Hack NF, Consolas,  Courier New"/>
              </a:rPr>
              <a:t>'</a:t>
            </a:r>
            <a:r>
              <a:rPr lang="en-US" sz="2000" dirty="0">
                <a:solidFill>
                  <a:srgbClr val="8B0000"/>
                </a:solidFill>
                <a:highlight>
                  <a:srgbClr val="00FFFF"/>
                </a:highlight>
                <a:latin typeface="Hack NF, Consolas,  Courier New"/>
              </a:rPr>
              <a:t>^</a:t>
            </a:r>
            <a:r>
              <a:rPr lang="en-US" sz="2000" dirty="0">
                <a:solidFill>
                  <a:srgbClr val="8B0000"/>
                </a:solidFill>
                <a:latin typeface="Hack NF, Consolas,  Courier New"/>
              </a:rPr>
              <a:t>[a-</a:t>
            </a:r>
            <a:r>
              <a:rPr lang="en-US" sz="2000" dirty="0" err="1">
                <a:solidFill>
                  <a:srgbClr val="8B0000"/>
                </a:solidFill>
                <a:latin typeface="Hack NF, Consolas,  Courier New"/>
              </a:rPr>
              <a:t>zA</a:t>
            </a:r>
            <a:r>
              <a:rPr lang="en-US" sz="2000" dirty="0">
                <a:solidFill>
                  <a:srgbClr val="8B0000"/>
                </a:solidFill>
                <a:latin typeface="Hack NF, Consolas,  Courier New"/>
              </a:rPr>
              <a:t>-Z\._\-+]+@[a-</a:t>
            </a:r>
            <a:r>
              <a:rPr lang="en-US" sz="2000" dirty="0" err="1">
                <a:solidFill>
                  <a:srgbClr val="8B0000"/>
                </a:solidFill>
                <a:latin typeface="Hack NF, Consolas,  Courier New"/>
              </a:rPr>
              <a:t>zA</a:t>
            </a:r>
            <a:r>
              <a:rPr lang="en-US" sz="2000" dirty="0">
                <a:solidFill>
                  <a:srgbClr val="8B0000"/>
                </a:solidFill>
                <a:latin typeface="Hack NF, Consolas,  Courier New"/>
              </a:rPr>
              <a:t>-Z\.\-]+\.[a-</a:t>
            </a:r>
            <a:r>
              <a:rPr lang="en-US" sz="2000" dirty="0" err="1">
                <a:solidFill>
                  <a:srgbClr val="8B0000"/>
                </a:solidFill>
                <a:latin typeface="Hack NF, Consolas,  Courier New"/>
              </a:rPr>
              <a:t>zA</a:t>
            </a:r>
            <a:r>
              <a:rPr lang="en-US" sz="2000" dirty="0">
                <a:solidFill>
                  <a:srgbClr val="8B0000"/>
                </a:solidFill>
                <a:latin typeface="Hack NF, Consolas,  Courier New"/>
              </a:rPr>
              <a:t>-Z]{2,}$</a:t>
            </a:r>
            <a:r>
              <a:rPr lang="en-US" sz="2000" dirty="0">
                <a:solidFill>
                  <a:srgbClr val="000000"/>
                </a:solidFill>
                <a:latin typeface="Hack NF, Consolas,  Courier New"/>
              </a:rPr>
              <a:t>’</a:t>
            </a:r>
            <a:endParaRPr lang="en-US" sz="2000" dirty="0">
              <a:solidFill>
                <a:srgbClr val="333333"/>
              </a:solidFill>
              <a:latin typeface="Hack NF, Consolas,  Courier New"/>
            </a:endParaRPr>
          </a:p>
          <a:p>
            <a:pPr marL="0" indent="0">
              <a:buNone/>
            </a:pPr>
            <a:r>
              <a:rPr lang="en-US" sz="2000" dirty="0"/>
              <a:t>Returns True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46CD48-0EDB-4D34-B528-8C55A9BA56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</p:spTree>
    <p:extLst>
      <p:ext uri="{BB962C8B-B14F-4D97-AF65-F5344CB8AC3E}">
        <p14:creationId xmlns:p14="http://schemas.microsoft.com/office/powerpoint/2010/main" val="7932835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BC846-89D9-4251-B2D0-CC54C6261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That an Email Address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796F31-AC93-4865-82D8-C8C0395926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00FFFF"/>
                </a:highlight>
                <a:latin typeface="Hack NF, Consolas,  Courier New"/>
              </a:rPr>
              <a:t>'</a:t>
            </a:r>
            <a:r>
              <a:rPr lang="en-US" sz="2000" dirty="0">
                <a:solidFill>
                  <a:srgbClr val="8B0000"/>
                </a:solidFill>
                <a:latin typeface="Hack NF, Consolas,  Courier New"/>
              </a:rPr>
              <a:t>thomas.rayner@microsoft.com</a:t>
            </a:r>
            <a:r>
              <a:rPr lang="en-US" sz="2000" dirty="0">
                <a:solidFill>
                  <a:srgbClr val="000000"/>
                </a:solidFill>
                <a:latin typeface="Hack NF, Consolas,  Courier New"/>
              </a:rPr>
              <a:t>'</a:t>
            </a:r>
            <a:r>
              <a:rPr lang="en-US" sz="2000" dirty="0">
                <a:solidFill>
                  <a:srgbClr val="333333"/>
                </a:solidFill>
                <a:latin typeface="Hack NF, Consolas,  Courier New"/>
              </a:rPr>
              <a:t> </a:t>
            </a:r>
            <a:r>
              <a:rPr lang="en-US" sz="2000" dirty="0">
                <a:solidFill>
                  <a:srgbClr val="A9A9A9"/>
                </a:solidFill>
                <a:latin typeface="Hack NF, Consolas,  Courier New"/>
              </a:rPr>
              <a:t>-match</a:t>
            </a:r>
            <a:r>
              <a:rPr lang="en-US" sz="2000" dirty="0">
                <a:solidFill>
                  <a:srgbClr val="333333"/>
                </a:solidFill>
                <a:latin typeface="Hack NF, Consolas,  Courier New"/>
              </a:rPr>
              <a:t> 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333333"/>
                </a:solidFill>
                <a:latin typeface="Hack NF, Consolas,  Courier New"/>
              </a:rPr>
              <a:t>	</a:t>
            </a:r>
            <a:r>
              <a:rPr lang="en-US" sz="2000" dirty="0">
                <a:solidFill>
                  <a:srgbClr val="000000"/>
                </a:solidFill>
                <a:latin typeface="Hack NF, Consolas,  Courier New"/>
              </a:rPr>
              <a:t>'</a:t>
            </a:r>
            <a:r>
              <a:rPr lang="en-US" sz="2000" dirty="0">
                <a:solidFill>
                  <a:srgbClr val="8B0000"/>
                </a:solidFill>
                <a:highlight>
                  <a:srgbClr val="00FFFF"/>
                </a:highlight>
                <a:latin typeface="Hack NF, Consolas,  Courier New"/>
              </a:rPr>
              <a:t>^</a:t>
            </a:r>
            <a:r>
              <a:rPr lang="en-US" sz="2000" dirty="0">
                <a:solidFill>
                  <a:srgbClr val="8B0000"/>
                </a:solidFill>
                <a:latin typeface="Hack NF, Consolas,  Courier New"/>
              </a:rPr>
              <a:t>[</a:t>
            </a:r>
            <a:r>
              <a:rPr lang="en-US" sz="2000" dirty="0">
                <a:solidFill>
                  <a:srgbClr val="8B0000"/>
                </a:solidFill>
                <a:highlight>
                  <a:srgbClr val="FF00FF"/>
                </a:highlight>
                <a:latin typeface="Hack NF, Consolas,  Courier New"/>
              </a:rPr>
              <a:t>a-</a:t>
            </a:r>
            <a:r>
              <a:rPr lang="en-US" sz="2000" dirty="0" err="1">
                <a:solidFill>
                  <a:srgbClr val="8B0000"/>
                </a:solidFill>
                <a:highlight>
                  <a:srgbClr val="FF00FF"/>
                </a:highlight>
                <a:latin typeface="Hack NF, Consolas,  Courier New"/>
              </a:rPr>
              <a:t>zA</a:t>
            </a:r>
            <a:r>
              <a:rPr lang="en-US" sz="2000" dirty="0">
                <a:solidFill>
                  <a:srgbClr val="8B0000"/>
                </a:solidFill>
                <a:highlight>
                  <a:srgbClr val="FF00FF"/>
                </a:highlight>
                <a:latin typeface="Hack NF, Consolas,  Courier New"/>
              </a:rPr>
              <a:t>-Z</a:t>
            </a:r>
            <a:r>
              <a:rPr lang="en-US" sz="2000" dirty="0">
                <a:solidFill>
                  <a:srgbClr val="8B0000"/>
                </a:solidFill>
                <a:latin typeface="Hack NF, Consolas,  Courier New"/>
              </a:rPr>
              <a:t>\._\-+]+@[a-</a:t>
            </a:r>
            <a:r>
              <a:rPr lang="en-US" sz="2000" dirty="0" err="1">
                <a:solidFill>
                  <a:srgbClr val="8B0000"/>
                </a:solidFill>
                <a:latin typeface="Hack NF, Consolas,  Courier New"/>
              </a:rPr>
              <a:t>zA</a:t>
            </a:r>
            <a:r>
              <a:rPr lang="en-US" sz="2000" dirty="0">
                <a:solidFill>
                  <a:srgbClr val="8B0000"/>
                </a:solidFill>
                <a:latin typeface="Hack NF, Consolas,  Courier New"/>
              </a:rPr>
              <a:t>-Z\.\-]+\.[a-</a:t>
            </a:r>
            <a:r>
              <a:rPr lang="en-US" sz="2000" dirty="0" err="1">
                <a:solidFill>
                  <a:srgbClr val="8B0000"/>
                </a:solidFill>
                <a:latin typeface="Hack NF, Consolas,  Courier New"/>
              </a:rPr>
              <a:t>zA</a:t>
            </a:r>
            <a:r>
              <a:rPr lang="en-US" sz="2000" dirty="0">
                <a:solidFill>
                  <a:srgbClr val="8B0000"/>
                </a:solidFill>
                <a:latin typeface="Hack NF, Consolas,  Courier New"/>
              </a:rPr>
              <a:t>-Z]{2,}$</a:t>
            </a:r>
            <a:r>
              <a:rPr lang="en-US" sz="2000" dirty="0">
                <a:solidFill>
                  <a:srgbClr val="000000"/>
                </a:solidFill>
                <a:latin typeface="Hack NF, Consolas,  Courier New"/>
              </a:rPr>
              <a:t>’</a:t>
            </a:r>
            <a:endParaRPr lang="en-US" sz="2000" dirty="0">
              <a:solidFill>
                <a:srgbClr val="333333"/>
              </a:solidFill>
              <a:latin typeface="Hack NF, Consolas,  Courier New"/>
            </a:endParaRPr>
          </a:p>
          <a:p>
            <a:pPr marL="0" indent="0">
              <a:buNone/>
            </a:pPr>
            <a:r>
              <a:rPr lang="en-US" sz="2000" dirty="0"/>
              <a:t>Returns True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46CD48-0EDB-4D34-B528-8C55A9BA56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</p:spTree>
    <p:extLst>
      <p:ext uri="{BB962C8B-B14F-4D97-AF65-F5344CB8AC3E}">
        <p14:creationId xmlns:p14="http://schemas.microsoft.com/office/powerpoint/2010/main" val="2192991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BC846-89D9-4251-B2D0-CC54C6261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That an Email Address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796F31-AC93-4865-82D8-C8C0395926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00FFFF"/>
                </a:highlight>
                <a:latin typeface="Hack NF, Consolas,  Courier New"/>
              </a:rPr>
              <a:t>'</a:t>
            </a:r>
            <a:r>
              <a:rPr lang="en-US" sz="2000" dirty="0">
                <a:solidFill>
                  <a:srgbClr val="8B0000"/>
                </a:solidFill>
                <a:latin typeface="Hack NF, Consolas,  Courier New"/>
              </a:rPr>
              <a:t>thomas.rayner@microsoft.com</a:t>
            </a:r>
            <a:r>
              <a:rPr lang="en-US" sz="2000" dirty="0">
                <a:solidFill>
                  <a:srgbClr val="000000"/>
                </a:solidFill>
                <a:latin typeface="Hack NF, Consolas,  Courier New"/>
              </a:rPr>
              <a:t>'</a:t>
            </a:r>
            <a:r>
              <a:rPr lang="en-US" sz="2000" dirty="0">
                <a:solidFill>
                  <a:srgbClr val="333333"/>
                </a:solidFill>
                <a:latin typeface="Hack NF, Consolas,  Courier New"/>
              </a:rPr>
              <a:t> </a:t>
            </a:r>
            <a:r>
              <a:rPr lang="en-US" sz="2000" dirty="0">
                <a:solidFill>
                  <a:srgbClr val="A9A9A9"/>
                </a:solidFill>
                <a:latin typeface="Hack NF, Consolas,  Courier New"/>
              </a:rPr>
              <a:t>-match</a:t>
            </a:r>
            <a:r>
              <a:rPr lang="en-US" sz="2000" dirty="0">
                <a:solidFill>
                  <a:srgbClr val="333333"/>
                </a:solidFill>
                <a:latin typeface="Hack NF, Consolas,  Courier New"/>
              </a:rPr>
              <a:t> 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333333"/>
                </a:solidFill>
                <a:latin typeface="Hack NF, Consolas,  Courier New"/>
              </a:rPr>
              <a:t>	</a:t>
            </a:r>
            <a:r>
              <a:rPr lang="en-US" sz="2000" dirty="0">
                <a:solidFill>
                  <a:srgbClr val="000000"/>
                </a:solidFill>
                <a:latin typeface="Hack NF, Consolas,  Courier New"/>
              </a:rPr>
              <a:t>'</a:t>
            </a:r>
            <a:r>
              <a:rPr lang="en-US" sz="2000" dirty="0">
                <a:solidFill>
                  <a:srgbClr val="8B0000"/>
                </a:solidFill>
                <a:highlight>
                  <a:srgbClr val="00FFFF"/>
                </a:highlight>
                <a:latin typeface="Hack NF, Consolas,  Courier New"/>
              </a:rPr>
              <a:t>^</a:t>
            </a:r>
            <a:r>
              <a:rPr lang="en-US" sz="2000" dirty="0">
                <a:solidFill>
                  <a:srgbClr val="8B0000"/>
                </a:solidFill>
                <a:latin typeface="Hack NF, Consolas,  Courier New"/>
              </a:rPr>
              <a:t>[</a:t>
            </a:r>
            <a:r>
              <a:rPr lang="en-US" sz="2000" dirty="0">
                <a:solidFill>
                  <a:srgbClr val="8B0000"/>
                </a:solidFill>
                <a:highlight>
                  <a:srgbClr val="FF00FF"/>
                </a:highlight>
                <a:latin typeface="Hack NF, Consolas,  Courier New"/>
              </a:rPr>
              <a:t>a-</a:t>
            </a:r>
            <a:r>
              <a:rPr lang="en-US" sz="2000" dirty="0" err="1">
                <a:solidFill>
                  <a:srgbClr val="8B0000"/>
                </a:solidFill>
                <a:highlight>
                  <a:srgbClr val="FF00FF"/>
                </a:highlight>
                <a:latin typeface="Hack NF, Consolas,  Courier New"/>
              </a:rPr>
              <a:t>zA</a:t>
            </a:r>
            <a:r>
              <a:rPr lang="en-US" sz="2000" dirty="0">
                <a:solidFill>
                  <a:srgbClr val="8B0000"/>
                </a:solidFill>
                <a:highlight>
                  <a:srgbClr val="FF00FF"/>
                </a:highlight>
                <a:latin typeface="Hack NF, Consolas,  Courier New"/>
              </a:rPr>
              <a:t>-Z</a:t>
            </a:r>
            <a:r>
              <a:rPr lang="en-US" sz="2000" dirty="0">
                <a:solidFill>
                  <a:srgbClr val="8B0000"/>
                </a:solidFill>
                <a:highlight>
                  <a:srgbClr val="C0C0C0"/>
                </a:highlight>
                <a:latin typeface="Hack NF, Consolas,  Courier New"/>
              </a:rPr>
              <a:t>\.</a:t>
            </a:r>
            <a:r>
              <a:rPr lang="en-US" sz="2000" dirty="0">
                <a:solidFill>
                  <a:srgbClr val="8B0000"/>
                </a:solidFill>
                <a:latin typeface="Hack NF, Consolas,  Courier New"/>
              </a:rPr>
              <a:t>_\-+]+@[a-</a:t>
            </a:r>
            <a:r>
              <a:rPr lang="en-US" sz="2000" dirty="0" err="1">
                <a:solidFill>
                  <a:srgbClr val="8B0000"/>
                </a:solidFill>
                <a:latin typeface="Hack NF, Consolas,  Courier New"/>
              </a:rPr>
              <a:t>zA</a:t>
            </a:r>
            <a:r>
              <a:rPr lang="en-US" sz="2000" dirty="0">
                <a:solidFill>
                  <a:srgbClr val="8B0000"/>
                </a:solidFill>
                <a:latin typeface="Hack NF, Consolas,  Courier New"/>
              </a:rPr>
              <a:t>-Z\.\-]+\.[a-</a:t>
            </a:r>
            <a:r>
              <a:rPr lang="en-US" sz="2000" dirty="0" err="1">
                <a:solidFill>
                  <a:srgbClr val="8B0000"/>
                </a:solidFill>
                <a:latin typeface="Hack NF, Consolas,  Courier New"/>
              </a:rPr>
              <a:t>zA</a:t>
            </a:r>
            <a:r>
              <a:rPr lang="en-US" sz="2000" dirty="0">
                <a:solidFill>
                  <a:srgbClr val="8B0000"/>
                </a:solidFill>
                <a:latin typeface="Hack NF, Consolas,  Courier New"/>
              </a:rPr>
              <a:t>-Z]{2,}$</a:t>
            </a:r>
            <a:r>
              <a:rPr lang="en-US" sz="2000" dirty="0">
                <a:solidFill>
                  <a:srgbClr val="000000"/>
                </a:solidFill>
                <a:latin typeface="Hack NF, Consolas,  Courier New"/>
              </a:rPr>
              <a:t>’</a:t>
            </a:r>
            <a:endParaRPr lang="en-US" sz="2000" dirty="0">
              <a:solidFill>
                <a:srgbClr val="333333"/>
              </a:solidFill>
              <a:latin typeface="Hack NF, Consolas,  Courier New"/>
            </a:endParaRPr>
          </a:p>
          <a:p>
            <a:pPr marL="0" indent="0">
              <a:buNone/>
            </a:pPr>
            <a:r>
              <a:rPr lang="en-US" sz="2000" dirty="0"/>
              <a:t>Returns True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46CD48-0EDB-4D34-B528-8C55A9BA56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</p:spTree>
    <p:extLst>
      <p:ext uri="{BB962C8B-B14F-4D97-AF65-F5344CB8AC3E}">
        <p14:creationId xmlns:p14="http://schemas.microsoft.com/office/powerpoint/2010/main" val="2163814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BC846-89D9-4251-B2D0-CC54C6261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That an Email Address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796F31-AC93-4865-82D8-C8C0395926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00FFFF"/>
                </a:highlight>
                <a:latin typeface="Hack NF, Consolas,  Courier New"/>
              </a:rPr>
              <a:t>'</a:t>
            </a:r>
            <a:r>
              <a:rPr lang="en-US" sz="2000" dirty="0">
                <a:solidFill>
                  <a:srgbClr val="8B0000"/>
                </a:solidFill>
                <a:latin typeface="Hack NF, Consolas,  Courier New"/>
              </a:rPr>
              <a:t>thomas.rayner@microsoft.com</a:t>
            </a:r>
            <a:r>
              <a:rPr lang="en-US" sz="2000" dirty="0">
                <a:solidFill>
                  <a:srgbClr val="000000"/>
                </a:solidFill>
                <a:latin typeface="Hack NF, Consolas,  Courier New"/>
              </a:rPr>
              <a:t>'</a:t>
            </a:r>
            <a:r>
              <a:rPr lang="en-US" sz="2000" dirty="0">
                <a:solidFill>
                  <a:srgbClr val="333333"/>
                </a:solidFill>
                <a:latin typeface="Hack NF, Consolas,  Courier New"/>
              </a:rPr>
              <a:t> </a:t>
            </a:r>
            <a:r>
              <a:rPr lang="en-US" sz="2000" dirty="0">
                <a:solidFill>
                  <a:srgbClr val="A9A9A9"/>
                </a:solidFill>
                <a:latin typeface="Hack NF, Consolas,  Courier New"/>
              </a:rPr>
              <a:t>-match</a:t>
            </a:r>
            <a:r>
              <a:rPr lang="en-US" sz="2000" dirty="0">
                <a:solidFill>
                  <a:srgbClr val="333333"/>
                </a:solidFill>
                <a:latin typeface="Hack NF, Consolas,  Courier New"/>
              </a:rPr>
              <a:t> 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333333"/>
                </a:solidFill>
                <a:latin typeface="Hack NF, Consolas,  Courier New"/>
              </a:rPr>
              <a:t>	</a:t>
            </a:r>
            <a:r>
              <a:rPr lang="en-US" sz="2000" dirty="0">
                <a:solidFill>
                  <a:srgbClr val="000000"/>
                </a:solidFill>
                <a:latin typeface="Hack NF, Consolas,  Courier New"/>
              </a:rPr>
              <a:t>'</a:t>
            </a:r>
            <a:r>
              <a:rPr lang="en-US" sz="2000" dirty="0">
                <a:solidFill>
                  <a:srgbClr val="8B0000"/>
                </a:solidFill>
                <a:highlight>
                  <a:srgbClr val="00FFFF"/>
                </a:highlight>
                <a:latin typeface="Hack NF, Consolas,  Courier New"/>
              </a:rPr>
              <a:t>^</a:t>
            </a:r>
            <a:r>
              <a:rPr lang="en-US" sz="2000" dirty="0">
                <a:solidFill>
                  <a:srgbClr val="8B0000"/>
                </a:solidFill>
                <a:latin typeface="Hack NF, Consolas,  Courier New"/>
              </a:rPr>
              <a:t>[</a:t>
            </a:r>
            <a:r>
              <a:rPr lang="en-US" sz="2000" dirty="0">
                <a:solidFill>
                  <a:srgbClr val="8B0000"/>
                </a:solidFill>
                <a:highlight>
                  <a:srgbClr val="FF00FF"/>
                </a:highlight>
                <a:latin typeface="Hack NF, Consolas,  Courier New"/>
              </a:rPr>
              <a:t>a-</a:t>
            </a:r>
            <a:r>
              <a:rPr lang="en-US" sz="2000" dirty="0" err="1">
                <a:solidFill>
                  <a:srgbClr val="8B0000"/>
                </a:solidFill>
                <a:highlight>
                  <a:srgbClr val="FF00FF"/>
                </a:highlight>
                <a:latin typeface="Hack NF, Consolas,  Courier New"/>
              </a:rPr>
              <a:t>zA</a:t>
            </a:r>
            <a:r>
              <a:rPr lang="en-US" sz="2000" dirty="0">
                <a:solidFill>
                  <a:srgbClr val="8B0000"/>
                </a:solidFill>
                <a:highlight>
                  <a:srgbClr val="FF00FF"/>
                </a:highlight>
                <a:latin typeface="Hack NF, Consolas,  Courier New"/>
              </a:rPr>
              <a:t>-Z</a:t>
            </a:r>
            <a:r>
              <a:rPr lang="en-US" sz="2000" dirty="0">
                <a:solidFill>
                  <a:srgbClr val="8B0000"/>
                </a:solidFill>
                <a:highlight>
                  <a:srgbClr val="C0C0C0"/>
                </a:highlight>
                <a:latin typeface="Hack NF, Consolas,  Courier New"/>
              </a:rPr>
              <a:t>\.</a:t>
            </a:r>
            <a:r>
              <a:rPr lang="en-US" sz="2000" dirty="0">
                <a:solidFill>
                  <a:srgbClr val="8B0000"/>
                </a:solidFill>
                <a:highlight>
                  <a:srgbClr val="00FF00"/>
                </a:highlight>
                <a:latin typeface="Hack NF, Consolas,  Courier New"/>
              </a:rPr>
              <a:t>_</a:t>
            </a:r>
            <a:r>
              <a:rPr lang="en-US" sz="2000" dirty="0">
                <a:solidFill>
                  <a:srgbClr val="8B0000"/>
                </a:solidFill>
                <a:latin typeface="Hack NF, Consolas,  Courier New"/>
              </a:rPr>
              <a:t>\-+]+@[a-</a:t>
            </a:r>
            <a:r>
              <a:rPr lang="en-US" sz="2000" dirty="0" err="1">
                <a:solidFill>
                  <a:srgbClr val="8B0000"/>
                </a:solidFill>
                <a:latin typeface="Hack NF, Consolas,  Courier New"/>
              </a:rPr>
              <a:t>zA</a:t>
            </a:r>
            <a:r>
              <a:rPr lang="en-US" sz="2000" dirty="0">
                <a:solidFill>
                  <a:srgbClr val="8B0000"/>
                </a:solidFill>
                <a:latin typeface="Hack NF, Consolas,  Courier New"/>
              </a:rPr>
              <a:t>-Z\.\-]+\.[a-</a:t>
            </a:r>
            <a:r>
              <a:rPr lang="en-US" sz="2000" dirty="0" err="1">
                <a:solidFill>
                  <a:srgbClr val="8B0000"/>
                </a:solidFill>
                <a:latin typeface="Hack NF, Consolas,  Courier New"/>
              </a:rPr>
              <a:t>zA</a:t>
            </a:r>
            <a:r>
              <a:rPr lang="en-US" sz="2000" dirty="0">
                <a:solidFill>
                  <a:srgbClr val="8B0000"/>
                </a:solidFill>
                <a:latin typeface="Hack NF, Consolas,  Courier New"/>
              </a:rPr>
              <a:t>-Z]{2,}$</a:t>
            </a:r>
            <a:r>
              <a:rPr lang="en-US" sz="2000" dirty="0">
                <a:solidFill>
                  <a:srgbClr val="000000"/>
                </a:solidFill>
                <a:latin typeface="Hack NF, Consolas,  Courier New"/>
              </a:rPr>
              <a:t>’</a:t>
            </a:r>
            <a:endParaRPr lang="en-US" sz="2000" dirty="0">
              <a:solidFill>
                <a:srgbClr val="333333"/>
              </a:solidFill>
              <a:latin typeface="Hack NF, Consolas,  Courier New"/>
            </a:endParaRPr>
          </a:p>
          <a:p>
            <a:pPr marL="0" indent="0">
              <a:buNone/>
            </a:pPr>
            <a:r>
              <a:rPr lang="en-US" sz="2000" dirty="0"/>
              <a:t>Returns True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46CD48-0EDB-4D34-B528-8C55A9BA56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</p:spTree>
    <p:extLst>
      <p:ext uri="{BB962C8B-B14F-4D97-AF65-F5344CB8AC3E}">
        <p14:creationId xmlns:p14="http://schemas.microsoft.com/office/powerpoint/2010/main" val="37499250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BC846-89D9-4251-B2D0-CC54C6261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That an Email Address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796F31-AC93-4865-82D8-C8C0395926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00FFFF"/>
                </a:highlight>
                <a:latin typeface="Hack NF, Consolas,  Courier New"/>
              </a:rPr>
              <a:t>'</a:t>
            </a:r>
            <a:r>
              <a:rPr lang="en-US" sz="2000" dirty="0">
                <a:solidFill>
                  <a:srgbClr val="8B0000"/>
                </a:solidFill>
                <a:latin typeface="Hack NF, Consolas,  Courier New"/>
              </a:rPr>
              <a:t>thomas.rayner@microsoft.com</a:t>
            </a:r>
            <a:r>
              <a:rPr lang="en-US" sz="2000" dirty="0">
                <a:solidFill>
                  <a:srgbClr val="000000"/>
                </a:solidFill>
                <a:latin typeface="Hack NF, Consolas,  Courier New"/>
              </a:rPr>
              <a:t>'</a:t>
            </a:r>
            <a:r>
              <a:rPr lang="en-US" sz="2000" dirty="0">
                <a:solidFill>
                  <a:srgbClr val="333333"/>
                </a:solidFill>
                <a:latin typeface="Hack NF, Consolas,  Courier New"/>
              </a:rPr>
              <a:t> </a:t>
            </a:r>
            <a:r>
              <a:rPr lang="en-US" sz="2000" dirty="0">
                <a:solidFill>
                  <a:srgbClr val="A9A9A9"/>
                </a:solidFill>
                <a:latin typeface="Hack NF, Consolas,  Courier New"/>
              </a:rPr>
              <a:t>-match</a:t>
            </a:r>
            <a:r>
              <a:rPr lang="en-US" sz="2000" dirty="0">
                <a:solidFill>
                  <a:srgbClr val="333333"/>
                </a:solidFill>
                <a:latin typeface="Hack NF, Consolas,  Courier New"/>
              </a:rPr>
              <a:t> 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333333"/>
                </a:solidFill>
                <a:latin typeface="Hack NF, Consolas,  Courier New"/>
              </a:rPr>
              <a:t>	</a:t>
            </a:r>
            <a:r>
              <a:rPr lang="en-US" sz="2000" dirty="0">
                <a:solidFill>
                  <a:srgbClr val="000000"/>
                </a:solidFill>
                <a:latin typeface="Hack NF, Consolas,  Courier New"/>
              </a:rPr>
              <a:t>'</a:t>
            </a:r>
            <a:r>
              <a:rPr lang="en-US" sz="2000" dirty="0">
                <a:solidFill>
                  <a:srgbClr val="8B0000"/>
                </a:solidFill>
                <a:highlight>
                  <a:srgbClr val="00FFFF"/>
                </a:highlight>
                <a:latin typeface="Hack NF, Consolas,  Courier New"/>
              </a:rPr>
              <a:t>^</a:t>
            </a:r>
            <a:r>
              <a:rPr lang="en-US" sz="2000" dirty="0">
                <a:solidFill>
                  <a:srgbClr val="8B0000"/>
                </a:solidFill>
                <a:latin typeface="Hack NF, Consolas,  Courier New"/>
              </a:rPr>
              <a:t>[</a:t>
            </a:r>
            <a:r>
              <a:rPr lang="en-US" sz="2000" dirty="0">
                <a:solidFill>
                  <a:srgbClr val="8B0000"/>
                </a:solidFill>
                <a:highlight>
                  <a:srgbClr val="FF00FF"/>
                </a:highlight>
                <a:latin typeface="Hack NF, Consolas,  Courier New"/>
              </a:rPr>
              <a:t>a-</a:t>
            </a:r>
            <a:r>
              <a:rPr lang="en-US" sz="2000" dirty="0" err="1">
                <a:solidFill>
                  <a:srgbClr val="8B0000"/>
                </a:solidFill>
                <a:highlight>
                  <a:srgbClr val="FF00FF"/>
                </a:highlight>
                <a:latin typeface="Hack NF, Consolas,  Courier New"/>
              </a:rPr>
              <a:t>zA</a:t>
            </a:r>
            <a:r>
              <a:rPr lang="en-US" sz="2000" dirty="0">
                <a:solidFill>
                  <a:srgbClr val="8B0000"/>
                </a:solidFill>
                <a:highlight>
                  <a:srgbClr val="FF00FF"/>
                </a:highlight>
                <a:latin typeface="Hack NF, Consolas,  Courier New"/>
              </a:rPr>
              <a:t>-Z</a:t>
            </a:r>
            <a:r>
              <a:rPr lang="en-US" sz="2000" dirty="0">
                <a:solidFill>
                  <a:srgbClr val="8B0000"/>
                </a:solidFill>
                <a:highlight>
                  <a:srgbClr val="C0C0C0"/>
                </a:highlight>
                <a:latin typeface="Hack NF, Consolas,  Courier New"/>
              </a:rPr>
              <a:t>\.</a:t>
            </a:r>
            <a:r>
              <a:rPr lang="en-US" sz="2000" dirty="0">
                <a:solidFill>
                  <a:srgbClr val="8B0000"/>
                </a:solidFill>
                <a:highlight>
                  <a:srgbClr val="00FF00"/>
                </a:highlight>
                <a:latin typeface="Hack NF, Consolas,  Courier New"/>
              </a:rPr>
              <a:t>_</a:t>
            </a:r>
            <a:r>
              <a:rPr lang="en-US" sz="2000" dirty="0">
                <a:solidFill>
                  <a:srgbClr val="8B0000"/>
                </a:solidFill>
                <a:highlight>
                  <a:srgbClr val="808000"/>
                </a:highlight>
                <a:latin typeface="Hack NF, Consolas,  Courier New"/>
              </a:rPr>
              <a:t>\-</a:t>
            </a:r>
            <a:r>
              <a:rPr lang="en-US" sz="2000" dirty="0">
                <a:solidFill>
                  <a:srgbClr val="8B0000"/>
                </a:solidFill>
                <a:latin typeface="Hack NF, Consolas,  Courier New"/>
              </a:rPr>
              <a:t>+]+@[a-</a:t>
            </a:r>
            <a:r>
              <a:rPr lang="en-US" sz="2000" dirty="0" err="1">
                <a:solidFill>
                  <a:srgbClr val="8B0000"/>
                </a:solidFill>
                <a:latin typeface="Hack NF, Consolas,  Courier New"/>
              </a:rPr>
              <a:t>zA</a:t>
            </a:r>
            <a:r>
              <a:rPr lang="en-US" sz="2000" dirty="0">
                <a:solidFill>
                  <a:srgbClr val="8B0000"/>
                </a:solidFill>
                <a:latin typeface="Hack NF, Consolas,  Courier New"/>
              </a:rPr>
              <a:t>-Z\.\-]+\.[a-</a:t>
            </a:r>
            <a:r>
              <a:rPr lang="en-US" sz="2000" dirty="0" err="1">
                <a:solidFill>
                  <a:srgbClr val="8B0000"/>
                </a:solidFill>
                <a:latin typeface="Hack NF, Consolas,  Courier New"/>
              </a:rPr>
              <a:t>zA</a:t>
            </a:r>
            <a:r>
              <a:rPr lang="en-US" sz="2000" dirty="0">
                <a:solidFill>
                  <a:srgbClr val="8B0000"/>
                </a:solidFill>
                <a:latin typeface="Hack NF, Consolas,  Courier New"/>
              </a:rPr>
              <a:t>-Z]{2,}$</a:t>
            </a:r>
            <a:r>
              <a:rPr lang="en-US" sz="2000" dirty="0">
                <a:solidFill>
                  <a:srgbClr val="000000"/>
                </a:solidFill>
                <a:latin typeface="Hack NF, Consolas,  Courier New"/>
              </a:rPr>
              <a:t>’</a:t>
            </a:r>
            <a:endParaRPr lang="en-US" sz="2000" dirty="0">
              <a:solidFill>
                <a:srgbClr val="333333"/>
              </a:solidFill>
              <a:latin typeface="Hack NF, Consolas,  Courier New"/>
            </a:endParaRPr>
          </a:p>
          <a:p>
            <a:pPr marL="0" indent="0">
              <a:buNone/>
            </a:pPr>
            <a:r>
              <a:rPr lang="en-US" sz="2000" dirty="0"/>
              <a:t>Returns True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46CD48-0EDB-4D34-B528-8C55A9BA56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</p:spTree>
    <p:extLst>
      <p:ext uri="{BB962C8B-B14F-4D97-AF65-F5344CB8AC3E}">
        <p14:creationId xmlns:p14="http://schemas.microsoft.com/office/powerpoint/2010/main" val="17131198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9A49ED-416D-4286-A88B-9AD2CAF36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 Symbol – Zero or More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C6D057-CF7D-4FB6-918B-00FABB77E7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400" dirty="0">
                <a:solidFill>
                  <a:srgbClr val="8B0000"/>
                </a:solidFill>
                <a:latin typeface="Hack NF" panose="020B0609030202020204" pitchFamily="50" charset="0"/>
              </a:rPr>
              <a:t>something.txt</a:t>
            </a: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4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400" dirty="0">
                <a:solidFill>
                  <a:srgbClr val="A9A9A9"/>
                </a:solidFill>
                <a:latin typeface="Hack NF" panose="020B0609030202020204" pitchFamily="50" charset="0"/>
              </a:rPr>
              <a:t>-match</a:t>
            </a:r>
            <a:r>
              <a:rPr lang="en-US" sz="24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400" dirty="0">
                <a:solidFill>
                  <a:srgbClr val="8B0000"/>
                </a:solidFill>
                <a:latin typeface="Hack NF" panose="020B0609030202020204" pitchFamily="50" charset="0"/>
              </a:rPr>
              <a:t>s*omething.txt</a:t>
            </a: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’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Returns True</a:t>
            </a:r>
          </a:p>
          <a:p>
            <a:pPr marL="0" indent="0">
              <a:buNone/>
            </a:pPr>
            <a:endParaRPr lang="en-US" sz="2400" dirty="0">
              <a:solidFill>
                <a:srgbClr val="333333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400" dirty="0">
                <a:solidFill>
                  <a:srgbClr val="8B0000"/>
                </a:solidFill>
                <a:latin typeface="Hack NF" panose="020B0609030202020204" pitchFamily="50" charset="0"/>
              </a:rPr>
              <a:t>something.txt</a:t>
            </a: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4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400" dirty="0">
                <a:solidFill>
                  <a:srgbClr val="A9A9A9"/>
                </a:solidFill>
                <a:latin typeface="Hack NF" panose="020B0609030202020204" pitchFamily="50" charset="0"/>
              </a:rPr>
              <a:t>-match</a:t>
            </a:r>
            <a:r>
              <a:rPr lang="en-US" sz="24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400" dirty="0">
                <a:solidFill>
                  <a:srgbClr val="8B0000"/>
                </a:solidFill>
                <a:latin typeface="Hack NF" panose="020B0609030202020204" pitchFamily="50" charset="0"/>
              </a:rPr>
              <a:t>q*omething.txt</a:t>
            </a: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’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Returns True</a:t>
            </a:r>
          </a:p>
          <a:p>
            <a:pPr marL="0" indent="0">
              <a:buNone/>
            </a:pPr>
            <a:endParaRPr lang="en-US" sz="2400" dirty="0">
              <a:solidFill>
                <a:srgbClr val="333333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400" dirty="0">
                <a:solidFill>
                  <a:srgbClr val="8B0000"/>
                </a:solidFill>
                <a:highlight>
                  <a:srgbClr val="00FFFF"/>
                </a:highlight>
                <a:latin typeface="Hack NF" panose="020B0609030202020204" pitchFamily="50" charset="0"/>
              </a:rPr>
              <a:t>omething.txt</a:t>
            </a: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4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400" dirty="0">
                <a:solidFill>
                  <a:srgbClr val="A9A9A9"/>
                </a:solidFill>
                <a:latin typeface="Hack NF" panose="020B0609030202020204" pitchFamily="50" charset="0"/>
              </a:rPr>
              <a:t>-match</a:t>
            </a:r>
            <a:r>
              <a:rPr lang="en-US" sz="24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400" dirty="0">
                <a:solidFill>
                  <a:srgbClr val="8B0000"/>
                </a:solidFill>
                <a:highlight>
                  <a:srgbClr val="FF00FF"/>
                </a:highlight>
                <a:latin typeface="Hack NF" panose="020B0609030202020204" pitchFamily="50" charset="0"/>
              </a:rPr>
              <a:t>q*</a:t>
            </a:r>
            <a:r>
              <a:rPr lang="en-US" sz="2400" dirty="0">
                <a:solidFill>
                  <a:srgbClr val="8B0000"/>
                </a:solidFill>
                <a:highlight>
                  <a:srgbClr val="00FFFF"/>
                </a:highlight>
                <a:latin typeface="Hack NF" panose="020B0609030202020204" pitchFamily="50" charset="0"/>
              </a:rPr>
              <a:t>omething.txt</a:t>
            </a: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’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Returns True</a:t>
            </a:r>
            <a:endParaRPr lang="en-US" sz="2400" dirty="0">
              <a:solidFill>
                <a:srgbClr val="333333"/>
              </a:solidFill>
              <a:latin typeface="Hack NF" panose="020B0609030202020204" pitchFamily="50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B1A4A7-B9FA-4062-9A6E-85C2DE0A6D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@</a:t>
            </a:r>
            <a:r>
              <a:rPr lang="en-US" dirty="0" err="1"/>
              <a:t>MrThomasRayner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008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BC846-89D9-4251-B2D0-CC54C6261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That an Email Address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796F31-AC93-4865-82D8-C8C0395926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00FFFF"/>
                </a:highlight>
                <a:latin typeface="Hack NF, Consolas,  Courier New"/>
              </a:rPr>
              <a:t>'</a:t>
            </a:r>
            <a:r>
              <a:rPr lang="en-US" sz="2000" dirty="0">
                <a:solidFill>
                  <a:srgbClr val="8B0000"/>
                </a:solidFill>
                <a:latin typeface="Hack NF, Consolas,  Courier New"/>
              </a:rPr>
              <a:t>thomas.rayner@microsoft.com</a:t>
            </a:r>
            <a:r>
              <a:rPr lang="en-US" sz="2000" dirty="0">
                <a:solidFill>
                  <a:srgbClr val="000000"/>
                </a:solidFill>
                <a:latin typeface="Hack NF, Consolas,  Courier New"/>
              </a:rPr>
              <a:t>'</a:t>
            </a:r>
            <a:r>
              <a:rPr lang="en-US" sz="2000" dirty="0">
                <a:solidFill>
                  <a:srgbClr val="333333"/>
                </a:solidFill>
                <a:latin typeface="Hack NF, Consolas,  Courier New"/>
              </a:rPr>
              <a:t> </a:t>
            </a:r>
            <a:r>
              <a:rPr lang="en-US" sz="2000" dirty="0">
                <a:solidFill>
                  <a:srgbClr val="A9A9A9"/>
                </a:solidFill>
                <a:latin typeface="Hack NF, Consolas,  Courier New"/>
              </a:rPr>
              <a:t>-match</a:t>
            </a:r>
            <a:r>
              <a:rPr lang="en-US" sz="2000" dirty="0">
                <a:solidFill>
                  <a:srgbClr val="333333"/>
                </a:solidFill>
                <a:latin typeface="Hack NF, Consolas,  Courier New"/>
              </a:rPr>
              <a:t> 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333333"/>
                </a:solidFill>
                <a:latin typeface="Hack NF, Consolas,  Courier New"/>
              </a:rPr>
              <a:t>	</a:t>
            </a:r>
            <a:r>
              <a:rPr lang="en-US" sz="2000" dirty="0">
                <a:solidFill>
                  <a:srgbClr val="000000"/>
                </a:solidFill>
                <a:latin typeface="Hack NF, Consolas,  Courier New"/>
              </a:rPr>
              <a:t>'</a:t>
            </a:r>
            <a:r>
              <a:rPr lang="en-US" sz="2000" dirty="0">
                <a:solidFill>
                  <a:srgbClr val="8B0000"/>
                </a:solidFill>
                <a:highlight>
                  <a:srgbClr val="00FFFF"/>
                </a:highlight>
                <a:latin typeface="Hack NF, Consolas,  Courier New"/>
              </a:rPr>
              <a:t>^</a:t>
            </a:r>
            <a:r>
              <a:rPr lang="en-US" sz="2000" dirty="0">
                <a:solidFill>
                  <a:srgbClr val="8B0000"/>
                </a:solidFill>
                <a:latin typeface="Hack NF, Consolas,  Courier New"/>
              </a:rPr>
              <a:t>[</a:t>
            </a:r>
            <a:r>
              <a:rPr lang="en-US" sz="2000" dirty="0">
                <a:solidFill>
                  <a:srgbClr val="8B0000"/>
                </a:solidFill>
                <a:highlight>
                  <a:srgbClr val="FF00FF"/>
                </a:highlight>
                <a:latin typeface="Hack NF, Consolas,  Courier New"/>
              </a:rPr>
              <a:t>a-</a:t>
            </a:r>
            <a:r>
              <a:rPr lang="en-US" sz="2000" dirty="0" err="1">
                <a:solidFill>
                  <a:srgbClr val="8B0000"/>
                </a:solidFill>
                <a:highlight>
                  <a:srgbClr val="FF00FF"/>
                </a:highlight>
                <a:latin typeface="Hack NF, Consolas,  Courier New"/>
              </a:rPr>
              <a:t>zA</a:t>
            </a:r>
            <a:r>
              <a:rPr lang="en-US" sz="2000" dirty="0">
                <a:solidFill>
                  <a:srgbClr val="8B0000"/>
                </a:solidFill>
                <a:highlight>
                  <a:srgbClr val="FF00FF"/>
                </a:highlight>
                <a:latin typeface="Hack NF, Consolas,  Courier New"/>
              </a:rPr>
              <a:t>-Z</a:t>
            </a:r>
            <a:r>
              <a:rPr lang="en-US" sz="2000" dirty="0">
                <a:solidFill>
                  <a:srgbClr val="8B0000"/>
                </a:solidFill>
                <a:highlight>
                  <a:srgbClr val="C0C0C0"/>
                </a:highlight>
                <a:latin typeface="Hack NF, Consolas,  Courier New"/>
              </a:rPr>
              <a:t>\.</a:t>
            </a:r>
            <a:r>
              <a:rPr lang="en-US" sz="2000" dirty="0">
                <a:solidFill>
                  <a:srgbClr val="8B0000"/>
                </a:solidFill>
                <a:highlight>
                  <a:srgbClr val="00FF00"/>
                </a:highlight>
                <a:latin typeface="Hack NF, Consolas,  Courier New"/>
              </a:rPr>
              <a:t>_</a:t>
            </a:r>
            <a:r>
              <a:rPr lang="en-US" sz="2000" dirty="0">
                <a:solidFill>
                  <a:srgbClr val="8B0000"/>
                </a:solidFill>
                <a:highlight>
                  <a:srgbClr val="808000"/>
                </a:highlight>
                <a:latin typeface="Hack NF, Consolas,  Courier New"/>
              </a:rPr>
              <a:t>\-</a:t>
            </a:r>
            <a:r>
              <a:rPr lang="en-US" sz="2000" dirty="0">
                <a:solidFill>
                  <a:srgbClr val="8B0000"/>
                </a:solidFill>
                <a:highlight>
                  <a:srgbClr val="F77462"/>
                </a:highlight>
                <a:latin typeface="Hack NF, Consolas,  Courier New"/>
              </a:rPr>
              <a:t>+</a:t>
            </a:r>
            <a:r>
              <a:rPr lang="en-US" sz="2000" dirty="0">
                <a:solidFill>
                  <a:srgbClr val="8B0000"/>
                </a:solidFill>
                <a:latin typeface="Hack NF, Consolas,  Courier New"/>
              </a:rPr>
              <a:t>]+@[a-</a:t>
            </a:r>
            <a:r>
              <a:rPr lang="en-US" sz="2000" dirty="0" err="1">
                <a:solidFill>
                  <a:srgbClr val="8B0000"/>
                </a:solidFill>
                <a:latin typeface="Hack NF, Consolas,  Courier New"/>
              </a:rPr>
              <a:t>zA</a:t>
            </a:r>
            <a:r>
              <a:rPr lang="en-US" sz="2000" dirty="0">
                <a:solidFill>
                  <a:srgbClr val="8B0000"/>
                </a:solidFill>
                <a:latin typeface="Hack NF, Consolas,  Courier New"/>
              </a:rPr>
              <a:t>-Z\.\-]+\.[a-</a:t>
            </a:r>
            <a:r>
              <a:rPr lang="en-US" sz="2000" dirty="0" err="1">
                <a:solidFill>
                  <a:srgbClr val="8B0000"/>
                </a:solidFill>
                <a:latin typeface="Hack NF, Consolas,  Courier New"/>
              </a:rPr>
              <a:t>zA</a:t>
            </a:r>
            <a:r>
              <a:rPr lang="en-US" sz="2000" dirty="0">
                <a:solidFill>
                  <a:srgbClr val="8B0000"/>
                </a:solidFill>
                <a:latin typeface="Hack NF, Consolas,  Courier New"/>
              </a:rPr>
              <a:t>-Z]{2,}$</a:t>
            </a:r>
            <a:r>
              <a:rPr lang="en-US" sz="2000" dirty="0">
                <a:solidFill>
                  <a:srgbClr val="000000"/>
                </a:solidFill>
                <a:latin typeface="Hack NF, Consolas,  Courier New"/>
              </a:rPr>
              <a:t>’</a:t>
            </a:r>
            <a:endParaRPr lang="en-US" sz="2000" dirty="0">
              <a:solidFill>
                <a:srgbClr val="333333"/>
              </a:solidFill>
              <a:latin typeface="Hack NF, Consolas,  Courier New"/>
            </a:endParaRPr>
          </a:p>
          <a:p>
            <a:pPr marL="0" indent="0">
              <a:buNone/>
            </a:pPr>
            <a:r>
              <a:rPr lang="en-US" sz="2000" dirty="0"/>
              <a:t>Returns True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46CD48-0EDB-4D34-B528-8C55A9BA56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</p:spTree>
    <p:extLst>
      <p:ext uri="{BB962C8B-B14F-4D97-AF65-F5344CB8AC3E}">
        <p14:creationId xmlns:p14="http://schemas.microsoft.com/office/powerpoint/2010/main" val="39541476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BC846-89D9-4251-B2D0-CC54C6261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That an Email Address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796F31-AC93-4865-82D8-C8C0395926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00FFFF"/>
                </a:highlight>
                <a:latin typeface="Hack NF, Consolas,  Courier New"/>
              </a:rPr>
              <a:t>'</a:t>
            </a:r>
            <a:r>
              <a:rPr lang="en-US" sz="2000" dirty="0">
                <a:solidFill>
                  <a:srgbClr val="8B0000"/>
                </a:solidFill>
                <a:latin typeface="Hack NF, Consolas,  Courier New"/>
              </a:rPr>
              <a:t>thomas.rayner@microsoft.com</a:t>
            </a:r>
            <a:r>
              <a:rPr lang="en-US" sz="2000" dirty="0">
                <a:solidFill>
                  <a:srgbClr val="000000"/>
                </a:solidFill>
                <a:latin typeface="Hack NF, Consolas,  Courier New"/>
              </a:rPr>
              <a:t>'</a:t>
            </a:r>
            <a:r>
              <a:rPr lang="en-US" sz="2000" dirty="0">
                <a:solidFill>
                  <a:srgbClr val="333333"/>
                </a:solidFill>
                <a:latin typeface="Hack NF, Consolas,  Courier New"/>
              </a:rPr>
              <a:t> </a:t>
            </a:r>
            <a:r>
              <a:rPr lang="en-US" sz="2000" dirty="0">
                <a:solidFill>
                  <a:srgbClr val="A9A9A9"/>
                </a:solidFill>
                <a:latin typeface="Hack NF, Consolas,  Courier New"/>
              </a:rPr>
              <a:t>-match</a:t>
            </a:r>
            <a:r>
              <a:rPr lang="en-US" sz="2000" dirty="0">
                <a:solidFill>
                  <a:srgbClr val="333333"/>
                </a:solidFill>
                <a:latin typeface="Hack NF, Consolas,  Courier New"/>
              </a:rPr>
              <a:t> 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333333"/>
                </a:solidFill>
                <a:latin typeface="Hack NF, Consolas,  Courier New"/>
              </a:rPr>
              <a:t>	</a:t>
            </a:r>
            <a:r>
              <a:rPr lang="en-US" sz="2000" dirty="0">
                <a:solidFill>
                  <a:srgbClr val="000000"/>
                </a:solidFill>
                <a:latin typeface="Hack NF, Consolas,  Courier New"/>
              </a:rPr>
              <a:t>'</a:t>
            </a:r>
            <a:r>
              <a:rPr lang="en-US" sz="2000" dirty="0">
                <a:solidFill>
                  <a:srgbClr val="8B0000"/>
                </a:solidFill>
                <a:highlight>
                  <a:srgbClr val="00FFFF"/>
                </a:highlight>
                <a:latin typeface="Hack NF, Consolas,  Courier New"/>
              </a:rPr>
              <a:t>^</a:t>
            </a:r>
            <a:r>
              <a:rPr lang="en-US" sz="2000" dirty="0">
                <a:solidFill>
                  <a:srgbClr val="8B0000"/>
                </a:solidFill>
                <a:highlight>
                  <a:srgbClr val="FFFF00"/>
                </a:highlight>
                <a:latin typeface="Hack NF, Consolas,  Courier New"/>
              </a:rPr>
              <a:t>[</a:t>
            </a:r>
            <a:r>
              <a:rPr lang="en-US" sz="2000" u="heavy" dirty="0">
                <a:solidFill>
                  <a:srgbClr val="8B0000"/>
                </a:solidFill>
                <a:highlight>
                  <a:srgbClr val="FF00FF"/>
                </a:highlight>
                <a:uFill>
                  <a:solidFill>
                    <a:srgbClr val="FFFF00"/>
                  </a:solidFill>
                </a:uFill>
                <a:latin typeface="Hack NF, Consolas,  Courier New"/>
              </a:rPr>
              <a:t>a-</a:t>
            </a:r>
            <a:r>
              <a:rPr lang="en-US" sz="2000" u="heavy" dirty="0" err="1">
                <a:solidFill>
                  <a:srgbClr val="8B0000"/>
                </a:solidFill>
                <a:highlight>
                  <a:srgbClr val="FF00FF"/>
                </a:highlight>
                <a:uFill>
                  <a:solidFill>
                    <a:srgbClr val="FFFF00"/>
                  </a:solidFill>
                </a:uFill>
                <a:latin typeface="Hack NF, Consolas,  Courier New"/>
              </a:rPr>
              <a:t>zA</a:t>
            </a:r>
            <a:r>
              <a:rPr lang="en-US" sz="2000" u="heavy" dirty="0">
                <a:solidFill>
                  <a:srgbClr val="8B0000"/>
                </a:solidFill>
                <a:highlight>
                  <a:srgbClr val="FF00FF"/>
                </a:highlight>
                <a:uFill>
                  <a:solidFill>
                    <a:srgbClr val="FFFF00"/>
                  </a:solidFill>
                </a:uFill>
                <a:latin typeface="Hack NF, Consolas,  Courier New"/>
              </a:rPr>
              <a:t>-Z</a:t>
            </a:r>
            <a:r>
              <a:rPr lang="en-US" sz="2000" u="heavy" dirty="0">
                <a:solidFill>
                  <a:srgbClr val="8B0000"/>
                </a:solidFill>
                <a:highlight>
                  <a:srgbClr val="C0C0C0"/>
                </a:highlight>
                <a:uFill>
                  <a:solidFill>
                    <a:srgbClr val="FFFF00"/>
                  </a:solidFill>
                </a:uFill>
                <a:latin typeface="Hack NF, Consolas,  Courier New"/>
              </a:rPr>
              <a:t>\.</a:t>
            </a:r>
            <a:r>
              <a:rPr lang="en-US" sz="2000" u="heavy" dirty="0">
                <a:solidFill>
                  <a:srgbClr val="8B0000"/>
                </a:solidFill>
                <a:highlight>
                  <a:srgbClr val="00FF00"/>
                </a:highlight>
                <a:uFill>
                  <a:solidFill>
                    <a:srgbClr val="FFFF00"/>
                  </a:solidFill>
                </a:uFill>
                <a:latin typeface="Hack NF, Consolas,  Courier New"/>
              </a:rPr>
              <a:t>_</a:t>
            </a:r>
            <a:r>
              <a:rPr lang="en-US" sz="2000" u="heavy" dirty="0">
                <a:solidFill>
                  <a:srgbClr val="8B0000"/>
                </a:solidFill>
                <a:highlight>
                  <a:srgbClr val="808000"/>
                </a:highlight>
                <a:uFill>
                  <a:solidFill>
                    <a:srgbClr val="FFFF00"/>
                  </a:solidFill>
                </a:uFill>
                <a:latin typeface="Hack NF, Consolas,  Courier New"/>
              </a:rPr>
              <a:t>\-</a:t>
            </a:r>
            <a:r>
              <a:rPr lang="en-US" sz="2000" u="heavy" dirty="0">
                <a:solidFill>
                  <a:srgbClr val="8B0000"/>
                </a:solidFill>
                <a:highlight>
                  <a:srgbClr val="F77462"/>
                </a:highlight>
                <a:uFill>
                  <a:solidFill>
                    <a:srgbClr val="FFFF00"/>
                  </a:solidFill>
                </a:uFill>
                <a:latin typeface="Hack NF, Consolas,  Courier New"/>
              </a:rPr>
              <a:t>+</a:t>
            </a:r>
            <a:r>
              <a:rPr lang="en-US" sz="2000" dirty="0">
                <a:solidFill>
                  <a:srgbClr val="8B0000"/>
                </a:solidFill>
                <a:highlight>
                  <a:srgbClr val="FFFF00"/>
                </a:highlight>
                <a:latin typeface="Hack NF, Consolas,  Courier New"/>
              </a:rPr>
              <a:t>]</a:t>
            </a:r>
            <a:r>
              <a:rPr lang="en-US" sz="2000" dirty="0">
                <a:solidFill>
                  <a:srgbClr val="8B0000"/>
                </a:solidFill>
                <a:latin typeface="Hack NF, Consolas,  Courier New"/>
              </a:rPr>
              <a:t>+@[a-</a:t>
            </a:r>
            <a:r>
              <a:rPr lang="en-US" sz="2000" dirty="0" err="1">
                <a:solidFill>
                  <a:srgbClr val="8B0000"/>
                </a:solidFill>
                <a:latin typeface="Hack NF, Consolas,  Courier New"/>
              </a:rPr>
              <a:t>zA</a:t>
            </a:r>
            <a:r>
              <a:rPr lang="en-US" sz="2000" dirty="0">
                <a:solidFill>
                  <a:srgbClr val="8B0000"/>
                </a:solidFill>
                <a:latin typeface="Hack NF, Consolas,  Courier New"/>
              </a:rPr>
              <a:t>-Z\.\-]+\.[a-</a:t>
            </a:r>
            <a:r>
              <a:rPr lang="en-US" sz="2000" dirty="0" err="1">
                <a:solidFill>
                  <a:srgbClr val="8B0000"/>
                </a:solidFill>
                <a:latin typeface="Hack NF, Consolas,  Courier New"/>
              </a:rPr>
              <a:t>zA</a:t>
            </a:r>
            <a:r>
              <a:rPr lang="en-US" sz="2000" dirty="0">
                <a:solidFill>
                  <a:srgbClr val="8B0000"/>
                </a:solidFill>
                <a:latin typeface="Hack NF, Consolas,  Courier New"/>
              </a:rPr>
              <a:t>-Z]{2,}$</a:t>
            </a:r>
            <a:r>
              <a:rPr lang="en-US" sz="2000" dirty="0">
                <a:solidFill>
                  <a:srgbClr val="000000"/>
                </a:solidFill>
                <a:latin typeface="Hack NF, Consolas,  Courier New"/>
              </a:rPr>
              <a:t>’</a:t>
            </a:r>
            <a:endParaRPr lang="en-US" sz="2000" dirty="0">
              <a:solidFill>
                <a:srgbClr val="333333"/>
              </a:solidFill>
              <a:latin typeface="Hack NF, Consolas,  Courier New"/>
            </a:endParaRPr>
          </a:p>
          <a:p>
            <a:pPr marL="0" indent="0">
              <a:buNone/>
            </a:pPr>
            <a:r>
              <a:rPr lang="en-US" sz="2000" dirty="0"/>
              <a:t>Returns True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46CD48-0EDB-4D34-B528-8C55A9BA56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</p:spTree>
    <p:extLst>
      <p:ext uri="{BB962C8B-B14F-4D97-AF65-F5344CB8AC3E}">
        <p14:creationId xmlns:p14="http://schemas.microsoft.com/office/powerpoint/2010/main" val="40737444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BC846-89D9-4251-B2D0-CC54C6261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That an Email Address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796F31-AC93-4865-82D8-C8C0395926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00FFFF"/>
                </a:highlight>
                <a:latin typeface="Hack NF, Consolas,  Courier New"/>
              </a:rPr>
              <a:t>'</a:t>
            </a:r>
            <a:r>
              <a:rPr lang="en-US" sz="2000" dirty="0">
                <a:solidFill>
                  <a:srgbClr val="8B0000"/>
                </a:solidFill>
                <a:latin typeface="Hack NF, Consolas,  Courier New"/>
              </a:rPr>
              <a:t>thomas.rayner@microsoft.com</a:t>
            </a:r>
            <a:r>
              <a:rPr lang="en-US" sz="2000" dirty="0">
                <a:solidFill>
                  <a:srgbClr val="000000"/>
                </a:solidFill>
                <a:latin typeface="Hack NF, Consolas,  Courier New"/>
              </a:rPr>
              <a:t>'</a:t>
            </a:r>
            <a:r>
              <a:rPr lang="en-US" sz="2000" dirty="0">
                <a:solidFill>
                  <a:srgbClr val="333333"/>
                </a:solidFill>
                <a:latin typeface="Hack NF, Consolas,  Courier New"/>
              </a:rPr>
              <a:t> </a:t>
            </a:r>
            <a:r>
              <a:rPr lang="en-US" sz="2000" dirty="0">
                <a:solidFill>
                  <a:srgbClr val="A9A9A9"/>
                </a:solidFill>
                <a:latin typeface="Hack NF, Consolas,  Courier New"/>
              </a:rPr>
              <a:t>-match</a:t>
            </a:r>
            <a:r>
              <a:rPr lang="en-US" sz="2000" dirty="0">
                <a:solidFill>
                  <a:srgbClr val="333333"/>
                </a:solidFill>
                <a:latin typeface="Hack NF, Consolas,  Courier New"/>
              </a:rPr>
              <a:t> 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333333"/>
                </a:solidFill>
                <a:latin typeface="Hack NF, Consolas,  Courier New"/>
              </a:rPr>
              <a:t>	</a:t>
            </a:r>
            <a:r>
              <a:rPr lang="en-US" sz="2000" dirty="0">
                <a:solidFill>
                  <a:srgbClr val="000000"/>
                </a:solidFill>
                <a:latin typeface="Hack NF, Consolas,  Courier New"/>
              </a:rPr>
              <a:t>'</a:t>
            </a:r>
            <a:r>
              <a:rPr lang="en-US" sz="2000" dirty="0">
                <a:solidFill>
                  <a:srgbClr val="8B0000"/>
                </a:solidFill>
                <a:highlight>
                  <a:srgbClr val="00FFFF"/>
                </a:highlight>
                <a:latin typeface="Hack NF, Consolas,  Courier New"/>
              </a:rPr>
              <a:t>^</a:t>
            </a:r>
            <a:r>
              <a:rPr lang="en-US" sz="2000" dirty="0">
                <a:solidFill>
                  <a:srgbClr val="8B0000"/>
                </a:solidFill>
                <a:highlight>
                  <a:srgbClr val="FFFF00"/>
                </a:highlight>
                <a:latin typeface="Hack NF, Consolas,  Courier New"/>
              </a:rPr>
              <a:t>[</a:t>
            </a:r>
            <a:r>
              <a:rPr lang="en-US" sz="2000" u="heavy" dirty="0">
                <a:solidFill>
                  <a:srgbClr val="8B0000"/>
                </a:solidFill>
                <a:highlight>
                  <a:srgbClr val="FF00FF"/>
                </a:highlight>
                <a:uFill>
                  <a:solidFill>
                    <a:srgbClr val="FFFF00"/>
                  </a:solidFill>
                </a:uFill>
                <a:latin typeface="Hack NF, Consolas,  Courier New"/>
              </a:rPr>
              <a:t>a-</a:t>
            </a:r>
            <a:r>
              <a:rPr lang="en-US" sz="2000" u="heavy" dirty="0" err="1">
                <a:solidFill>
                  <a:srgbClr val="8B0000"/>
                </a:solidFill>
                <a:highlight>
                  <a:srgbClr val="FF00FF"/>
                </a:highlight>
                <a:uFill>
                  <a:solidFill>
                    <a:srgbClr val="FFFF00"/>
                  </a:solidFill>
                </a:uFill>
                <a:latin typeface="Hack NF, Consolas,  Courier New"/>
              </a:rPr>
              <a:t>zA</a:t>
            </a:r>
            <a:r>
              <a:rPr lang="en-US" sz="2000" u="heavy" dirty="0">
                <a:solidFill>
                  <a:srgbClr val="8B0000"/>
                </a:solidFill>
                <a:highlight>
                  <a:srgbClr val="FF00FF"/>
                </a:highlight>
                <a:uFill>
                  <a:solidFill>
                    <a:srgbClr val="FFFF00"/>
                  </a:solidFill>
                </a:uFill>
                <a:latin typeface="Hack NF, Consolas,  Courier New"/>
              </a:rPr>
              <a:t>-Z</a:t>
            </a:r>
            <a:r>
              <a:rPr lang="en-US" sz="2000" u="heavy" dirty="0">
                <a:solidFill>
                  <a:srgbClr val="8B0000"/>
                </a:solidFill>
                <a:highlight>
                  <a:srgbClr val="C0C0C0"/>
                </a:highlight>
                <a:uFill>
                  <a:solidFill>
                    <a:srgbClr val="FFFF00"/>
                  </a:solidFill>
                </a:uFill>
                <a:latin typeface="Hack NF, Consolas,  Courier New"/>
              </a:rPr>
              <a:t>\.</a:t>
            </a:r>
            <a:r>
              <a:rPr lang="en-US" sz="2000" u="heavy" dirty="0">
                <a:solidFill>
                  <a:srgbClr val="8B0000"/>
                </a:solidFill>
                <a:highlight>
                  <a:srgbClr val="00FF00"/>
                </a:highlight>
                <a:uFill>
                  <a:solidFill>
                    <a:srgbClr val="FFFF00"/>
                  </a:solidFill>
                </a:uFill>
                <a:latin typeface="Hack NF, Consolas,  Courier New"/>
              </a:rPr>
              <a:t>_</a:t>
            </a:r>
            <a:r>
              <a:rPr lang="en-US" sz="2000" u="heavy" dirty="0">
                <a:solidFill>
                  <a:srgbClr val="8B0000"/>
                </a:solidFill>
                <a:highlight>
                  <a:srgbClr val="808000"/>
                </a:highlight>
                <a:uFill>
                  <a:solidFill>
                    <a:srgbClr val="FFFF00"/>
                  </a:solidFill>
                </a:uFill>
                <a:latin typeface="Hack NF, Consolas,  Courier New"/>
              </a:rPr>
              <a:t>\-</a:t>
            </a:r>
            <a:r>
              <a:rPr lang="en-US" sz="2000" u="heavy" dirty="0">
                <a:solidFill>
                  <a:srgbClr val="8B0000"/>
                </a:solidFill>
                <a:highlight>
                  <a:srgbClr val="F77462"/>
                </a:highlight>
                <a:uFill>
                  <a:solidFill>
                    <a:srgbClr val="FFFF00"/>
                  </a:solidFill>
                </a:uFill>
                <a:latin typeface="Hack NF, Consolas,  Courier New"/>
              </a:rPr>
              <a:t>+</a:t>
            </a:r>
            <a:r>
              <a:rPr lang="en-US" sz="2000" dirty="0">
                <a:solidFill>
                  <a:srgbClr val="8B0000"/>
                </a:solidFill>
                <a:highlight>
                  <a:srgbClr val="FFFF00"/>
                </a:highlight>
                <a:latin typeface="Hack NF, Consolas,  Courier New"/>
              </a:rPr>
              <a:t>]+</a:t>
            </a:r>
            <a:r>
              <a:rPr lang="en-US" sz="2000" dirty="0">
                <a:solidFill>
                  <a:srgbClr val="8B0000"/>
                </a:solidFill>
                <a:latin typeface="Hack NF, Consolas,  Courier New"/>
              </a:rPr>
              <a:t>@[a-</a:t>
            </a:r>
            <a:r>
              <a:rPr lang="en-US" sz="2000" dirty="0" err="1">
                <a:solidFill>
                  <a:srgbClr val="8B0000"/>
                </a:solidFill>
                <a:latin typeface="Hack NF, Consolas,  Courier New"/>
              </a:rPr>
              <a:t>zA</a:t>
            </a:r>
            <a:r>
              <a:rPr lang="en-US" sz="2000" dirty="0">
                <a:solidFill>
                  <a:srgbClr val="8B0000"/>
                </a:solidFill>
                <a:latin typeface="Hack NF, Consolas,  Courier New"/>
              </a:rPr>
              <a:t>-Z\.\-]+\.[a-</a:t>
            </a:r>
            <a:r>
              <a:rPr lang="en-US" sz="2000" dirty="0" err="1">
                <a:solidFill>
                  <a:srgbClr val="8B0000"/>
                </a:solidFill>
                <a:latin typeface="Hack NF, Consolas,  Courier New"/>
              </a:rPr>
              <a:t>zA</a:t>
            </a:r>
            <a:r>
              <a:rPr lang="en-US" sz="2000" dirty="0">
                <a:solidFill>
                  <a:srgbClr val="8B0000"/>
                </a:solidFill>
                <a:latin typeface="Hack NF, Consolas,  Courier New"/>
              </a:rPr>
              <a:t>-Z]{2,}$</a:t>
            </a:r>
            <a:r>
              <a:rPr lang="en-US" sz="2000" dirty="0">
                <a:solidFill>
                  <a:srgbClr val="000000"/>
                </a:solidFill>
                <a:latin typeface="Hack NF, Consolas,  Courier New"/>
              </a:rPr>
              <a:t>’</a:t>
            </a:r>
            <a:endParaRPr lang="en-US" sz="2000" dirty="0">
              <a:solidFill>
                <a:srgbClr val="333333"/>
              </a:solidFill>
              <a:latin typeface="Hack NF, Consolas,  Courier New"/>
            </a:endParaRPr>
          </a:p>
          <a:p>
            <a:pPr marL="0" indent="0">
              <a:buNone/>
            </a:pPr>
            <a:r>
              <a:rPr lang="en-US" sz="2000" dirty="0"/>
              <a:t>Returns True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46CD48-0EDB-4D34-B528-8C55A9BA56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</p:spTree>
    <p:extLst>
      <p:ext uri="{BB962C8B-B14F-4D97-AF65-F5344CB8AC3E}">
        <p14:creationId xmlns:p14="http://schemas.microsoft.com/office/powerpoint/2010/main" val="20034958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BC846-89D9-4251-B2D0-CC54C6261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That an Email Address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796F31-AC93-4865-82D8-C8C0395926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00FFFF"/>
                </a:highlight>
                <a:latin typeface="Hack NF, Consolas,  Courier New"/>
              </a:rPr>
              <a:t>'</a:t>
            </a:r>
            <a:r>
              <a:rPr lang="en-US" sz="2000" dirty="0">
                <a:solidFill>
                  <a:srgbClr val="8B0000"/>
                </a:solidFill>
                <a:highlight>
                  <a:srgbClr val="FF00FF"/>
                </a:highlight>
                <a:latin typeface="Hack NF, Consolas,  Courier New"/>
              </a:rPr>
              <a:t>thomas</a:t>
            </a:r>
            <a:r>
              <a:rPr lang="en-US" sz="2000" dirty="0">
                <a:solidFill>
                  <a:srgbClr val="8B0000"/>
                </a:solidFill>
                <a:latin typeface="Hack NF, Consolas,  Courier New"/>
              </a:rPr>
              <a:t>.rayner@microsoft.com</a:t>
            </a:r>
            <a:r>
              <a:rPr lang="en-US" sz="2000" dirty="0">
                <a:solidFill>
                  <a:srgbClr val="000000"/>
                </a:solidFill>
                <a:latin typeface="Hack NF, Consolas,  Courier New"/>
              </a:rPr>
              <a:t>'</a:t>
            </a:r>
            <a:r>
              <a:rPr lang="en-US" sz="2000" dirty="0">
                <a:solidFill>
                  <a:srgbClr val="333333"/>
                </a:solidFill>
                <a:latin typeface="Hack NF, Consolas,  Courier New"/>
              </a:rPr>
              <a:t> </a:t>
            </a:r>
            <a:r>
              <a:rPr lang="en-US" sz="2000" dirty="0">
                <a:solidFill>
                  <a:srgbClr val="A9A9A9"/>
                </a:solidFill>
                <a:latin typeface="Hack NF, Consolas,  Courier New"/>
              </a:rPr>
              <a:t>-match</a:t>
            </a:r>
            <a:r>
              <a:rPr lang="en-US" sz="2000" dirty="0">
                <a:solidFill>
                  <a:srgbClr val="333333"/>
                </a:solidFill>
                <a:latin typeface="Hack NF, Consolas,  Courier New"/>
              </a:rPr>
              <a:t> 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333333"/>
                </a:solidFill>
                <a:latin typeface="Hack NF, Consolas,  Courier New"/>
              </a:rPr>
              <a:t>	</a:t>
            </a:r>
            <a:r>
              <a:rPr lang="en-US" sz="2000" dirty="0">
                <a:solidFill>
                  <a:srgbClr val="000000"/>
                </a:solidFill>
                <a:latin typeface="Hack NF, Consolas,  Courier New"/>
              </a:rPr>
              <a:t>'</a:t>
            </a:r>
            <a:r>
              <a:rPr lang="en-US" sz="2000" dirty="0">
                <a:solidFill>
                  <a:srgbClr val="8B0000"/>
                </a:solidFill>
                <a:highlight>
                  <a:srgbClr val="00FFFF"/>
                </a:highlight>
                <a:latin typeface="Hack NF, Consolas,  Courier New"/>
              </a:rPr>
              <a:t>^</a:t>
            </a:r>
            <a:r>
              <a:rPr lang="en-US" sz="2000" dirty="0">
                <a:solidFill>
                  <a:srgbClr val="8B0000"/>
                </a:solidFill>
                <a:highlight>
                  <a:srgbClr val="FFFF00"/>
                </a:highlight>
                <a:latin typeface="Hack NF, Consolas,  Courier New"/>
              </a:rPr>
              <a:t>[</a:t>
            </a:r>
            <a:r>
              <a:rPr lang="en-US" sz="2000" u="heavy" dirty="0">
                <a:solidFill>
                  <a:srgbClr val="8B0000"/>
                </a:solidFill>
                <a:highlight>
                  <a:srgbClr val="FF00FF"/>
                </a:highlight>
                <a:uFill>
                  <a:solidFill>
                    <a:srgbClr val="FFFF00"/>
                  </a:solidFill>
                </a:uFill>
                <a:latin typeface="Hack NF, Consolas,  Courier New"/>
              </a:rPr>
              <a:t>a-</a:t>
            </a:r>
            <a:r>
              <a:rPr lang="en-US" sz="2000" u="heavy" dirty="0" err="1">
                <a:solidFill>
                  <a:srgbClr val="8B0000"/>
                </a:solidFill>
                <a:highlight>
                  <a:srgbClr val="FF00FF"/>
                </a:highlight>
                <a:uFill>
                  <a:solidFill>
                    <a:srgbClr val="FFFF00"/>
                  </a:solidFill>
                </a:uFill>
                <a:latin typeface="Hack NF, Consolas,  Courier New"/>
              </a:rPr>
              <a:t>zA</a:t>
            </a:r>
            <a:r>
              <a:rPr lang="en-US" sz="2000" u="heavy" dirty="0">
                <a:solidFill>
                  <a:srgbClr val="8B0000"/>
                </a:solidFill>
                <a:highlight>
                  <a:srgbClr val="FF00FF"/>
                </a:highlight>
                <a:uFill>
                  <a:solidFill>
                    <a:srgbClr val="FFFF00"/>
                  </a:solidFill>
                </a:uFill>
                <a:latin typeface="Hack NF, Consolas,  Courier New"/>
              </a:rPr>
              <a:t>-Z</a:t>
            </a:r>
            <a:r>
              <a:rPr lang="en-US" sz="2000" u="heavy" dirty="0">
                <a:solidFill>
                  <a:srgbClr val="8B0000"/>
                </a:solidFill>
                <a:highlight>
                  <a:srgbClr val="C0C0C0"/>
                </a:highlight>
                <a:uFill>
                  <a:solidFill>
                    <a:srgbClr val="FFFF00"/>
                  </a:solidFill>
                </a:uFill>
                <a:latin typeface="Hack NF, Consolas,  Courier New"/>
              </a:rPr>
              <a:t>\.</a:t>
            </a:r>
            <a:r>
              <a:rPr lang="en-US" sz="2000" u="heavy" dirty="0">
                <a:solidFill>
                  <a:srgbClr val="8B0000"/>
                </a:solidFill>
                <a:highlight>
                  <a:srgbClr val="00FF00"/>
                </a:highlight>
                <a:uFill>
                  <a:solidFill>
                    <a:srgbClr val="FFFF00"/>
                  </a:solidFill>
                </a:uFill>
                <a:latin typeface="Hack NF, Consolas,  Courier New"/>
              </a:rPr>
              <a:t>_</a:t>
            </a:r>
            <a:r>
              <a:rPr lang="en-US" sz="2000" u="heavy" dirty="0">
                <a:solidFill>
                  <a:srgbClr val="8B0000"/>
                </a:solidFill>
                <a:highlight>
                  <a:srgbClr val="808000"/>
                </a:highlight>
                <a:uFill>
                  <a:solidFill>
                    <a:srgbClr val="FFFF00"/>
                  </a:solidFill>
                </a:uFill>
                <a:latin typeface="Hack NF, Consolas,  Courier New"/>
              </a:rPr>
              <a:t>\-</a:t>
            </a:r>
            <a:r>
              <a:rPr lang="en-US" sz="2000" u="heavy" dirty="0">
                <a:solidFill>
                  <a:srgbClr val="8B0000"/>
                </a:solidFill>
                <a:highlight>
                  <a:srgbClr val="F77462"/>
                </a:highlight>
                <a:uFill>
                  <a:solidFill>
                    <a:srgbClr val="FFFF00"/>
                  </a:solidFill>
                </a:uFill>
                <a:latin typeface="Hack NF, Consolas,  Courier New"/>
              </a:rPr>
              <a:t>+</a:t>
            </a:r>
            <a:r>
              <a:rPr lang="en-US" sz="2000" dirty="0">
                <a:solidFill>
                  <a:srgbClr val="8B0000"/>
                </a:solidFill>
                <a:highlight>
                  <a:srgbClr val="FFFF00"/>
                </a:highlight>
                <a:latin typeface="Hack NF, Consolas,  Courier New"/>
              </a:rPr>
              <a:t>]+</a:t>
            </a:r>
            <a:r>
              <a:rPr lang="en-US" sz="2000" dirty="0">
                <a:solidFill>
                  <a:srgbClr val="8B0000"/>
                </a:solidFill>
                <a:latin typeface="Hack NF, Consolas,  Courier New"/>
              </a:rPr>
              <a:t>@[a-</a:t>
            </a:r>
            <a:r>
              <a:rPr lang="en-US" sz="2000" dirty="0" err="1">
                <a:solidFill>
                  <a:srgbClr val="8B0000"/>
                </a:solidFill>
                <a:latin typeface="Hack NF, Consolas,  Courier New"/>
              </a:rPr>
              <a:t>zA</a:t>
            </a:r>
            <a:r>
              <a:rPr lang="en-US" sz="2000" dirty="0">
                <a:solidFill>
                  <a:srgbClr val="8B0000"/>
                </a:solidFill>
                <a:latin typeface="Hack NF, Consolas,  Courier New"/>
              </a:rPr>
              <a:t>-Z\.\-]+\.[a-</a:t>
            </a:r>
            <a:r>
              <a:rPr lang="en-US" sz="2000" dirty="0" err="1">
                <a:solidFill>
                  <a:srgbClr val="8B0000"/>
                </a:solidFill>
                <a:latin typeface="Hack NF, Consolas,  Courier New"/>
              </a:rPr>
              <a:t>zA</a:t>
            </a:r>
            <a:r>
              <a:rPr lang="en-US" sz="2000" dirty="0">
                <a:solidFill>
                  <a:srgbClr val="8B0000"/>
                </a:solidFill>
                <a:latin typeface="Hack NF, Consolas,  Courier New"/>
              </a:rPr>
              <a:t>-Z]{2,}$</a:t>
            </a:r>
            <a:r>
              <a:rPr lang="en-US" sz="2000" dirty="0">
                <a:solidFill>
                  <a:srgbClr val="000000"/>
                </a:solidFill>
                <a:latin typeface="Hack NF, Consolas,  Courier New"/>
              </a:rPr>
              <a:t>’</a:t>
            </a:r>
            <a:endParaRPr lang="en-US" sz="2000" dirty="0">
              <a:solidFill>
                <a:srgbClr val="333333"/>
              </a:solidFill>
              <a:latin typeface="Hack NF, Consolas,  Courier New"/>
            </a:endParaRPr>
          </a:p>
          <a:p>
            <a:pPr marL="0" indent="0">
              <a:buNone/>
            </a:pPr>
            <a:r>
              <a:rPr lang="en-US" sz="2000" dirty="0"/>
              <a:t>Returns True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46CD48-0EDB-4D34-B528-8C55A9BA56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</p:spTree>
    <p:extLst>
      <p:ext uri="{BB962C8B-B14F-4D97-AF65-F5344CB8AC3E}">
        <p14:creationId xmlns:p14="http://schemas.microsoft.com/office/powerpoint/2010/main" val="36762919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BC846-89D9-4251-B2D0-CC54C6261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That an Email Address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796F31-AC93-4865-82D8-C8C0395926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00FFFF"/>
                </a:highlight>
                <a:latin typeface="Hack NF, Consolas,  Courier New"/>
              </a:rPr>
              <a:t>'</a:t>
            </a:r>
            <a:r>
              <a:rPr lang="en-US" sz="2000" dirty="0">
                <a:solidFill>
                  <a:srgbClr val="8B0000"/>
                </a:solidFill>
                <a:highlight>
                  <a:srgbClr val="FF00FF"/>
                </a:highlight>
                <a:latin typeface="Hack NF, Consolas,  Courier New"/>
              </a:rPr>
              <a:t>thomas</a:t>
            </a:r>
            <a:r>
              <a:rPr lang="en-US" sz="2000" dirty="0">
                <a:solidFill>
                  <a:srgbClr val="8B0000"/>
                </a:solidFill>
                <a:highlight>
                  <a:srgbClr val="C0C0C0"/>
                </a:highlight>
                <a:latin typeface="Hack NF, Consolas,  Courier New"/>
              </a:rPr>
              <a:t>.</a:t>
            </a:r>
            <a:r>
              <a:rPr lang="en-US" sz="2000" dirty="0">
                <a:solidFill>
                  <a:srgbClr val="8B0000"/>
                </a:solidFill>
                <a:latin typeface="Hack NF, Consolas,  Courier New"/>
              </a:rPr>
              <a:t>rayner@microsoft.com</a:t>
            </a:r>
            <a:r>
              <a:rPr lang="en-US" sz="2000" dirty="0">
                <a:solidFill>
                  <a:srgbClr val="000000"/>
                </a:solidFill>
                <a:latin typeface="Hack NF, Consolas,  Courier New"/>
              </a:rPr>
              <a:t>'</a:t>
            </a:r>
            <a:r>
              <a:rPr lang="en-US" sz="2000" dirty="0">
                <a:solidFill>
                  <a:srgbClr val="333333"/>
                </a:solidFill>
                <a:latin typeface="Hack NF, Consolas,  Courier New"/>
              </a:rPr>
              <a:t> </a:t>
            </a:r>
            <a:r>
              <a:rPr lang="en-US" sz="2000" dirty="0">
                <a:solidFill>
                  <a:srgbClr val="A9A9A9"/>
                </a:solidFill>
                <a:latin typeface="Hack NF, Consolas,  Courier New"/>
              </a:rPr>
              <a:t>-match</a:t>
            </a:r>
            <a:r>
              <a:rPr lang="en-US" sz="2000" dirty="0">
                <a:solidFill>
                  <a:srgbClr val="333333"/>
                </a:solidFill>
                <a:latin typeface="Hack NF, Consolas,  Courier New"/>
              </a:rPr>
              <a:t> 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333333"/>
                </a:solidFill>
                <a:latin typeface="Hack NF, Consolas,  Courier New"/>
              </a:rPr>
              <a:t>	</a:t>
            </a:r>
            <a:r>
              <a:rPr lang="en-US" sz="2000" dirty="0">
                <a:solidFill>
                  <a:srgbClr val="000000"/>
                </a:solidFill>
                <a:latin typeface="Hack NF, Consolas,  Courier New"/>
              </a:rPr>
              <a:t>'</a:t>
            </a:r>
            <a:r>
              <a:rPr lang="en-US" sz="2000" dirty="0">
                <a:solidFill>
                  <a:srgbClr val="8B0000"/>
                </a:solidFill>
                <a:highlight>
                  <a:srgbClr val="00FFFF"/>
                </a:highlight>
                <a:latin typeface="Hack NF, Consolas,  Courier New"/>
              </a:rPr>
              <a:t>^</a:t>
            </a:r>
            <a:r>
              <a:rPr lang="en-US" sz="2000" dirty="0">
                <a:solidFill>
                  <a:srgbClr val="8B0000"/>
                </a:solidFill>
                <a:highlight>
                  <a:srgbClr val="FFFF00"/>
                </a:highlight>
                <a:latin typeface="Hack NF, Consolas,  Courier New"/>
              </a:rPr>
              <a:t>[</a:t>
            </a:r>
            <a:r>
              <a:rPr lang="en-US" sz="2000" u="heavy" dirty="0">
                <a:solidFill>
                  <a:srgbClr val="8B0000"/>
                </a:solidFill>
                <a:highlight>
                  <a:srgbClr val="FF00FF"/>
                </a:highlight>
                <a:uFill>
                  <a:solidFill>
                    <a:srgbClr val="FFFF00"/>
                  </a:solidFill>
                </a:uFill>
                <a:latin typeface="Hack NF, Consolas,  Courier New"/>
              </a:rPr>
              <a:t>a-</a:t>
            </a:r>
            <a:r>
              <a:rPr lang="en-US" sz="2000" u="heavy" dirty="0" err="1">
                <a:solidFill>
                  <a:srgbClr val="8B0000"/>
                </a:solidFill>
                <a:highlight>
                  <a:srgbClr val="FF00FF"/>
                </a:highlight>
                <a:uFill>
                  <a:solidFill>
                    <a:srgbClr val="FFFF00"/>
                  </a:solidFill>
                </a:uFill>
                <a:latin typeface="Hack NF, Consolas,  Courier New"/>
              </a:rPr>
              <a:t>zA</a:t>
            </a:r>
            <a:r>
              <a:rPr lang="en-US" sz="2000" u="heavy" dirty="0">
                <a:solidFill>
                  <a:srgbClr val="8B0000"/>
                </a:solidFill>
                <a:highlight>
                  <a:srgbClr val="FF00FF"/>
                </a:highlight>
                <a:uFill>
                  <a:solidFill>
                    <a:srgbClr val="FFFF00"/>
                  </a:solidFill>
                </a:uFill>
                <a:latin typeface="Hack NF, Consolas,  Courier New"/>
              </a:rPr>
              <a:t>-Z</a:t>
            </a:r>
            <a:r>
              <a:rPr lang="en-US" sz="2000" u="heavy" dirty="0">
                <a:solidFill>
                  <a:srgbClr val="8B0000"/>
                </a:solidFill>
                <a:highlight>
                  <a:srgbClr val="C0C0C0"/>
                </a:highlight>
                <a:uFill>
                  <a:solidFill>
                    <a:srgbClr val="FFFF00"/>
                  </a:solidFill>
                </a:uFill>
                <a:latin typeface="Hack NF, Consolas,  Courier New"/>
              </a:rPr>
              <a:t>\.</a:t>
            </a:r>
            <a:r>
              <a:rPr lang="en-US" sz="2000" u="heavy" dirty="0">
                <a:solidFill>
                  <a:srgbClr val="8B0000"/>
                </a:solidFill>
                <a:highlight>
                  <a:srgbClr val="00FF00"/>
                </a:highlight>
                <a:uFill>
                  <a:solidFill>
                    <a:srgbClr val="FFFF00"/>
                  </a:solidFill>
                </a:uFill>
                <a:latin typeface="Hack NF, Consolas,  Courier New"/>
              </a:rPr>
              <a:t>_</a:t>
            </a:r>
            <a:r>
              <a:rPr lang="en-US" sz="2000" u="heavy" dirty="0">
                <a:solidFill>
                  <a:srgbClr val="8B0000"/>
                </a:solidFill>
                <a:highlight>
                  <a:srgbClr val="808000"/>
                </a:highlight>
                <a:uFill>
                  <a:solidFill>
                    <a:srgbClr val="FFFF00"/>
                  </a:solidFill>
                </a:uFill>
                <a:latin typeface="Hack NF, Consolas,  Courier New"/>
              </a:rPr>
              <a:t>\-</a:t>
            </a:r>
            <a:r>
              <a:rPr lang="en-US" sz="2000" u="heavy" dirty="0">
                <a:solidFill>
                  <a:srgbClr val="8B0000"/>
                </a:solidFill>
                <a:highlight>
                  <a:srgbClr val="F77462"/>
                </a:highlight>
                <a:uFill>
                  <a:solidFill>
                    <a:srgbClr val="FFFF00"/>
                  </a:solidFill>
                </a:uFill>
                <a:latin typeface="Hack NF, Consolas,  Courier New"/>
              </a:rPr>
              <a:t>+</a:t>
            </a:r>
            <a:r>
              <a:rPr lang="en-US" sz="2000" dirty="0">
                <a:solidFill>
                  <a:srgbClr val="8B0000"/>
                </a:solidFill>
                <a:highlight>
                  <a:srgbClr val="FFFF00"/>
                </a:highlight>
                <a:latin typeface="Hack NF, Consolas,  Courier New"/>
              </a:rPr>
              <a:t>]+</a:t>
            </a:r>
            <a:r>
              <a:rPr lang="en-US" sz="2000" dirty="0">
                <a:solidFill>
                  <a:srgbClr val="8B0000"/>
                </a:solidFill>
                <a:latin typeface="Hack NF, Consolas,  Courier New"/>
              </a:rPr>
              <a:t>@[a-</a:t>
            </a:r>
            <a:r>
              <a:rPr lang="en-US" sz="2000" dirty="0" err="1">
                <a:solidFill>
                  <a:srgbClr val="8B0000"/>
                </a:solidFill>
                <a:latin typeface="Hack NF, Consolas,  Courier New"/>
              </a:rPr>
              <a:t>zA</a:t>
            </a:r>
            <a:r>
              <a:rPr lang="en-US" sz="2000" dirty="0">
                <a:solidFill>
                  <a:srgbClr val="8B0000"/>
                </a:solidFill>
                <a:latin typeface="Hack NF, Consolas,  Courier New"/>
              </a:rPr>
              <a:t>-Z\.\-]+\.[a-</a:t>
            </a:r>
            <a:r>
              <a:rPr lang="en-US" sz="2000" dirty="0" err="1">
                <a:solidFill>
                  <a:srgbClr val="8B0000"/>
                </a:solidFill>
                <a:latin typeface="Hack NF, Consolas,  Courier New"/>
              </a:rPr>
              <a:t>zA</a:t>
            </a:r>
            <a:r>
              <a:rPr lang="en-US" sz="2000" dirty="0">
                <a:solidFill>
                  <a:srgbClr val="8B0000"/>
                </a:solidFill>
                <a:latin typeface="Hack NF, Consolas,  Courier New"/>
              </a:rPr>
              <a:t>-Z]{2,}$</a:t>
            </a:r>
            <a:r>
              <a:rPr lang="en-US" sz="2000" dirty="0">
                <a:solidFill>
                  <a:srgbClr val="000000"/>
                </a:solidFill>
                <a:latin typeface="Hack NF, Consolas,  Courier New"/>
              </a:rPr>
              <a:t>’</a:t>
            </a:r>
            <a:endParaRPr lang="en-US" sz="2000" dirty="0">
              <a:solidFill>
                <a:srgbClr val="333333"/>
              </a:solidFill>
              <a:latin typeface="Hack NF, Consolas,  Courier New"/>
            </a:endParaRPr>
          </a:p>
          <a:p>
            <a:pPr marL="0" indent="0">
              <a:buNone/>
            </a:pPr>
            <a:r>
              <a:rPr lang="en-US" sz="2000" dirty="0"/>
              <a:t>Returns True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46CD48-0EDB-4D34-B528-8C55A9BA56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</p:spTree>
    <p:extLst>
      <p:ext uri="{BB962C8B-B14F-4D97-AF65-F5344CB8AC3E}">
        <p14:creationId xmlns:p14="http://schemas.microsoft.com/office/powerpoint/2010/main" val="25818337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BC846-89D9-4251-B2D0-CC54C6261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That an Email Address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796F31-AC93-4865-82D8-C8C0395926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00FFFF"/>
                </a:highlight>
                <a:latin typeface="Hack NF, Consolas,  Courier New"/>
              </a:rPr>
              <a:t>'</a:t>
            </a:r>
            <a:r>
              <a:rPr lang="en-US" sz="2000" dirty="0">
                <a:solidFill>
                  <a:srgbClr val="8B0000"/>
                </a:solidFill>
                <a:highlight>
                  <a:srgbClr val="FF00FF"/>
                </a:highlight>
                <a:latin typeface="Hack NF, Consolas,  Courier New"/>
              </a:rPr>
              <a:t>thomas</a:t>
            </a:r>
            <a:r>
              <a:rPr lang="en-US" sz="2000" dirty="0">
                <a:solidFill>
                  <a:srgbClr val="8B0000"/>
                </a:solidFill>
                <a:highlight>
                  <a:srgbClr val="C0C0C0"/>
                </a:highlight>
                <a:latin typeface="Hack NF, Consolas,  Courier New"/>
              </a:rPr>
              <a:t>.</a:t>
            </a:r>
            <a:r>
              <a:rPr lang="en-US" sz="2000" dirty="0">
                <a:solidFill>
                  <a:srgbClr val="8B0000"/>
                </a:solidFill>
                <a:highlight>
                  <a:srgbClr val="FF00FF"/>
                </a:highlight>
                <a:latin typeface="Hack NF, Consolas,  Courier New"/>
              </a:rPr>
              <a:t>rayner</a:t>
            </a:r>
            <a:r>
              <a:rPr lang="en-US" sz="2000" dirty="0">
                <a:solidFill>
                  <a:srgbClr val="8B0000"/>
                </a:solidFill>
                <a:latin typeface="Hack NF, Consolas,  Courier New"/>
              </a:rPr>
              <a:t>@microsoft.com</a:t>
            </a:r>
            <a:r>
              <a:rPr lang="en-US" sz="2000" dirty="0">
                <a:solidFill>
                  <a:srgbClr val="000000"/>
                </a:solidFill>
                <a:latin typeface="Hack NF, Consolas,  Courier New"/>
              </a:rPr>
              <a:t>'</a:t>
            </a:r>
            <a:r>
              <a:rPr lang="en-US" sz="2000" dirty="0">
                <a:solidFill>
                  <a:srgbClr val="333333"/>
                </a:solidFill>
                <a:latin typeface="Hack NF, Consolas,  Courier New"/>
              </a:rPr>
              <a:t> </a:t>
            </a:r>
            <a:r>
              <a:rPr lang="en-US" sz="2000" dirty="0">
                <a:solidFill>
                  <a:srgbClr val="A9A9A9"/>
                </a:solidFill>
                <a:latin typeface="Hack NF, Consolas,  Courier New"/>
              </a:rPr>
              <a:t>-match</a:t>
            </a:r>
            <a:r>
              <a:rPr lang="en-US" sz="2000" dirty="0">
                <a:solidFill>
                  <a:srgbClr val="333333"/>
                </a:solidFill>
                <a:latin typeface="Hack NF, Consolas,  Courier New"/>
              </a:rPr>
              <a:t> 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333333"/>
                </a:solidFill>
                <a:latin typeface="Hack NF, Consolas,  Courier New"/>
              </a:rPr>
              <a:t>	</a:t>
            </a:r>
            <a:r>
              <a:rPr lang="en-US" sz="2000" dirty="0">
                <a:solidFill>
                  <a:srgbClr val="000000"/>
                </a:solidFill>
                <a:latin typeface="Hack NF, Consolas,  Courier New"/>
              </a:rPr>
              <a:t>'</a:t>
            </a:r>
            <a:r>
              <a:rPr lang="en-US" sz="2000" dirty="0">
                <a:solidFill>
                  <a:srgbClr val="8B0000"/>
                </a:solidFill>
                <a:highlight>
                  <a:srgbClr val="00FFFF"/>
                </a:highlight>
                <a:latin typeface="Hack NF, Consolas,  Courier New"/>
              </a:rPr>
              <a:t>^</a:t>
            </a:r>
            <a:r>
              <a:rPr lang="en-US" sz="2000" dirty="0">
                <a:solidFill>
                  <a:srgbClr val="8B0000"/>
                </a:solidFill>
                <a:highlight>
                  <a:srgbClr val="FFFF00"/>
                </a:highlight>
                <a:latin typeface="Hack NF, Consolas,  Courier New"/>
              </a:rPr>
              <a:t>[</a:t>
            </a:r>
            <a:r>
              <a:rPr lang="en-US" sz="2000" u="heavy" dirty="0">
                <a:solidFill>
                  <a:srgbClr val="8B0000"/>
                </a:solidFill>
                <a:highlight>
                  <a:srgbClr val="FF00FF"/>
                </a:highlight>
                <a:uFill>
                  <a:solidFill>
                    <a:srgbClr val="FFFF00"/>
                  </a:solidFill>
                </a:uFill>
                <a:latin typeface="Hack NF, Consolas,  Courier New"/>
              </a:rPr>
              <a:t>a-</a:t>
            </a:r>
            <a:r>
              <a:rPr lang="en-US" sz="2000" u="heavy" dirty="0" err="1">
                <a:solidFill>
                  <a:srgbClr val="8B0000"/>
                </a:solidFill>
                <a:highlight>
                  <a:srgbClr val="FF00FF"/>
                </a:highlight>
                <a:uFill>
                  <a:solidFill>
                    <a:srgbClr val="FFFF00"/>
                  </a:solidFill>
                </a:uFill>
                <a:latin typeface="Hack NF, Consolas,  Courier New"/>
              </a:rPr>
              <a:t>zA</a:t>
            </a:r>
            <a:r>
              <a:rPr lang="en-US" sz="2000" u="heavy" dirty="0">
                <a:solidFill>
                  <a:srgbClr val="8B0000"/>
                </a:solidFill>
                <a:highlight>
                  <a:srgbClr val="FF00FF"/>
                </a:highlight>
                <a:uFill>
                  <a:solidFill>
                    <a:srgbClr val="FFFF00"/>
                  </a:solidFill>
                </a:uFill>
                <a:latin typeface="Hack NF, Consolas,  Courier New"/>
              </a:rPr>
              <a:t>-Z</a:t>
            </a:r>
            <a:r>
              <a:rPr lang="en-US" sz="2000" u="heavy" dirty="0">
                <a:solidFill>
                  <a:srgbClr val="8B0000"/>
                </a:solidFill>
                <a:highlight>
                  <a:srgbClr val="C0C0C0"/>
                </a:highlight>
                <a:uFill>
                  <a:solidFill>
                    <a:srgbClr val="FFFF00"/>
                  </a:solidFill>
                </a:uFill>
                <a:latin typeface="Hack NF, Consolas,  Courier New"/>
              </a:rPr>
              <a:t>\.</a:t>
            </a:r>
            <a:r>
              <a:rPr lang="en-US" sz="2000" u="heavy" dirty="0">
                <a:solidFill>
                  <a:srgbClr val="8B0000"/>
                </a:solidFill>
                <a:highlight>
                  <a:srgbClr val="00FF00"/>
                </a:highlight>
                <a:uFill>
                  <a:solidFill>
                    <a:srgbClr val="FFFF00"/>
                  </a:solidFill>
                </a:uFill>
                <a:latin typeface="Hack NF, Consolas,  Courier New"/>
              </a:rPr>
              <a:t>_</a:t>
            </a:r>
            <a:r>
              <a:rPr lang="en-US" sz="2000" u="heavy" dirty="0">
                <a:solidFill>
                  <a:srgbClr val="8B0000"/>
                </a:solidFill>
                <a:highlight>
                  <a:srgbClr val="808000"/>
                </a:highlight>
                <a:uFill>
                  <a:solidFill>
                    <a:srgbClr val="FFFF00"/>
                  </a:solidFill>
                </a:uFill>
                <a:latin typeface="Hack NF, Consolas,  Courier New"/>
              </a:rPr>
              <a:t>\-</a:t>
            </a:r>
            <a:r>
              <a:rPr lang="en-US" sz="2000" u="heavy" dirty="0">
                <a:solidFill>
                  <a:srgbClr val="8B0000"/>
                </a:solidFill>
                <a:highlight>
                  <a:srgbClr val="F77462"/>
                </a:highlight>
                <a:uFill>
                  <a:solidFill>
                    <a:srgbClr val="FFFF00"/>
                  </a:solidFill>
                </a:uFill>
                <a:latin typeface="Hack NF, Consolas,  Courier New"/>
              </a:rPr>
              <a:t>+</a:t>
            </a:r>
            <a:r>
              <a:rPr lang="en-US" sz="2000" dirty="0">
                <a:solidFill>
                  <a:srgbClr val="8B0000"/>
                </a:solidFill>
                <a:highlight>
                  <a:srgbClr val="FFFF00"/>
                </a:highlight>
                <a:latin typeface="Hack NF, Consolas,  Courier New"/>
              </a:rPr>
              <a:t>]+</a:t>
            </a:r>
            <a:r>
              <a:rPr lang="en-US" sz="2000" dirty="0">
                <a:solidFill>
                  <a:srgbClr val="8B0000"/>
                </a:solidFill>
                <a:latin typeface="Hack NF, Consolas,  Courier New"/>
              </a:rPr>
              <a:t>@[a-</a:t>
            </a:r>
            <a:r>
              <a:rPr lang="en-US" sz="2000" dirty="0" err="1">
                <a:solidFill>
                  <a:srgbClr val="8B0000"/>
                </a:solidFill>
                <a:latin typeface="Hack NF, Consolas,  Courier New"/>
              </a:rPr>
              <a:t>zA</a:t>
            </a:r>
            <a:r>
              <a:rPr lang="en-US" sz="2000" dirty="0">
                <a:solidFill>
                  <a:srgbClr val="8B0000"/>
                </a:solidFill>
                <a:latin typeface="Hack NF, Consolas,  Courier New"/>
              </a:rPr>
              <a:t>-Z\.\-]+\.[a-</a:t>
            </a:r>
            <a:r>
              <a:rPr lang="en-US" sz="2000" dirty="0" err="1">
                <a:solidFill>
                  <a:srgbClr val="8B0000"/>
                </a:solidFill>
                <a:latin typeface="Hack NF, Consolas,  Courier New"/>
              </a:rPr>
              <a:t>zA</a:t>
            </a:r>
            <a:r>
              <a:rPr lang="en-US" sz="2000" dirty="0">
                <a:solidFill>
                  <a:srgbClr val="8B0000"/>
                </a:solidFill>
                <a:latin typeface="Hack NF, Consolas,  Courier New"/>
              </a:rPr>
              <a:t>-Z]{2,}$</a:t>
            </a:r>
            <a:r>
              <a:rPr lang="en-US" sz="2000" dirty="0">
                <a:solidFill>
                  <a:srgbClr val="000000"/>
                </a:solidFill>
                <a:latin typeface="Hack NF, Consolas,  Courier New"/>
              </a:rPr>
              <a:t>’</a:t>
            </a:r>
            <a:endParaRPr lang="en-US" sz="2000" dirty="0">
              <a:solidFill>
                <a:srgbClr val="333333"/>
              </a:solidFill>
              <a:latin typeface="Hack NF, Consolas,  Courier New"/>
            </a:endParaRPr>
          </a:p>
          <a:p>
            <a:pPr marL="0" indent="0">
              <a:buNone/>
            </a:pPr>
            <a:r>
              <a:rPr lang="en-US" sz="2000" dirty="0"/>
              <a:t>Returns True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46CD48-0EDB-4D34-B528-8C55A9BA56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</p:spTree>
    <p:extLst>
      <p:ext uri="{BB962C8B-B14F-4D97-AF65-F5344CB8AC3E}">
        <p14:creationId xmlns:p14="http://schemas.microsoft.com/office/powerpoint/2010/main" val="30891576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BC846-89D9-4251-B2D0-CC54C6261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That an Email Address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796F31-AC93-4865-82D8-C8C0395926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00FFFF"/>
                </a:highlight>
                <a:latin typeface="Hack NF, Consolas,  Courier New"/>
              </a:rPr>
              <a:t>'</a:t>
            </a:r>
            <a:r>
              <a:rPr lang="en-US" sz="2000" dirty="0">
                <a:solidFill>
                  <a:srgbClr val="8B0000"/>
                </a:solidFill>
                <a:highlight>
                  <a:srgbClr val="FF00FF"/>
                </a:highlight>
                <a:latin typeface="Hack NF, Consolas,  Courier New"/>
              </a:rPr>
              <a:t>thomas</a:t>
            </a:r>
            <a:r>
              <a:rPr lang="en-US" sz="2000" dirty="0">
                <a:solidFill>
                  <a:srgbClr val="8B0000"/>
                </a:solidFill>
                <a:highlight>
                  <a:srgbClr val="C0C0C0"/>
                </a:highlight>
                <a:latin typeface="Hack NF, Consolas,  Courier New"/>
              </a:rPr>
              <a:t>.</a:t>
            </a:r>
            <a:r>
              <a:rPr lang="en-US" sz="2000" dirty="0">
                <a:solidFill>
                  <a:srgbClr val="8B0000"/>
                </a:solidFill>
                <a:highlight>
                  <a:srgbClr val="FF00FF"/>
                </a:highlight>
                <a:latin typeface="Hack NF, Consolas,  Courier New"/>
              </a:rPr>
              <a:t>rayner</a:t>
            </a:r>
            <a:r>
              <a:rPr lang="en-US" sz="2000" dirty="0">
                <a:solidFill>
                  <a:srgbClr val="8B0000"/>
                </a:solidFill>
                <a:latin typeface="Hack NF, Consolas,  Courier New"/>
              </a:rPr>
              <a:t>@microsoft.com</a:t>
            </a:r>
            <a:r>
              <a:rPr lang="en-US" sz="2000" dirty="0">
                <a:solidFill>
                  <a:srgbClr val="000000"/>
                </a:solidFill>
                <a:latin typeface="Hack NF, Consolas,  Courier New"/>
              </a:rPr>
              <a:t>'</a:t>
            </a:r>
            <a:r>
              <a:rPr lang="en-US" sz="2000" dirty="0">
                <a:solidFill>
                  <a:srgbClr val="333333"/>
                </a:solidFill>
                <a:latin typeface="Hack NF, Consolas,  Courier New"/>
              </a:rPr>
              <a:t> </a:t>
            </a:r>
            <a:r>
              <a:rPr lang="en-US" sz="2000" dirty="0">
                <a:solidFill>
                  <a:srgbClr val="A9A9A9"/>
                </a:solidFill>
                <a:latin typeface="Hack NF, Consolas,  Courier New"/>
              </a:rPr>
              <a:t>-match</a:t>
            </a:r>
            <a:r>
              <a:rPr lang="en-US" sz="2000" dirty="0">
                <a:solidFill>
                  <a:srgbClr val="333333"/>
                </a:solidFill>
                <a:latin typeface="Hack NF, Consolas,  Courier New"/>
              </a:rPr>
              <a:t> 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333333"/>
                </a:solidFill>
                <a:latin typeface="Hack NF, Consolas,  Courier New"/>
              </a:rPr>
              <a:t>	</a:t>
            </a:r>
            <a:r>
              <a:rPr lang="en-US" sz="2000" dirty="0">
                <a:solidFill>
                  <a:srgbClr val="000000"/>
                </a:solidFill>
                <a:latin typeface="Hack NF, Consolas,  Courier New"/>
              </a:rPr>
              <a:t>'</a:t>
            </a:r>
            <a:r>
              <a:rPr lang="en-US" sz="2000" dirty="0">
                <a:solidFill>
                  <a:srgbClr val="8B0000"/>
                </a:solidFill>
                <a:highlight>
                  <a:srgbClr val="00FFFF"/>
                </a:highlight>
                <a:latin typeface="Hack NF, Consolas,  Courier New"/>
              </a:rPr>
              <a:t>^</a:t>
            </a:r>
            <a:r>
              <a:rPr lang="en-US" sz="2000" dirty="0">
                <a:solidFill>
                  <a:srgbClr val="8B0000"/>
                </a:solidFill>
                <a:highlight>
                  <a:srgbClr val="FFFF00"/>
                </a:highlight>
                <a:latin typeface="Hack NF, Consolas,  Courier New"/>
              </a:rPr>
              <a:t>[</a:t>
            </a:r>
            <a:r>
              <a:rPr lang="en-US" sz="2000" u="heavy" dirty="0">
                <a:solidFill>
                  <a:srgbClr val="8B0000"/>
                </a:solidFill>
                <a:highlight>
                  <a:srgbClr val="FF00FF"/>
                </a:highlight>
                <a:uFill>
                  <a:solidFill>
                    <a:srgbClr val="FFFF00"/>
                  </a:solidFill>
                </a:uFill>
                <a:latin typeface="Hack NF, Consolas,  Courier New"/>
              </a:rPr>
              <a:t>a-</a:t>
            </a:r>
            <a:r>
              <a:rPr lang="en-US" sz="2000" u="heavy" dirty="0" err="1">
                <a:solidFill>
                  <a:srgbClr val="8B0000"/>
                </a:solidFill>
                <a:highlight>
                  <a:srgbClr val="FF00FF"/>
                </a:highlight>
                <a:uFill>
                  <a:solidFill>
                    <a:srgbClr val="FFFF00"/>
                  </a:solidFill>
                </a:uFill>
                <a:latin typeface="Hack NF, Consolas,  Courier New"/>
              </a:rPr>
              <a:t>zA</a:t>
            </a:r>
            <a:r>
              <a:rPr lang="en-US" sz="2000" u="heavy" dirty="0">
                <a:solidFill>
                  <a:srgbClr val="8B0000"/>
                </a:solidFill>
                <a:highlight>
                  <a:srgbClr val="FF00FF"/>
                </a:highlight>
                <a:uFill>
                  <a:solidFill>
                    <a:srgbClr val="FFFF00"/>
                  </a:solidFill>
                </a:uFill>
                <a:latin typeface="Hack NF, Consolas,  Courier New"/>
              </a:rPr>
              <a:t>-Z</a:t>
            </a:r>
            <a:r>
              <a:rPr lang="en-US" sz="2000" u="heavy" dirty="0">
                <a:solidFill>
                  <a:srgbClr val="8B0000"/>
                </a:solidFill>
                <a:highlight>
                  <a:srgbClr val="C0C0C0"/>
                </a:highlight>
                <a:uFill>
                  <a:solidFill>
                    <a:srgbClr val="FFFF00"/>
                  </a:solidFill>
                </a:uFill>
                <a:latin typeface="Hack NF, Consolas,  Courier New"/>
              </a:rPr>
              <a:t>\.</a:t>
            </a:r>
            <a:r>
              <a:rPr lang="en-US" sz="2000" u="heavy" dirty="0">
                <a:solidFill>
                  <a:srgbClr val="8B0000"/>
                </a:solidFill>
                <a:highlight>
                  <a:srgbClr val="00FF00"/>
                </a:highlight>
                <a:uFill>
                  <a:solidFill>
                    <a:srgbClr val="FFFF00"/>
                  </a:solidFill>
                </a:uFill>
                <a:latin typeface="Hack NF, Consolas,  Courier New"/>
              </a:rPr>
              <a:t>_</a:t>
            </a:r>
            <a:r>
              <a:rPr lang="en-US" sz="2000" u="heavy" dirty="0">
                <a:solidFill>
                  <a:srgbClr val="8B0000"/>
                </a:solidFill>
                <a:highlight>
                  <a:srgbClr val="808000"/>
                </a:highlight>
                <a:uFill>
                  <a:solidFill>
                    <a:srgbClr val="FFFF00"/>
                  </a:solidFill>
                </a:uFill>
                <a:latin typeface="Hack NF, Consolas,  Courier New"/>
              </a:rPr>
              <a:t>\-</a:t>
            </a:r>
            <a:r>
              <a:rPr lang="en-US" sz="2000" u="heavy" dirty="0">
                <a:solidFill>
                  <a:srgbClr val="8B0000"/>
                </a:solidFill>
                <a:highlight>
                  <a:srgbClr val="F77462"/>
                </a:highlight>
                <a:uFill>
                  <a:solidFill>
                    <a:srgbClr val="FFFF00"/>
                  </a:solidFill>
                </a:uFill>
                <a:latin typeface="Hack NF, Consolas,  Courier New"/>
              </a:rPr>
              <a:t>+</a:t>
            </a:r>
            <a:r>
              <a:rPr lang="en-US" sz="2000" dirty="0">
                <a:solidFill>
                  <a:srgbClr val="8B0000"/>
                </a:solidFill>
                <a:highlight>
                  <a:srgbClr val="FFFF00"/>
                </a:highlight>
                <a:latin typeface="Hack NF, Consolas,  Courier New"/>
              </a:rPr>
              <a:t>]+</a:t>
            </a:r>
            <a:r>
              <a:rPr lang="en-US" sz="2000" dirty="0">
                <a:solidFill>
                  <a:srgbClr val="8B0000"/>
                </a:solidFill>
                <a:highlight>
                  <a:srgbClr val="5CB565"/>
                </a:highlight>
                <a:latin typeface="Hack NF, Consolas,  Courier New"/>
              </a:rPr>
              <a:t>@</a:t>
            </a:r>
            <a:r>
              <a:rPr lang="en-US" sz="2000" dirty="0">
                <a:solidFill>
                  <a:srgbClr val="8B0000"/>
                </a:solidFill>
                <a:latin typeface="Hack NF, Consolas,  Courier New"/>
              </a:rPr>
              <a:t>[a-</a:t>
            </a:r>
            <a:r>
              <a:rPr lang="en-US" sz="2000" dirty="0" err="1">
                <a:solidFill>
                  <a:srgbClr val="8B0000"/>
                </a:solidFill>
                <a:latin typeface="Hack NF, Consolas,  Courier New"/>
              </a:rPr>
              <a:t>zA</a:t>
            </a:r>
            <a:r>
              <a:rPr lang="en-US" sz="2000" dirty="0">
                <a:solidFill>
                  <a:srgbClr val="8B0000"/>
                </a:solidFill>
                <a:latin typeface="Hack NF, Consolas,  Courier New"/>
              </a:rPr>
              <a:t>-Z\.\-]+\.[a-</a:t>
            </a:r>
            <a:r>
              <a:rPr lang="en-US" sz="2000" dirty="0" err="1">
                <a:solidFill>
                  <a:srgbClr val="8B0000"/>
                </a:solidFill>
                <a:latin typeface="Hack NF, Consolas,  Courier New"/>
              </a:rPr>
              <a:t>zA</a:t>
            </a:r>
            <a:r>
              <a:rPr lang="en-US" sz="2000" dirty="0">
                <a:solidFill>
                  <a:srgbClr val="8B0000"/>
                </a:solidFill>
                <a:latin typeface="Hack NF, Consolas,  Courier New"/>
              </a:rPr>
              <a:t>-Z]{2,}$</a:t>
            </a:r>
            <a:r>
              <a:rPr lang="en-US" sz="2000" dirty="0">
                <a:solidFill>
                  <a:srgbClr val="000000"/>
                </a:solidFill>
                <a:latin typeface="Hack NF, Consolas,  Courier New"/>
              </a:rPr>
              <a:t>’</a:t>
            </a:r>
            <a:endParaRPr lang="en-US" sz="2000" dirty="0">
              <a:solidFill>
                <a:srgbClr val="333333"/>
              </a:solidFill>
              <a:latin typeface="Hack NF, Consolas,  Courier New"/>
            </a:endParaRPr>
          </a:p>
          <a:p>
            <a:pPr marL="0" indent="0">
              <a:buNone/>
            </a:pPr>
            <a:r>
              <a:rPr lang="en-US" sz="2000" dirty="0"/>
              <a:t>Returns True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46CD48-0EDB-4D34-B528-8C55A9BA56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</p:spTree>
    <p:extLst>
      <p:ext uri="{BB962C8B-B14F-4D97-AF65-F5344CB8AC3E}">
        <p14:creationId xmlns:p14="http://schemas.microsoft.com/office/powerpoint/2010/main" val="11594261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BC846-89D9-4251-B2D0-CC54C6261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That an Email Address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796F31-AC93-4865-82D8-C8C0395926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00FFFF"/>
                </a:highlight>
                <a:latin typeface="Hack NF, Consolas,  Courier New"/>
              </a:rPr>
              <a:t>'</a:t>
            </a:r>
            <a:r>
              <a:rPr lang="en-US" sz="2000" dirty="0">
                <a:solidFill>
                  <a:srgbClr val="8B0000"/>
                </a:solidFill>
                <a:highlight>
                  <a:srgbClr val="FF00FF"/>
                </a:highlight>
                <a:latin typeface="Hack NF, Consolas,  Courier New"/>
              </a:rPr>
              <a:t>thomas</a:t>
            </a:r>
            <a:r>
              <a:rPr lang="en-US" sz="2000" dirty="0">
                <a:solidFill>
                  <a:srgbClr val="8B0000"/>
                </a:solidFill>
                <a:highlight>
                  <a:srgbClr val="C0C0C0"/>
                </a:highlight>
                <a:latin typeface="Hack NF, Consolas,  Courier New"/>
              </a:rPr>
              <a:t>.</a:t>
            </a:r>
            <a:r>
              <a:rPr lang="en-US" sz="2000" dirty="0">
                <a:solidFill>
                  <a:srgbClr val="8B0000"/>
                </a:solidFill>
                <a:highlight>
                  <a:srgbClr val="FF00FF"/>
                </a:highlight>
                <a:latin typeface="Hack NF, Consolas,  Courier New"/>
              </a:rPr>
              <a:t>rayner</a:t>
            </a:r>
            <a:r>
              <a:rPr lang="en-US" sz="2000" dirty="0">
                <a:solidFill>
                  <a:srgbClr val="8B0000"/>
                </a:solidFill>
                <a:highlight>
                  <a:srgbClr val="5CB565"/>
                </a:highlight>
                <a:latin typeface="Hack NF, Consolas,  Courier New"/>
              </a:rPr>
              <a:t>@</a:t>
            </a:r>
            <a:r>
              <a:rPr lang="en-US" sz="2000" dirty="0">
                <a:solidFill>
                  <a:srgbClr val="8B0000"/>
                </a:solidFill>
                <a:latin typeface="Hack NF, Consolas,  Courier New"/>
              </a:rPr>
              <a:t>microsoft.com</a:t>
            </a:r>
            <a:r>
              <a:rPr lang="en-US" sz="2000" dirty="0">
                <a:solidFill>
                  <a:srgbClr val="000000"/>
                </a:solidFill>
                <a:latin typeface="Hack NF, Consolas,  Courier New"/>
              </a:rPr>
              <a:t>'</a:t>
            </a:r>
            <a:r>
              <a:rPr lang="en-US" sz="2000" dirty="0">
                <a:solidFill>
                  <a:srgbClr val="333333"/>
                </a:solidFill>
                <a:latin typeface="Hack NF, Consolas,  Courier New"/>
              </a:rPr>
              <a:t> </a:t>
            </a:r>
            <a:r>
              <a:rPr lang="en-US" sz="2000" dirty="0">
                <a:solidFill>
                  <a:srgbClr val="A9A9A9"/>
                </a:solidFill>
                <a:latin typeface="Hack NF, Consolas,  Courier New"/>
              </a:rPr>
              <a:t>-match</a:t>
            </a:r>
            <a:r>
              <a:rPr lang="en-US" sz="2000" dirty="0">
                <a:solidFill>
                  <a:srgbClr val="333333"/>
                </a:solidFill>
                <a:latin typeface="Hack NF, Consolas,  Courier New"/>
              </a:rPr>
              <a:t> 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333333"/>
                </a:solidFill>
                <a:latin typeface="Hack NF, Consolas,  Courier New"/>
              </a:rPr>
              <a:t>	</a:t>
            </a:r>
            <a:r>
              <a:rPr lang="en-US" sz="2000" dirty="0">
                <a:solidFill>
                  <a:srgbClr val="000000"/>
                </a:solidFill>
                <a:latin typeface="Hack NF, Consolas,  Courier New"/>
              </a:rPr>
              <a:t>'</a:t>
            </a:r>
            <a:r>
              <a:rPr lang="en-US" sz="2000" dirty="0">
                <a:solidFill>
                  <a:srgbClr val="8B0000"/>
                </a:solidFill>
                <a:highlight>
                  <a:srgbClr val="00FFFF"/>
                </a:highlight>
                <a:latin typeface="Hack NF, Consolas,  Courier New"/>
              </a:rPr>
              <a:t>^</a:t>
            </a:r>
            <a:r>
              <a:rPr lang="en-US" sz="2000" dirty="0">
                <a:solidFill>
                  <a:srgbClr val="8B0000"/>
                </a:solidFill>
                <a:highlight>
                  <a:srgbClr val="FFFF00"/>
                </a:highlight>
                <a:latin typeface="Hack NF, Consolas,  Courier New"/>
              </a:rPr>
              <a:t>[</a:t>
            </a:r>
            <a:r>
              <a:rPr lang="en-US" sz="2000" u="heavy" dirty="0">
                <a:solidFill>
                  <a:srgbClr val="8B0000"/>
                </a:solidFill>
                <a:highlight>
                  <a:srgbClr val="FF00FF"/>
                </a:highlight>
                <a:uFill>
                  <a:solidFill>
                    <a:srgbClr val="FFFF00"/>
                  </a:solidFill>
                </a:uFill>
                <a:latin typeface="Hack NF, Consolas,  Courier New"/>
              </a:rPr>
              <a:t>a-</a:t>
            </a:r>
            <a:r>
              <a:rPr lang="en-US" sz="2000" u="heavy" dirty="0" err="1">
                <a:solidFill>
                  <a:srgbClr val="8B0000"/>
                </a:solidFill>
                <a:highlight>
                  <a:srgbClr val="FF00FF"/>
                </a:highlight>
                <a:uFill>
                  <a:solidFill>
                    <a:srgbClr val="FFFF00"/>
                  </a:solidFill>
                </a:uFill>
                <a:latin typeface="Hack NF, Consolas,  Courier New"/>
              </a:rPr>
              <a:t>zA</a:t>
            </a:r>
            <a:r>
              <a:rPr lang="en-US" sz="2000" u="heavy" dirty="0">
                <a:solidFill>
                  <a:srgbClr val="8B0000"/>
                </a:solidFill>
                <a:highlight>
                  <a:srgbClr val="FF00FF"/>
                </a:highlight>
                <a:uFill>
                  <a:solidFill>
                    <a:srgbClr val="FFFF00"/>
                  </a:solidFill>
                </a:uFill>
                <a:latin typeface="Hack NF, Consolas,  Courier New"/>
              </a:rPr>
              <a:t>-Z</a:t>
            </a:r>
            <a:r>
              <a:rPr lang="en-US" sz="2000" u="heavy" dirty="0">
                <a:solidFill>
                  <a:srgbClr val="8B0000"/>
                </a:solidFill>
                <a:highlight>
                  <a:srgbClr val="C0C0C0"/>
                </a:highlight>
                <a:uFill>
                  <a:solidFill>
                    <a:srgbClr val="FFFF00"/>
                  </a:solidFill>
                </a:uFill>
                <a:latin typeface="Hack NF, Consolas,  Courier New"/>
              </a:rPr>
              <a:t>\.</a:t>
            </a:r>
            <a:r>
              <a:rPr lang="en-US" sz="2000" u="heavy" dirty="0">
                <a:solidFill>
                  <a:srgbClr val="8B0000"/>
                </a:solidFill>
                <a:highlight>
                  <a:srgbClr val="00FF00"/>
                </a:highlight>
                <a:uFill>
                  <a:solidFill>
                    <a:srgbClr val="FFFF00"/>
                  </a:solidFill>
                </a:uFill>
                <a:latin typeface="Hack NF, Consolas,  Courier New"/>
              </a:rPr>
              <a:t>_</a:t>
            </a:r>
            <a:r>
              <a:rPr lang="en-US" sz="2000" u="heavy" dirty="0">
                <a:solidFill>
                  <a:srgbClr val="8B0000"/>
                </a:solidFill>
                <a:highlight>
                  <a:srgbClr val="808000"/>
                </a:highlight>
                <a:uFill>
                  <a:solidFill>
                    <a:srgbClr val="FFFF00"/>
                  </a:solidFill>
                </a:uFill>
                <a:latin typeface="Hack NF, Consolas,  Courier New"/>
              </a:rPr>
              <a:t>\-</a:t>
            </a:r>
            <a:r>
              <a:rPr lang="en-US" sz="2000" u="heavy" dirty="0">
                <a:solidFill>
                  <a:srgbClr val="8B0000"/>
                </a:solidFill>
                <a:highlight>
                  <a:srgbClr val="F77462"/>
                </a:highlight>
                <a:uFill>
                  <a:solidFill>
                    <a:srgbClr val="FFFF00"/>
                  </a:solidFill>
                </a:uFill>
                <a:latin typeface="Hack NF, Consolas,  Courier New"/>
              </a:rPr>
              <a:t>+</a:t>
            </a:r>
            <a:r>
              <a:rPr lang="en-US" sz="2000" dirty="0">
                <a:solidFill>
                  <a:srgbClr val="8B0000"/>
                </a:solidFill>
                <a:highlight>
                  <a:srgbClr val="FFFF00"/>
                </a:highlight>
                <a:latin typeface="Hack NF, Consolas,  Courier New"/>
              </a:rPr>
              <a:t>]+</a:t>
            </a:r>
            <a:r>
              <a:rPr lang="en-US" sz="2000" dirty="0">
                <a:solidFill>
                  <a:srgbClr val="8B0000"/>
                </a:solidFill>
                <a:highlight>
                  <a:srgbClr val="5CB565"/>
                </a:highlight>
                <a:latin typeface="Hack NF, Consolas,  Courier New"/>
              </a:rPr>
              <a:t>@</a:t>
            </a:r>
            <a:r>
              <a:rPr lang="en-US" sz="2000" dirty="0">
                <a:solidFill>
                  <a:srgbClr val="8B0000"/>
                </a:solidFill>
                <a:latin typeface="Hack NF, Consolas,  Courier New"/>
              </a:rPr>
              <a:t>[a-</a:t>
            </a:r>
            <a:r>
              <a:rPr lang="en-US" sz="2000" dirty="0" err="1">
                <a:solidFill>
                  <a:srgbClr val="8B0000"/>
                </a:solidFill>
                <a:latin typeface="Hack NF, Consolas,  Courier New"/>
              </a:rPr>
              <a:t>zA</a:t>
            </a:r>
            <a:r>
              <a:rPr lang="en-US" sz="2000" dirty="0">
                <a:solidFill>
                  <a:srgbClr val="8B0000"/>
                </a:solidFill>
                <a:latin typeface="Hack NF, Consolas,  Courier New"/>
              </a:rPr>
              <a:t>-Z\.\-]+\.[a-</a:t>
            </a:r>
            <a:r>
              <a:rPr lang="en-US" sz="2000" dirty="0" err="1">
                <a:solidFill>
                  <a:srgbClr val="8B0000"/>
                </a:solidFill>
                <a:latin typeface="Hack NF, Consolas,  Courier New"/>
              </a:rPr>
              <a:t>zA</a:t>
            </a:r>
            <a:r>
              <a:rPr lang="en-US" sz="2000" dirty="0">
                <a:solidFill>
                  <a:srgbClr val="8B0000"/>
                </a:solidFill>
                <a:latin typeface="Hack NF, Consolas,  Courier New"/>
              </a:rPr>
              <a:t>-Z]{2,}$</a:t>
            </a:r>
            <a:r>
              <a:rPr lang="en-US" sz="2000" dirty="0">
                <a:solidFill>
                  <a:srgbClr val="000000"/>
                </a:solidFill>
                <a:latin typeface="Hack NF, Consolas,  Courier New"/>
              </a:rPr>
              <a:t>’</a:t>
            </a:r>
            <a:endParaRPr lang="en-US" sz="2000" dirty="0">
              <a:solidFill>
                <a:srgbClr val="333333"/>
              </a:solidFill>
              <a:latin typeface="Hack NF, Consolas,  Courier New"/>
            </a:endParaRPr>
          </a:p>
          <a:p>
            <a:pPr marL="0" indent="0">
              <a:buNone/>
            </a:pPr>
            <a:r>
              <a:rPr lang="en-US" sz="2000" dirty="0"/>
              <a:t>Returns True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46CD48-0EDB-4D34-B528-8C55A9BA56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</p:spTree>
    <p:extLst>
      <p:ext uri="{BB962C8B-B14F-4D97-AF65-F5344CB8AC3E}">
        <p14:creationId xmlns:p14="http://schemas.microsoft.com/office/powerpoint/2010/main" val="41232997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BC846-89D9-4251-B2D0-CC54C6261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That an Email Address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796F31-AC93-4865-82D8-C8C0395926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00FFFF"/>
                </a:highlight>
                <a:latin typeface="Hack NF, Consolas,  Courier New"/>
              </a:rPr>
              <a:t>'</a:t>
            </a:r>
            <a:r>
              <a:rPr lang="en-US" sz="2000" dirty="0">
                <a:solidFill>
                  <a:srgbClr val="8B0000"/>
                </a:solidFill>
                <a:highlight>
                  <a:srgbClr val="FF00FF"/>
                </a:highlight>
                <a:latin typeface="Hack NF, Consolas,  Courier New"/>
              </a:rPr>
              <a:t>thomas</a:t>
            </a:r>
            <a:r>
              <a:rPr lang="en-US" sz="2000" dirty="0">
                <a:solidFill>
                  <a:srgbClr val="8B0000"/>
                </a:solidFill>
                <a:highlight>
                  <a:srgbClr val="C0C0C0"/>
                </a:highlight>
                <a:latin typeface="Hack NF, Consolas,  Courier New"/>
              </a:rPr>
              <a:t>.</a:t>
            </a:r>
            <a:r>
              <a:rPr lang="en-US" sz="2000" dirty="0">
                <a:solidFill>
                  <a:srgbClr val="8B0000"/>
                </a:solidFill>
                <a:highlight>
                  <a:srgbClr val="FF00FF"/>
                </a:highlight>
                <a:latin typeface="Hack NF, Consolas,  Courier New"/>
              </a:rPr>
              <a:t>rayner</a:t>
            </a:r>
            <a:r>
              <a:rPr lang="en-US" sz="2000" dirty="0">
                <a:solidFill>
                  <a:srgbClr val="8B0000"/>
                </a:solidFill>
                <a:highlight>
                  <a:srgbClr val="5CB565"/>
                </a:highlight>
                <a:latin typeface="Hack NF, Consolas,  Courier New"/>
              </a:rPr>
              <a:t>@</a:t>
            </a:r>
            <a:r>
              <a:rPr lang="en-US" sz="2000" dirty="0">
                <a:solidFill>
                  <a:srgbClr val="8B0000"/>
                </a:solidFill>
                <a:latin typeface="Hack NF, Consolas,  Courier New"/>
              </a:rPr>
              <a:t>microsoft.com</a:t>
            </a:r>
            <a:r>
              <a:rPr lang="en-US" sz="2000" dirty="0">
                <a:solidFill>
                  <a:srgbClr val="000000"/>
                </a:solidFill>
                <a:latin typeface="Hack NF, Consolas,  Courier New"/>
              </a:rPr>
              <a:t>'</a:t>
            </a:r>
            <a:r>
              <a:rPr lang="en-US" sz="2000" dirty="0">
                <a:solidFill>
                  <a:srgbClr val="333333"/>
                </a:solidFill>
                <a:latin typeface="Hack NF, Consolas,  Courier New"/>
              </a:rPr>
              <a:t> </a:t>
            </a:r>
            <a:r>
              <a:rPr lang="en-US" sz="2000" dirty="0">
                <a:solidFill>
                  <a:srgbClr val="A9A9A9"/>
                </a:solidFill>
                <a:latin typeface="Hack NF, Consolas,  Courier New"/>
              </a:rPr>
              <a:t>-match</a:t>
            </a:r>
            <a:r>
              <a:rPr lang="en-US" sz="2000" dirty="0">
                <a:solidFill>
                  <a:srgbClr val="333333"/>
                </a:solidFill>
                <a:latin typeface="Hack NF, Consolas,  Courier New"/>
              </a:rPr>
              <a:t> 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333333"/>
                </a:solidFill>
                <a:latin typeface="Hack NF, Consolas,  Courier New"/>
              </a:rPr>
              <a:t>	</a:t>
            </a:r>
            <a:r>
              <a:rPr lang="en-US" sz="2000" dirty="0">
                <a:solidFill>
                  <a:srgbClr val="000000"/>
                </a:solidFill>
                <a:latin typeface="Hack NF, Consolas,  Courier New"/>
              </a:rPr>
              <a:t>'</a:t>
            </a:r>
            <a:r>
              <a:rPr lang="en-US" sz="2000" dirty="0">
                <a:solidFill>
                  <a:srgbClr val="8B0000"/>
                </a:solidFill>
                <a:highlight>
                  <a:srgbClr val="00FFFF"/>
                </a:highlight>
                <a:latin typeface="Hack NF, Consolas,  Courier New"/>
              </a:rPr>
              <a:t>^</a:t>
            </a:r>
            <a:r>
              <a:rPr lang="en-US" sz="2000" dirty="0">
                <a:solidFill>
                  <a:srgbClr val="8B0000"/>
                </a:solidFill>
                <a:highlight>
                  <a:srgbClr val="FFFF00"/>
                </a:highlight>
                <a:latin typeface="Hack NF, Consolas,  Courier New"/>
              </a:rPr>
              <a:t>[</a:t>
            </a:r>
            <a:r>
              <a:rPr lang="en-US" sz="2000" u="heavy" dirty="0">
                <a:solidFill>
                  <a:srgbClr val="8B0000"/>
                </a:solidFill>
                <a:highlight>
                  <a:srgbClr val="FF00FF"/>
                </a:highlight>
                <a:uFill>
                  <a:solidFill>
                    <a:srgbClr val="FFFF00"/>
                  </a:solidFill>
                </a:uFill>
                <a:latin typeface="Hack NF, Consolas,  Courier New"/>
              </a:rPr>
              <a:t>a-</a:t>
            </a:r>
            <a:r>
              <a:rPr lang="en-US" sz="2000" u="heavy" dirty="0" err="1">
                <a:solidFill>
                  <a:srgbClr val="8B0000"/>
                </a:solidFill>
                <a:highlight>
                  <a:srgbClr val="FF00FF"/>
                </a:highlight>
                <a:uFill>
                  <a:solidFill>
                    <a:srgbClr val="FFFF00"/>
                  </a:solidFill>
                </a:uFill>
                <a:latin typeface="Hack NF, Consolas,  Courier New"/>
              </a:rPr>
              <a:t>zA</a:t>
            </a:r>
            <a:r>
              <a:rPr lang="en-US" sz="2000" u="heavy" dirty="0">
                <a:solidFill>
                  <a:srgbClr val="8B0000"/>
                </a:solidFill>
                <a:highlight>
                  <a:srgbClr val="FF00FF"/>
                </a:highlight>
                <a:uFill>
                  <a:solidFill>
                    <a:srgbClr val="FFFF00"/>
                  </a:solidFill>
                </a:uFill>
                <a:latin typeface="Hack NF, Consolas,  Courier New"/>
              </a:rPr>
              <a:t>-Z</a:t>
            </a:r>
            <a:r>
              <a:rPr lang="en-US" sz="2000" u="heavy" dirty="0">
                <a:solidFill>
                  <a:srgbClr val="8B0000"/>
                </a:solidFill>
                <a:highlight>
                  <a:srgbClr val="C0C0C0"/>
                </a:highlight>
                <a:uFill>
                  <a:solidFill>
                    <a:srgbClr val="FFFF00"/>
                  </a:solidFill>
                </a:uFill>
                <a:latin typeface="Hack NF, Consolas,  Courier New"/>
              </a:rPr>
              <a:t>\.</a:t>
            </a:r>
            <a:r>
              <a:rPr lang="en-US" sz="2000" u="heavy" dirty="0">
                <a:solidFill>
                  <a:srgbClr val="8B0000"/>
                </a:solidFill>
                <a:highlight>
                  <a:srgbClr val="00FF00"/>
                </a:highlight>
                <a:uFill>
                  <a:solidFill>
                    <a:srgbClr val="FFFF00"/>
                  </a:solidFill>
                </a:uFill>
                <a:latin typeface="Hack NF, Consolas,  Courier New"/>
              </a:rPr>
              <a:t>_</a:t>
            </a:r>
            <a:r>
              <a:rPr lang="en-US" sz="2000" u="heavy" dirty="0">
                <a:solidFill>
                  <a:srgbClr val="8B0000"/>
                </a:solidFill>
                <a:highlight>
                  <a:srgbClr val="808000"/>
                </a:highlight>
                <a:uFill>
                  <a:solidFill>
                    <a:srgbClr val="FFFF00"/>
                  </a:solidFill>
                </a:uFill>
                <a:latin typeface="Hack NF, Consolas,  Courier New"/>
              </a:rPr>
              <a:t>\-</a:t>
            </a:r>
            <a:r>
              <a:rPr lang="en-US" sz="2000" u="heavy" dirty="0">
                <a:solidFill>
                  <a:srgbClr val="8B0000"/>
                </a:solidFill>
                <a:highlight>
                  <a:srgbClr val="F77462"/>
                </a:highlight>
                <a:uFill>
                  <a:solidFill>
                    <a:srgbClr val="FFFF00"/>
                  </a:solidFill>
                </a:uFill>
                <a:latin typeface="Hack NF, Consolas,  Courier New"/>
              </a:rPr>
              <a:t>+</a:t>
            </a:r>
            <a:r>
              <a:rPr lang="en-US" sz="2000" dirty="0">
                <a:solidFill>
                  <a:srgbClr val="8B0000"/>
                </a:solidFill>
                <a:highlight>
                  <a:srgbClr val="FFFF00"/>
                </a:highlight>
                <a:latin typeface="Hack NF, Consolas,  Courier New"/>
              </a:rPr>
              <a:t>]+</a:t>
            </a:r>
            <a:r>
              <a:rPr lang="en-US" sz="2000" dirty="0">
                <a:solidFill>
                  <a:srgbClr val="8B0000"/>
                </a:solidFill>
                <a:highlight>
                  <a:srgbClr val="5CB565"/>
                </a:highlight>
                <a:latin typeface="Hack NF, Consolas,  Courier New"/>
              </a:rPr>
              <a:t>@</a:t>
            </a:r>
            <a:r>
              <a:rPr lang="en-US" sz="2000" dirty="0">
                <a:solidFill>
                  <a:srgbClr val="8B0000"/>
                </a:solidFill>
                <a:latin typeface="Hack NF, Consolas,  Courier New"/>
              </a:rPr>
              <a:t>[</a:t>
            </a:r>
            <a:r>
              <a:rPr lang="en-US" sz="2000" dirty="0">
                <a:solidFill>
                  <a:srgbClr val="8B0000"/>
                </a:solidFill>
                <a:highlight>
                  <a:srgbClr val="FF00FF"/>
                </a:highlight>
                <a:latin typeface="Hack NF, Consolas,  Courier New"/>
              </a:rPr>
              <a:t>a-</a:t>
            </a:r>
            <a:r>
              <a:rPr lang="en-US" sz="2000" dirty="0" err="1">
                <a:solidFill>
                  <a:srgbClr val="8B0000"/>
                </a:solidFill>
                <a:highlight>
                  <a:srgbClr val="FF00FF"/>
                </a:highlight>
                <a:latin typeface="Hack NF, Consolas,  Courier New"/>
              </a:rPr>
              <a:t>zA</a:t>
            </a:r>
            <a:r>
              <a:rPr lang="en-US" sz="2000" dirty="0">
                <a:solidFill>
                  <a:srgbClr val="8B0000"/>
                </a:solidFill>
                <a:highlight>
                  <a:srgbClr val="FF00FF"/>
                </a:highlight>
                <a:latin typeface="Hack NF, Consolas,  Courier New"/>
              </a:rPr>
              <a:t>-Z</a:t>
            </a:r>
            <a:r>
              <a:rPr lang="en-US" sz="2000" dirty="0">
                <a:solidFill>
                  <a:srgbClr val="8B0000"/>
                </a:solidFill>
                <a:latin typeface="Hack NF, Consolas,  Courier New"/>
              </a:rPr>
              <a:t>\.\-]+\.[a-</a:t>
            </a:r>
            <a:r>
              <a:rPr lang="en-US" sz="2000" dirty="0" err="1">
                <a:solidFill>
                  <a:srgbClr val="8B0000"/>
                </a:solidFill>
                <a:latin typeface="Hack NF, Consolas,  Courier New"/>
              </a:rPr>
              <a:t>zA</a:t>
            </a:r>
            <a:r>
              <a:rPr lang="en-US" sz="2000" dirty="0">
                <a:solidFill>
                  <a:srgbClr val="8B0000"/>
                </a:solidFill>
                <a:latin typeface="Hack NF, Consolas,  Courier New"/>
              </a:rPr>
              <a:t>-Z]{2,}$</a:t>
            </a:r>
            <a:r>
              <a:rPr lang="en-US" sz="2000" dirty="0">
                <a:solidFill>
                  <a:srgbClr val="000000"/>
                </a:solidFill>
                <a:latin typeface="Hack NF, Consolas,  Courier New"/>
              </a:rPr>
              <a:t>’</a:t>
            </a:r>
            <a:endParaRPr lang="en-US" sz="2000" dirty="0">
              <a:solidFill>
                <a:srgbClr val="333333"/>
              </a:solidFill>
              <a:latin typeface="Hack NF, Consolas,  Courier New"/>
            </a:endParaRPr>
          </a:p>
          <a:p>
            <a:pPr marL="0" indent="0">
              <a:buNone/>
            </a:pPr>
            <a:r>
              <a:rPr lang="en-US" sz="2000" dirty="0"/>
              <a:t>Returns True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46CD48-0EDB-4D34-B528-8C55A9BA56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</p:spTree>
    <p:extLst>
      <p:ext uri="{BB962C8B-B14F-4D97-AF65-F5344CB8AC3E}">
        <p14:creationId xmlns:p14="http://schemas.microsoft.com/office/powerpoint/2010/main" val="14479399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BC846-89D9-4251-B2D0-CC54C6261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That an Email Address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796F31-AC93-4865-82D8-C8C0395926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00FFFF"/>
                </a:highlight>
                <a:latin typeface="Hack NF, Consolas,  Courier New"/>
              </a:rPr>
              <a:t>'</a:t>
            </a:r>
            <a:r>
              <a:rPr lang="en-US" sz="2000" dirty="0">
                <a:solidFill>
                  <a:srgbClr val="8B0000"/>
                </a:solidFill>
                <a:highlight>
                  <a:srgbClr val="FF00FF"/>
                </a:highlight>
                <a:latin typeface="Hack NF, Consolas,  Courier New"/>
              </a:rPr>
              <a:t>thomas</a:t>
            </a:r>
            <a:r>
              <a:rPr lang="en-US" sz="2000" dirty="0">
                <a:solidFill>
                  <a:srgbClr val="8B0000"/>
                </a:solidFill>
                <a:highlight>
                  <a:srgbClr val="C0C0C0"/>
                </a:highlight>
                <a:latin typeface="Hack NF, Consolas,  Courier New"/>
              </a:rPr>
              <a:t>.</a:t>
            </a:r>
            <a:r>
              <a:rPr lang="en-US" sz="2000" dirty="0">
                <a:solidFill>
                  <a:srgbClr val="8B0000"/>
                </a:solidFill>
                <a:highlight>
                  <a:srgbClr val="FF00FF"/>
                </a:highlight>
                <a:latin typeface="Hack NF, Consolas,  Courier New"/>
              </a:rPr>
              <a:t>rayner</a:t>
            </a:r>
            <a:r>
              <a:rPr lang="en-US" sz="2000" dirty="0">
                <a:solidFill>
                  <a:srgbClr val="8B0000"/>
                </a:solidFill>
                <a:highlight>
                  <a:srgbClr val="5CB565"/>
                </a:highlight>
                <a:latin typeface="Hack NF, Consolas,  Courier New"/>
              </a:rPr>
              <a:t>@</a:t>
            </a:r>
            <a:r>
              <a:rPr lang="en-US" sz="2000" dirty="0">
                <a:solidFill>
                  <a:srgbClr val="8B0000"/>
                </a:solidFill>
                <a:latin typeface="Hack NF, Consolas,  Courier New"/>
              </a:rPr>
              <a:t>microsoft.com</a:t>
            </a:r>
            <a:r>
              <a:rPr lang="en-US" sz="2000" dirty="0">
                <a:solidFill>
                  <a:srgbClr val="000000"/>
                </a:solidFill>
                <a:latin typeface="Hack NF, Consolas,  Courier New"/>
              </a:rPr>
              <a:t>'</a:t>
            </a:r>
            <a:r>
              <a:rPr lang="en-US" sz="2000" dirty="0">
                <a:solidFill>
                  <a:srgbClr val="333333"/>
                </a:solidFill>
                <a:latin typeface="Hack NF, Consolas,  Courier New"/>
              </a:rPr>
              <a:t> </a:t>
            </a:r>
            <a:r>
              <a:rPr lang="en-US" sz="2000" dirty="0">
                <a:solidFill>
                  <a:srgbClr val="A9A9A9"/>
                </a:solidFill>
                <a:latin typeface="Hack NF, Consolas,  Courier New"/>
              </a:rPr>
              <a:t>-match</a:t>
            </a:r>
            <a:r>
              <a:rPr lang="en-US" sz="2000" dirty="0">
                <a:solidFill>
                  <a:srgbClr val="333333"/>
                </a:solidFill>
                <a:latin typeface="Hack NF, Consolas,  Courier New"/>
              </a:rPr>
              <a:t> 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333333"/>
                </a:solidFill>
                <a:latin typeface="Hack NF, Consolas,  Courier New"/>
              </a:rPr>
              <a:t>	</a:t>
            </a:r>
            <a:r>
              <a:rPr lang="en-US" sz="2000" dirty="0">
                <a:solidFill>
                  <a:srgbClr val="000000"/>
                </a:solidFill>
                <a:latin typeface="Hack NF, Consolas,  Courier New"/>
              </a:rPr>
              <a:t>'</a:t>
            </a:r>
            <a:r>
              <a:rPr lang="en-US" sz="2000" dirty="0">
                <a:solidFill>
                  <a:srgbClr val="8B0000"/>
                </a:solidFill>
                <a:highlight>
                  <a:srgbClr val="00FFFF"/>
                </a:highlight>
                <a:latin typeface="Hack NF, Consolas,  Courier New"/>
              </a:rPr>
              <a:t>^</a:t>
            </a:r>
            <a:r>
              <a:rPr lang="en-US" sz="2000" dirty="0">
                <a:solidFill>
                  <a:srgbClr val="8B0000"/>
                </a:solidFill>
                <a:highlight>
                  <a:srgbClr val="FFFF00"/>
                </a:highlight>
                <a:latin typeface="Hack NF, Consolas,  Courier New"/>
              </a:rPr>
              <a:t>[</a:t>
            </a:r>
            <a:r>
              <a:rPr lang="en-US" sz="2000" u="heavy" dirty="0">
                <a:solidFill>
                  <a:srgbClr val="8B0000"/>
                </a:solidFill>
                <a:highlight>
                  <a:srgbClr val="FF00FF"/>
                </a:highlight>
                <a:uFill>
                  <a:solidFill>
                    <a:srgbClr val="FFFF00"/>
                  </a:solidFill>
                </a:uFill>
                <a:latin typeface="Hack NF, Consolas,  Courier New"/>
              </a:rPr>
              <a:t>a-</a:t>
            </a:r>
            <a:r>
              <a:rPr lang="en-US" sz="2000" u="heavy" dirty="0" err="1">
                <a:solidFill>
                  <a:srgbClr val="8B0000"/>
                </a:solidFill>
                <a:highlight>
                  <a:srgbClr val="FF00FF"/>
                </a:highlight>
                <a:uFill>
                  <a:solidFill>
                    <a:srgbClr val="FFFF00"/>
                  </a:solidFill>
                </a:uFill>
                <a:latin typeface="Hack NF, Consolas,  Courier New"/>
              </a:rPr>
              <a:t>zA</a:t>
            </a:r>
            <a:r>
              <a:rPr lang="en-US" sz="2000" u="heavy" dirty="0">
                <a:solidFill>
                  <a:srgbClr val="8B0000"/>
                </a:solidFill>
                <a:highlight>
                  <a:srgbClr val="FF00FF"/>
                </a:highlight>
                <a:uFill>
                  <a:solidFill>
                    <a:srgbClr val="FFFF00"/>
                  </a:solidFill>
                </a:uFill>
                <a:latin typeface="Hack NF, Consolas,  Courier New"/>
              </a:rPr>
              <a:t>-Z</a:t>
            </a:r>
            <a:r>
              <a:rPr lang="en-US" sz="2000" u="heavy" dirty="0">
                <a:solidFill>
                  <a:srgbClr val="8B0000"/>
                </a:solidFill>
                <a:highlight>
                  <a:srgbClr val="C0C0C0"/>
                </a:highlight>
                <a:uFill>
                  <a:solidFill>
                    <a:srgbClr val="FFFF00"/>
                  </a:solidFill>
                </a:uFill>
                <a:latin typeface="Hack NF, Consolas,  Courier New"/>
              </a:rPr>
              <a:t>\.</a:t>
            </a:r>
            <a:r>
              <a:rPr lang="en-US" sz="2000" u="heavy" dirty="0">
                <a:solidFill>
                  <a:srgbClr val="8B0000"/>
                </a:solidFill>
                <a:highlight>
                  <a:srgbClr val="00FF00"/>
                </a:highlight>
                <a:uFill>
                  <a:solidFill>
                    <a:srgbClr val="FFFF00"/>
                  </a:solidFill>
                </a:uFill>
                <a:latin typeface="Hack NF, Consolas,  Courier New"/>
              </a:rPr>
              <a:t>_</a:t>
            </a:r>
            <a:r>
              <a:rPr lang="en-US" sz="2000" u="heavy" dirty="0">
                <a:solidFill>
                  <a:srgbClr val="8B0000"/>
                </a:solidFill>
                <a:highlight>
                  <a:srgbClr val="808000"/>
                </a:highlight>
                <a:uFill>
                  <a:solidFill>
                    <a:srgbClr val="FFFF00"/>
                  </a:solidFill>
                </a:uFill>
                <a:latin typeface="Hack NF, Consolas,  Courier New"/>
              </a:rPr>
              <a:t>\-</a:t>
            </a:r>
            <a:r>
              <a:rPr lang="en-US" sz="2000" u="heavy" dirty="0">
                <a:solidFill>
                  <a:srgbClr val="8B0000"/>
                </a:solidFill>
                <a:highlight>
                  <a:srgbClr val="F77462"/>
                </a:highlight>
                <a:uFill>
                  <a:solidFill>
                    <a:srgbClr val="FFFF00"/>
                  </a:solidFill>
                </a:uFill>
                <a:latin typeface="Hack NF, Consolas,  Courier New"/>
              </a:rPr>
              <a:t>+</a:t>
            </a:r>
            <a:r>
              <a:rPr lang="en-US" sz="2000" dirty="0">
                <a:solidFill>
                  <a:srgbClr val="8B0000"/>
                </a:solidFill>
                <a:highlight>
                  <a:srgbClr val="FFFF00"/>
                </a:highlight>
                <a:latin typeface="Hack NF, Consolas,  Courier New"/>
              </a:rPr>
              <a:t>]+</a:t>
            </a:r>
            <a:r>
              <a:rPr lang="en-US" sz="2000" dirty="0">
                <a:solidFill>
                  <a:srgbClr val="8B0000"/>
                </a:solidFill>
                <a:highlight>
                  <a:srgbClr val="5CB565"/>
                </a:highlight>
                <a:latin typeface="Hack NF, Consolas,  Courier New"/>
              </a:rPr>
              <a:t>@</a:t>
            </a:r>
            <a:r>
              <a:rPr lang="en-US" sz="2000" dirty="0">
                <a:solidFill>
                  <a:srgbClr val="8B0000"/>
                </a:solidFill>
                <a:latin typeface="Hack NF, Consolas,  Courier New"/>
              </a:rPr>
              <a:t>[</a:t>
            </a:r>
            <a:r>
              <a:rPr lang="en-US" sz="2000" dirty="0">
                <a:solidFill>
                  <a:srgbClr val="8B0000"/>
                </a:solidFill>
                <a:highlight>
                  <a:srgbClr val="FF00FF"/>
                </a:highlight>
                <a:latin typeface="Hack NF, Consolas,  Courier New"/>
              </a:rPr>
              <a:t>a-</a:t>
            </a:r>
            <a:r>
              <a:rPr lang="en-US" sz="2000" dirty="0" err="1">
                <a:solidFill>
                  <a:srgbClr val="8B0000"/>
                </a:solidFill>
                <a:highlight>
                  <a:srgbClr val="FF00FF"/>
                </a:highlight>
                <a:latin typeface="Hack NF, Consolas,  Courier New"/>
              </a:rPr>
              <a:t>zA</a:t>
            </a:r>
            <a:r>
              <a:rPr lang="en-US" sz="2000" dirty="0">
                <a:solidFill>
                  <a:srgbClr val="8B0000"/>
                </a:solidFill>
                <a:highlight>
                  <a:srgbClr val="FF00FF"/>
                </a:highlight>
                <a:latin typeface="Hack NF, Consolas,  Courier New"/>
              </a:rPr>
              <a:t>-Z</a:t>
            </a:r>
            <a:r>
              <a:rPr lang="en-US" sz="2000" dirty="0">
                <a:solidFill>
                  <a:srgbClr val="8B0000"/>
                </a:solidFill>
                <a:highlight>
                  <a:srgbClr val="C0C0C0"/>
                </a:highlight>
                <a:latin typeface="Hack NF, Consolas,  Courier New"/>
              </a:rPr>
              <a:t>\.</a:t>
            </a:r>
            <a:r>
              <a:rPr lang="en-US" sz="2000" dirty="0">
                <a:solidFill>
                  <a:srgbClr val="8B0000"/>
                </a:solidFill>
                <a:latin typeface="Hack NF, Consolas,  Courier New"/>
              </a:rPr>
              <a:t>\-]+\.[a-</a:t>
            </a:r>
            <a:r>
              <a:rPr lang="en-US" sz="2000" dirty="0" err="1">
                <a:solidFill>
                  <a:srgbClr val="8B0000"/>
                </a:solidFill>
                <a:latin typeface="Hack NF, Consolas,  Courier New"/>
              </a:rPr>
              <a:t>zA</a:t>
            </a:r>
            <a:r>
              <a:rPr lang="en-US" sz="2000" dirty="0">
                <a:solidFill>
                  <a:srgbClr val="8B0000"/>
                </a:solidFill>
                <a:latin typeface="Hack NF, Consolas,  Courier New"/>
              </a:rPr>
              <a:t>-Z]{2,}$</a:t>
            </a:r>
            <a:r>
              <a:rPr lang="en-US" sz="2000" dirty="0">
                <a:solidFill>
                  <a:srgbClr val="000000"/>
                </a:solidFill>
                <a:latin typeface="Hack NF, Consolas,  Courier New"/>
              </a:rPr>
              <a:t>’</a:t>
            </a:r>
            <a:endParaRPr lang="en-US" sz="2000" dirty="0">
              <a:solidFill>
                <a:srgbClr val="333333"/>
              </a:solidFill>
              <a:latin typeface="Hack NF, Consolas,  Courier New"/>
            </a:endParaRPr>
          </a:p>
          <a:p>
            <a:pPr marL="0" indent="0">
              <a:buNone/>
            </a:pPr>
            <a:r>
              <a:rPr lang="en-US" sz="2000" dirty="0"/>
              <a:t>Returns True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46CD48-0EDB-4D34-B528-8C55A9BA56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</p:spTree>
    <p:extLst>
      <p:ext uri="{BB962C8B-B14F-4D97-AF65-F5344CB8AC3E}">
        <p14:creationId xmlns:p14="http://schemas.microsoft.com/office/powerpoint/2010/main" val="37806555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9A49ED-416D-4286-A88B-9AD2CAF36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 Symbol – Zero or More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C6D057-CF7D-4FB6-918B-00FABB77E7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400" dirty="0">
                <a:solidFill>
                  <a:srgbClr val="8B0000"/>
                </a:solidFill>
                <a:latin typeface="Hack NF" panose="020B0609030202020204" pitchFamily="50" charset="0"/>
              </a:rPr>
              <a:t>something.txt</a:t>
            </a: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4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400" dirty="0">
                <a:solidFill>
                  <a:srgbClr val="A9A9A9"/>
                </a:solidFill>
                <a:latin typeface="Hack NF" panose="020B0609030202020204" pitchFamily="50" charset="0"/>
              </a:rPr>
              <a:t>-match</a:t>
            </a:r>
            <a:r>
              <a:rPr lang="en-US" sz="24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400" dirty="0">
                <a:solidFill>
                  <a:srgbClr val="8B0000"/>
                </a:solidFill>
                <a:latin typeface="Hack NF" panose="020B0609030202020204" pitchFamily="50" charset="0"/>
              </a:rPr>
              <a:t>s*omething.txt</a:t>
            </a: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’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Returns True</a:t>
            </a:r>
          </a:p>
          <a:p>
            <a:pPr marL="0" indent="0">
              <a:buNone/>
            </a:pPr>
            <a:endParaRPr lang="en-US" sz="2400" dirty="0">
              <a:solidFill>
                <a:srgbClr val="333333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400" dirty="0">
                <a:solidFill>
                  <a:srgbClr val="8B0000"/>
                </a:solidFill>
                <a:latin typeface="Hack NF" panose="020B0609030202020204" pitchFamily="50" charset="0"/>
              </a:rPr>
              <a:t>something.txt</a:t>
            </a: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4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400" dirty="0">
                <a:solidFill>
                  <a:srgbClr val="A9A9A9"/>
                </a:solidFill>
                <a:latin typeface="Hack NF" panose="020B0609030202020204" pitchFamily="50" charset="0"/>
              </a:rPr>
              <a:t>-match</a:t>
            </a:r>
            <a:r>
              <a:rPr lang="en-US" sz="24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400" dirty="0">
                <a:solidFill>
                  <a:srgbClr val="8B0000"/>
                </a:solidFill>
                <a:latin typeface="Hack NF" panose="020B0609030202020204" pitchFamily="50" charset="0"/>
              </a:rPr>
              <a:t>q*omething.txt</a:t>
            </a: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’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Returns True</a:t>
            </a:r>
          </a:p>
          <a:p>
            <a:pPr marL="0" indent="0">
              <a:buNone/>
            </a:pPr>
            <a:endParaRPr lang="en-US" sz="2400" dirty="0">
              <a:solidFill>
                <a:srgbClr val="333333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400" dirty="0">
                <a:solidFill>
                  <a:srgbClr val="8B0000"/>
                </a:solidFill>
                <a:highlight>
                  <a:srgbClr val="00FF00"/>
                </a:highlight>
                <a:latin typeface="Hack NF" panose="020B0609030202020204" pitchFamily="50" charset="0"/>
              </a:rPr>
              <a:t>omething.txt</a:t>
            </a: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4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400" dirty="0">
                <a:solidFill>
                  <a:srgbClr val="A9A9A9"/>
                </a:solidFill>
                <a:latin typeface="Hack NF" panose="020B0609030202020204" pitchFamily="50" charset="0"/>
              </a:rPr>
              <a:t>-match</a:t>
            </a:r>
            <a:r>
              <a:rPr lang="en-US" sz="24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400" dirty="0">
                <a:solidFill>
                  <a:srgbClr val="8B0000"/>
                </a:solidFill>
                <a:highlight>
                  <a:srgbClr val="00FF00"/>
                </a:highlight>
                <a:latin typeface="Hack NF" panose="020B0609030202020204" pitchFamily="50" charset="0"/>
              </a:rPr>
              <a:t>q*omething.txt</a:t>
            </a: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’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Returns True</a:t>
            </a:r>
            <a:endParaRPr lang="en-US" sz="2400" dirty="0">
              <a:solidFill>
                <a:srgbClr val="333333"/>
              </a:solidFill>
              <a:latin typeface="Hack NF" panose="020B0609030202020204" pitchFamily="50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B1A4A7-B9FA-4062-9A6E-85C2DE0A6D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@</a:t>
            </a:r>
            <a:r>
              <a:rPr lang="en-US" dirty="0" err="1"/>
              <a:t>MrThomasRayner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3900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BC846-89D9-4251-B2D0-CC54C6261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That an Email Address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796F31-AC93-4865-82D8-C8C0395926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00FFFF"/>
                </a:highlight>
                <a:latin typeface="Hack NF, Consolas,  Courier New"/>
              </a:rPr>
              <a:t>'</a:t>
            </a:r>
            <a:r>
              <a:rPr lang="en-US" sz="2000" dirty="0">
                <a:solidFill>
                  <a:srgbClr val="8B0000"/>
                </a:solidFill>
                <a:highlight>
                  <a:srgbClr val="FF00FF"/>
                </a:highlight>
                <a:latin typeface="Hack NF, Consolas,  Courier New"/>
              </a:rPr>
              <a:t>thomas</a:t>
            </a:r>
            <a:r>
              <a:rPr lang="en-US" sz="2000" dirty="0">
                <a:solidFill>
                  <a:srgbClr val="8B0000"/>
                </a:solidFill>
                <a:highlight>
                  <a:srgbClr val="C0C0C0"/>
                </a:highlight>
                <a:latin typeface="Hack NF, Consolas,  Courier New"/>
              </a:rPr>
              <a:t>.</a:t>
            </a:r>
            <a:r>
              <a:rPr lang="en-US" sz="2000" dirty="0">
                <a:solidFill>
                  <a:srgbClr val="8B0000"/>
                </a:solidFill>
                <a:highlight>
                  <a:srgbClr val="FF00FF"/>
                </a:highlight>
                <a:latin typeface="Hack NF, Consolas,  Courier New"/>
              </a:rPr>
              <a:t>rayner</a:t>
            </a:r>
            <a:r>
              <a:rPr lang="en-US" sz="2000" dirty="0">
                <a:solidFill>
                  <a:srgbClr val="8B0000"/>
                </a:solidFill>
                <a:highlight>
                  <a:srgbClr val="5CB565"/>
                </a:highlight>
                <a:latin typeface="Hack NF, Consolas,  Courier New"/>
              </a:rPr>
              <a:t>@</a:t>
            </a:r>
            <a:r>
              <a:rPr lang="en-US" sz="2000" dirty="0">
                <a:solidFill>
                  <a:srgbClr val="8B0000"/>
                </a:solidFill>
                <a:latin typeface="Hack NF, Consolas,  Courier New"/>
              </a:rPr>
              <a:t>microsoft.com</a:t>
            </a:r>
            <a:r>
              <a:rPr lang="en-US" sz="2000" dirty="0">
                <a:solidFill>
                  <a:srgbClr val="000000"/>
                </a:solidFill>
                <a:latin typeface="Hack NF, Consolas,  Courier New"/>
              </a:rPr>
              <a:t>'</a:t>
            </a:r>
            <a:r>
              <a:rPr lang="en-US" sz="2000" dirty="0">
                <a:solidFill>
                  <a:srgbClr val="333333"/>
                </a:solidFill>
                <a:latin typeface="Hack NF, Consolas,  Courier New"/>
              </a:rPr>
              <a:t> </a:t>
            </a:r>
            <a:r>
              <a:rPr lang="en-US" sz="2000" dirty="0">
                <a:solidFill>
                  <a:srgbClr val="A9A9A9"/>
                </a:solidFill>
                <a:latin typeface="Hack NF, Consolas,  Courier New"/>
              </a:rPr>
              <a:t>-match</a:t>
            </a:r>
            <a:r>
              <a:rPr lang="en-US" sz="2000" dirty="0">
                <a:solidFill>
                  <a:srgbClr val="333333"/>
                </a:solidFill>
                <a:latin typeface="Hack NF, Consolas,  Courier New"/>
              </a:rPr>
              <a:t> 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333333"/>
                </a:solidFill>
                <a:latin typeface="Hack NF, Consolas,  Courier New"/>
              </a:rPr>
              <a:t>	</a:t>
            </a:r>
            <a:r>
              <a:rPr lang="en-US" sz="2000" dirty="0">
                <a:solidFill>
                  <a:srgbClr val="000000"/>
                </a:solidFill>
                <a:latin typeface="Hack NF, Consolas,  Courier New"/>
              </a:rPr>
              <a:t>'</a:t>
            </a:r>
            <a:r>
              <a:rPr lang="en-US" sz="2000" dirty="0">
                <a:solidFill>
                  <a:srgbClr val="8B0000"/>
                </a:solidFill>
                <a:highlight>
                  <a:srgbClr val="00FFFF"/>
                </a:highlight>
                <a:latin typeface="Hack NF, Consolas,  Courier New"/>
              </a:rPr>
              <a:t>^</a:t>
            </a:r>
            <a:r>
              <a:rPr lang="en-US" sz="2000" dirty="0">
                <a:solidFill>
                  <a:srgbClr val="8B0000"/>
                </a:solidFill>
                <a:highlight>
                  <a:srgbClr val="FFFF00"/>
                </a:highlight>
                <a:latin typeface="Hack NF, Consolas,  Courier New"/>
              </a:rPr>
              <a:t>[</a:t>
            </a:r>
            <a:r>
              <a:rPr lang="en-US" sz="2000" u="heavy" dirty="0">
                <a:solidFill>
                  <a:srgbClr val="8B0000"/>
                </a:solidFill>
                <a:highlight>
                  <a:srgbClr val="FF00FF"/>
                </a:highlight>
                <a:uFill>
                  <a:solidFill>
                    <a:srgbClr val="FFFF00"/>
                  </a:solidFill>
                </a:uFill>
                <a:latin typeface="Hack NF, Consolas,  Courier New"/>
              </a:rPr>
              <a:t>a-</a:t>
            </a:r>
            <a:r>
              <a:rPr lang="en-US" sz="2000" u="heavy" dirty="0" err="1">
                <a:solidFill>
                  <a:srgbClr val="8B0000"/>
                </a:solidFill>
                <a:highlight>
                  <a:srgbClr val="FF00FF"/>
                </a:highlight>
                <a:uFill>
                  <a:solidFill>
                    <a:srgbClr val="FFFF00"/>
                  </a:solidFill>
                </a:uFill>
                <a:latin typeface="Hack NF, Consolas,  Courier New"/>
              </a:rPr>
              <a:t>zA</a:t>
            </a:r>
            <a:r>
              <a:rPr lang="en-US" sz="2000" u="heavy" dirty="0">
                <a:solidFill>
                  <a:srgbClr val="8B0000"/>
                </a:solidFill>
                <a:highlight>
                  <a:srgbClr val="FF00FF"/>
                </a:highlight>
                <a:uFill>
                  <a:solidFill>
                    <a:srgbClr val="FFFF00"/>
                  </a:solidFill>
                </a:uFill>
                <a:latin typeface="Hack NF, Consolas,  Courier New"/>
              </a:rPr>
              <a:t>-Z</a:t>
            </a:r>
            <a:r>
              <a:rPr lang="en-US" sz="2000" u="heavy" dirty="0">
                <a:solidFill>
                  <a:srgbClr val="8B0000"/>
                </a:solidFill>
                <a:highlight>
                  <a:srgbClr val="C0C0C0"/>
                </a:highlight>
                <a:uFill>
                  <a:solidFill>
                    <a:srgbClr val="FFFF00"/>
                  </a:solidFill>
                </a:uFill>
                <a:latin typeface="Hack NF, Consolas,  Courier New"/>
              </a:rPr>
              <a:t>\.</a:t>
            </a:r>
            <a:r>
              <a:rPr lang="en-US" sz="2000" u="heavy" dirty="0">
                <a:solidFill>
                  <a:srgbClr val="8B0000"/>
                </a:solidFill>
                <a:highlight>
                  <a:srgbClr val="00FF00"/>
                </a:highlight>
                <a:uFill>
                  <a:solidFill>
                    <a:srgbClr val="FFFF00"/>
                  </a:solidFill>
                </a:uFill>
                <a:latin typeface="Hack NF, Consolas,  Courier New"/>
              </a:rPr>
              <a:t>_</a:t>
            </a:r>
            <a:r>
              <a:rPr lang="en-US" sz="2000" u="heavy" dirty="0">
                <a:solidFill>
                  <a:srgbClr val="8B0000"/>
                </a:solidFill>
                <a:highlight>
                  <a:srgbClr val="808000"/>
                </a:highlight>
                <a:uFill>
                  <a:solidFill>
                    <a:srgbClr val="FFFF00"/>
                  </a:solidFill>
                </a:uFill>
                <a:latin typeface="Hack NF, Consolas,  Courier New"/>
              </a:rPr>
              <a:t>\-</a:t>
            </a:r>
            <a:r>
              <a:rPr lang="en-US" sz="2000" u="heavy" dirty="0">
                <a:solidFill>
                  <a:srgbClr val="8B0000"/>
                </a:solidFill>
                <a:highlight>
                  <a:srgbClr val="F77462"/>
                </a:highlight>
                <a:uFill>
                  <a:solidFill>
                    <a:srgbClr val="FFFF00"/>
                  </a:solidFill>
                </a:uFill>
                <a:latin typeface="Hack NF, Consolas,  Courier New"/>
              </a:rPr>
              <a:t>+</a:t>
            </a:r>
            <a:r>
              <a:rPr lang="en-US" sz="2000" dirty="0">
                <a:solidFill>
                  <a:srgbClr val="8B0000"/>
                </a:solidFill>
                <a:highlight>
                  <a:srgbClr val="FFFF00"/>
                </a:highlight>
                <a:latin typeface="Hack NF, Consolas,  Courier New"/>
              </a:rPr>
              <a:t>]+</a:t>
            </a:r>
            <a:r>
              <a:rPr lang="en-US" sz="2000" dirty="0">
                <a:solidFill>
                  <a:srgbClr val="8B0000"/>
                </a:solidFill>
                <a:highlight>
                  <a:srgbClr val="5CB565"/>
                </a:highlight>
                <a:latin typeface="Hack NF, Consolas,  Courier New"/>
              </a:rPr>
              <a:t>@</a:t>
            </a:r>
            <a:r>
              <a:rPr lang="en-US" sz="2000" dirty="0">
                <a:solidFill>
                  <a:srgbClr val="8B0000"/>
                </a:solidFill>
                <a:latin typeface="Hack NF, Consolas,  Courier New"/>
              </a:rPr>
              <a:t>[</a:t>
            </a:r>
            <a:r>
              <a:rPr lang="en-US" sz="2000" dirty="0">
                <a:solidFill>
                  <a:srgbClr val="8B0000"/>
                </a:solidFill>
                <a:highlight>
                  <a:srgbClr val="FF00FF"/>
                </a:highlight>
                <a:latin typeface="Hack NF, Consolas,  Courier New"/>
              </a:rPr>
              <a:t>a-</a:t>
            </a:r>
            <a:r>
              <a:rPr lang="en-US" sz="2000" dirty="0" err="1">
                <a:solidFill>
                  <a:srgbClr val="8B0000"/>
                </a:solidFill>
                <a:highlight>
                  <a:srgbClr val="FF00FF"/>
                </a:highlight>
                <a:latin typeface="Hack NF, Consolas,  Courier New"/>
              </a:rPr>
              <a:t>zA</a:t>
            </a:r>
            <a:r>
              <a:rPr lang="en-US" sz="2000" dirty="0">
                <a:solidFill>
                  <a:srgbClr val="8B0000"/>
                </a:solidFill>
                <a:highlight>
                  <a:srgbClr val="FF00FF"/>
                </a:highlight>
                <a:latin typeface="Hack NF, Consolas,  Courier New"/>
              </a:rPr>
              <a:t>-Z</a:t>
            </a:r>
            <a:r>
              <a:rPr lang="en-US" sz="2000" dirty="0">
                <a:solidFill>
                  <a:srgbClr val="8B0000"/>
                </a:solidFill>
                <a:highlight>
                  <a:srgbClr val="C0C0C0"/>
                </a:highlight>
                <a:latin typeface="Hack NF, Consolas,  Courier New"/>
              </a:rPr>
              <a:t>\.</a:t>
            </a:r>
            <a:r>
              <a:rPr lang="en-US" sz="2000" dirty="0">
                <a:solidFill>
                  <a:srgbClr val="8B0000"/>
                </a:solidFill>
                <a:highlight>
                  <a:srgbClr val="808000"/>
                </a:highlight>
                <a:latin typeface="Hack NF, Consolas,  Courier New"/>
              </a:rPr>
              <a:t>\-</a:t>
            </a:r>
            <a:r>
              <a:rPr lang="en-US" sz="2000" dirty="0">
                <a:solidFill>
                  <a:srgbClr val="8B0000"/>
                </a:solidFill>
                <a:latin typeface="Hack NF, Consolas,  Courier New"/>
              </a:rPr>
              <a:t>]+\.[a-</a:t>
            </a:r>
            <a:r>
              <a:rPr lang="en-US" sz="2000" dirty="0" err="1">
                <a:solidFill>
                  <a:srgbClr val="8B0000"/>
                </a:solidFill>
                <a:latin typeface="Hack NF, Consolas,  Courier New"/>
              </a:rPr>
              <a:t>zA</a:t>
            </a:r>
            <a:r>
              <a:rPr lang="en-US" sz="2000" dirty="0">
                <a:solidFill>
                  <a:srgbClr val="8B0000"/>
                </a:solidFill>
                <a:latin typeface="Hack NF, Consolas,  Courier New"/>
              </a:rPr>
              <a:t>-Z]{2,}$</a:t>
            </a:r>
            <a:r>
              <a:rPr lang="en-US" sz="2000" dirty="0">
                <a:solidFill>
                  <a:srgbClr val="000000"/>
                </a:solidFill>
                <a:latin typeface="Hack NF, Consolas,  Courier New"/>
              </a:rPr>
              <a:t>’</a:t>
            </a:r>
            <a:endParaRPr lang="en-US" sz="2000" dirty="0">
              <a:solidFill>
                <a:srgbClr val="333333"/>
              </a:solidFill>
              <a:latin typeface="Hack NF, Consolas,  Courier New"/>
            </a:endParaRPr>
          </a:p>
          <a:p>
            <a:pPr marL="0" indent="0">
              <a:buNone/>
            </a:pPr>
            <a:r>
              <a:rPr lang="en-US" sz="2000" dirty="0"/>
              <a:t>Returns True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46CD48-0EDB-4D34-B528-8C55A9BA56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</p:spTree>
    <p:extLst>
      <p:ext uri="{BB962C8B-B14F-4D97-AF65-F5344CB8AC3E}">
        <p14:creationId xmlns:p14="http://schemas.microsoft.com/office/powerpoint/2010/main" val="35098962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BC846-89D9-4251-B2D0-CC54C6261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That an Email Address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796F31-AC93-4865-82D8-C8C0395926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00FFFF"/>
                </a:highlight>
                <a:latin typeface="Hack NF, Consolas,  Courier New"/>
              </a:rPr>
              <a:t>'</a:t>
            </a:r>
            <a:r>
              <a:rPr lang="en-US" sz="2000" dirty="0">
                <a:solidFill>
                  <a:srgbClr val="8B0000"/>
                </a:solidFill>
                <a:highlight>
                  <a:srgbClr val="FF00FF"/>
                </a:highlight>
                <a:latin typeface="Hack NF, Consolas,  Courier New"/>
              </a:rPr>
              <a:t>thomas</a:t>
            </a:r>
            <a:r>
              <a:rPr lang="en-US" sz="2000" dirty="0">
                <a:solidFill>
                  <a:srgbClr val="8B0000"/>
                </a:solidFill>
                <a:highlight>
                  <a:srgbClr val="C0C0C0"/>
                </a:highlight>
                <a:latin typeface="Hack NF, Consolas,  Courier New"/>
              </a:rPr>
              <a:t>.</a:t>
            </a:r>
            <a:r>
              <a:rPr lang="en-US" sz="2000" dirty="0">
                <a:solidFill>
                  <a:srgbClr val="8B0000"/>
                </a:solidFill>
                <a:highlight>
                  <a:srgbClr val="FF00FF"/>
                </a:highlight>
                <a:latin typeface="Hack NF, Consolas,  Courier New"/>
              </a:rPr>
              <a:t>rayner</a:t>
            </a:r>
            <a:r>
              <a:rPr lang="en-US" sz="2000" dirty="0">
                <a:solidFill>
                  <a:srgbClr val="8B0000"/>
                </a:solidFill>
                <a:highlight>
                  <a:srgbClr val="5CB565"/>
                </a:highlight>
                <a:latin typeface="Hack NF, Consolas,  Courier New"/>
              </a:rPr>
              <a:t>@</a:t>
            </a:r>
            <a:r>
              <a:rPr lang="en-US" sz="2000" dirty="0">
                <a:solidFill>
                  <a:srgbClr val="8B0000"/>
                </a:solidFill>
                <a:latin typeface="Hack NF, Consolas,  Courier New"/>
              </a:rPr>
              <a:t>microsoft.com</a:t>
            </a:r>
            <a:r>
              <a:rPr lang="en-US" sz="2000" dirty="0">
                <a:solidFill>
                  <a:srgbClr val="000000"/>
                </a:solidFill>
                <a:latin typeface="Hack NF, Consolas,  Courier New"/>
              </a:rPr>
              <a:t>'</a:t>
            </a:r>
            <a:r>
              <a:rPr lang="en-US" sz="2000" dirty="0">
                <a:solidFill>
                  <a:srgbClr val="333333"/>
                </a:solidFill>
                <a:latin typeface="Hack NF, Consolas,  Courier New"/>
              </a:rPr>
              <a:t> </a:t>
            </a:r>
            <a:r>
              <a:rPr lang="en-US" sz="2000" dirty="0">
                <a:solidFill>
                  <a:srgbClr val="A9A9A9"/>
                </a:solidFill>
                <a:latin typeface="Hack NF, Consolas,  Courier New"/>
              </a:rPr>
              <a:t>-match</a:t>
            </a:r>
            <a:r>
              <a:rPr lang="en-US" sz="2000" dirty="0">
                <a:solidFill>
                  <a:srgbClr val="333333"/>
                </a:solidFill>
                <a:latin typeface="Hack NF, Consolas,  Courier New"/>
              </a:rPr>
              <a:t> 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333333"/>
                </a:solidFill>
                <a:latin typeface="Hack NF, Consolas,  Courier New"/>
              </a:rPr>
              <a:t>	</a:t>
            </a:r>
            <a:r>
              <a:rPr lang="en-US" sz="2000" dirty="0">
                <a:solidFill>
                  <a:srgbClr val="000000"/>
                </a:solidFill>
                <a:latin typeface="Hack NF, Consolas,  Courier New"/>
              </a:rPr>
              <a:t>'</a:t>
            </a:r>
            <a:r>
              <a:rPr lang="en-US" sz="2000" dirty="0">
                <a:solidFill>
                  <a:srgbClr val="8B0000"/>
                </a:solidFill>
                <a:highlight>
                  <a:srgbClr val="00FFFF"/>
                </a:highlight>
                <a:latin typeface="Hack NF, Consolas,  Courier New"/>
              </a:rPr>
              <a:t>^</a:t>
            </a:r>
            <a:r>
              <a:rPr lang="en-US" sz="2000" dirty="0">
                <a:solidFill>
                  <a:srgbClr val="8B0000"/>
                </a:solidFill>
                <a:highlight>
                  <a:srgbClr val="FFFF00"/>
                </a:highlight>
                <a:latin typeface="Hack NF, Consolas,  Courier New"/>
              </a:rPr>
              <a:t>[</a:t>
            </a:r>
            <a:r>
              <a:rPr lang="en-US" sz="2000" u="heavy" dirty="0">
                <a:solidFill>
                  <a:srgbClr val="8B0000"/>
                </a:solidFill>
                <a:highlight>
                  <a:srgbClr val="FF00FF"/>
                </a:highlight>
                <a:uFill>
                  <a:solidFill>
                    <a:srgbClr val="FFFF00"/>
                  </a:solidFill>
                </a:uFill>
                <a:latin typeface="Hack NF, Consolas,  Courier New"/>
              </a:rPr>
              <a:t>a-</a:t>
            </a:r>
            <a:r>
              <a:rPr lang="en-US" sz="2000" u="heavy" dirty="0" err="1">
                <a:solidFill>
                  <a:srgbClr val="8B0000"/>
                </a:solidFill>
                <a:highlight>
                  <a:srgbClr val="FF00FF"/>
                </a:highlight>
                <a:uFill>
                  <a:solidFill>
                    <a:srgbClr val="FFFF00"/>
                  </a:solidFill>
                </a:uFill>
                <a:latin typeface="Hack NF, Consolas,  Courier New"/>
              </a:rPr>
              <a:t>zA</a:t>
            </a:r>
            <a:r>
              <a:rPr lang="en-US" sz="2000" u="heavy" dirty="0">
                <a:solidFill>
                  <a:srgbClr val="8B0000"/>
                </a:solidFill>
                <a:highlight>
                  <a:srgbClr val="FF00FF"/>
                </a:highlight>
                <a:uFill>
                  <a:solidFill>
                    <a:srgbClr val="FFFF00"/>
                  </a:solidFill>
                </a:uFill>
                <a:latin typeface="Hack NF, Consolas,  Courier New"/>
              </a:rPr>
              <a:t>-Z</a:t>
            </a:r>
            <a:r>
              <a:rPr lang="en-US" sz="2000" u="heavy" dirty="0">
                <a:solidFill>
                  <a:srgbClr val="8B0000"/>
                </a:solidFill>
                <a:highlight>
                  <a:srgbClr val="C0C0C0"/>
                </a:highlight>
                <a:uFill>
                  <a:solidFill>
                    <a:srgbClr val="FFFF00"/>
                  </a:solidFill>
                </a:uFill>
                <a:latin typeface="Hack NF, Consolas,  Courier New"/>
              </a:rPr>
              <a:t>\.</a:t>
            </a:r>
            <a:r>
              <a:rPr lang="en-US" sz="2000" u="heavy" dirty="0">
                <a:solidFill>
                  <a:srgbClr val="8B0000"/>
                </a:solidFill>
                <a:highlight>
                  <a:srgbClr val="00FF00"/>
                </a:highlight>
                <a:uFill>
                  <a:solidFill>
                    <a:srgbClr val="FFFF00"/>
                  </a:solidFill>
                </a:uFill>
                <a:latin typeface="Hack NF, Consolas,  Courier New"/>
              </a:rPr>
              <a:t>_</a:t>
            </a:r>
            <a:r>
              <a:rPr lang="en-US" sz="2000" u="heavy" dirty="0">
                <a:solidFill>
                  <a:srgbClr val="8B0000"/>
                </a:solidFill>
                <a:highlight>
                  <a:srgbClr val="808000"/>
                </a:highlight>
                <a:uFill>
                  <a:solidFill>
                    <a:srgbClr val="FFFF00"/>
                  </a:solidFill>
                </a:uFill>
                <a:latin typeface="Hack NF, Consolas,  Courier New"/>
              </a:rPr>
              <a:t>\-</a:t>
            </a:r>
            <a:r>
              <a:rPr lang="en-US" sz="2000" u="heavy" dirty="0">
                <a:solidFill>
                  <a:srgbClr val="8B0000"/>
                </a:solidFill>
                <a:highlight>
                  <a:srgbClr val="F77462"/>
                </a:highlight>
                <a:uFill>
                  <a:solidFill>
                    <a:srgbClr val="FFFF00"/>
                  </a:solidFill>
                </a:uFill>
                <a:latin typeface="Hack NF, Consolas,  Courier New"/>
              </a:rPr>
              <a:t>+</a:t>
            </a:r>
            <a:r>
              <a:rPr lang="en-US" sz="2000" dirty="0">
                <a:solidFill>
                  <a:srgbClr val="8B0000"/>
                </a:solidFill>
                <a:highlight>
                  <a:srgbClr val="FFFF00"/>
                </a:highlight>
                <a:latin typeface="Hack NF, Consolas,  Courier New"/>
              </a:rPr>
              <a:t>]+</a:t>
            </a:r>
            <a:r>
              <a:rPr lang="en-US" sz="2000" dirty="0">
                <a:solidFill>
                  <a:srgbClr val="8B0000"/>
                </a:solidFill>
                <a:highlight>
                  <a:srgbClr val="5CB565"/>
                </a:highlight>
                <a:latin typeface="Hack NF, Consolas,  Courier New"/>
              </a:rPr>
              <a:t>@</a:t>
            </a:r>
            <a:r>
              <a:rPr lang="en-US" sz="2000" dirty="0">
                <a:solidFill>
                  <a:srgbClr val="8B0000"/>
                </a:solidFill>
                <a:highlight>
                  <a:srgbClr val="FFFF00"/>
                </a:highlight>
                <a:latin typeface="Hack NF, Consolas,  Courier New"/>
              </a:rPr>
              <a:t>[</a:t>
            </a:r>
            <a:r>
              <a:rPr lang="en-US" sz="2000" u="heavy" dirty="0">
                <a:solidFill>
                  <a:srgbClr val="8B0000"/>
                </a:solidFill>
                <a:highlight>
                  <a:srgbClr val="FF00FF"/>
                </a:highlight>
                <a:uFill>
                  <a:solidFill>
                    <a:srgbClr val="FFFF00"/>
                  </a:solidFill>
                </a:uFill>
                <a:latin typeface="Hack NF, Consolas,  Courier New"/>
              </a:rPr>
              <a:t>a-</a:t>
            </a:r>
            <a:r>
              <a:rPr lang="en-US" sz="2000" u="heavy" dirty="0" err="1">
                <a:solidFill>
                  <a:srgbClr val="8B0000"/>
                </a:solidFill>
                <a:highlight>
                  <a:srgbClr val="FF00FF"/>
                </a:highlight>
                <a:uFill>
                  <a:solidFill>
                    <a:srgbClr val="FFFF00"/>
                  </a:solidFill>
                </a:uFill>
                <a:latin typeface="Hack NF, Consolas,  Courier New"/>
              </a:rPr>
              <a:t>zA</a:t>
            </a:r>
            <a:r>
              <a:rPr lang="en-US" sz="2000" u="heavy" dirty="0">
                <a:solidFill>
                  <a:srgbClr val="8B0000"/>
                </a:solidFill>
                <a:highlight>
                  <a:srgbClr val="FF00FF"/>
                </a:highlight>
                <a:uFill>
                  <a:solidFill>
                    <a:srgbClr val="FFFF00"/>
                  </a:solidFill>
                </a:uFill>
                <a:latin typeface="Hack NF, Consolas,  Courier New"/>
              </a:rPr>
              <a:t>-Z</a:t>
            </a:r>
            <a:r>
              <a:rPr lang="en-US" sz="2000" u="heavy" dirty="0">
                <a:solidFill>
                  <a:srgbClr val="8B0000"/>
                </a:solidFill>
                <a:highlight>
                  <a:srgbClr val="C0C0C0"/>
                </a:highlight>
                <a:uFill>
                  <a:solidFill>
                    <a:srgbClr val="FFFF00"/>
                  </a:solidFill>
                </a:uFill>
                <a:latin typeface="Hack NF, Consolas,  Courier New"/>
              </a:rPr>
              <a:t>\.</a:t>
            </a:r>
            <a:r>
              <a:rPr lang="en-US" sz="2000" u="heavy" dirty="0">
                <a:solidFill>
                  <a:srgbClr val="8B0000"/>
                </a:solidFill>
                <a:highlight>
                  <a:srgbClr val="808000"/>
                </a:highlight>
                <a:uFill>
                  <a:solidFill>
                    <a:srgbClr val="FFFF00"/>
                  </a:solidFill>
                </a:uFill>
                <a:latin typeface="Hack NF, Consolas,  Courier New"/>
              </a:rPr>
              <a:t>\-</a:t>
            </a:r>
            <a:r>
              <a:rPr lang="en-US" sz="2000" dirty="0">
                <a:solidFill>
                  <a:srgbClr val="8B0000"/>
                </a:solidFill>
                <a:highlight>
                  <a:srgbClr val="FFFF00"/>
                </a:highlight>
                <a:latin typeface="Hack NF, Consolas,  Courier New"/>
              </a:rPr>
              <a:t>]</a:t>
            </a:r>
            <a:r>
              <a:rPr lang="en-US" sz="2000" dirty="0">
                <a:solidFill>
                  <a:srgbClr val="8B0000"/>
                </a:solidFill>
                <a:latin typeface="Hack NF, Consolas,  Courier New"/>
              </a:rPr>
              <a:t>+\.[a-</a:t>
            </a:r>
            <a:r>
              <a:rPr lang="en-US" sz="2000" dirty="0" err="1">
                <a:solidFill>
                  <a:srgbClr val="8B0000"/>
                </a:solidFill>
                <a:latin typeface="Hack NF, Consolas,  Courier New"/>
              </a:rPr>
              <a:t>zA</a:t>
            </a:r>
            <a:r>
              <a:rPr lang="en-US" sz="2000" dirty="0">
                <a:solidFill>
                  <a:srgbClr val="8B0000"/>
                </a:solidFill>
                <a:latin typeface="Hack NF, Consolas,  Courier New"/>
              </a:rPr>
              <a:t>-Z]{2,}$</a:t>
            </a:r>
            <a:r>
              <a:rPr lang="en-US" sz="2000" dirty="0">
                <a:solidFill>
                  <a:srgbClr val="000000"/>
                </a:solidFill>
                <a:latin typeface="Hack NF, Consolas,  Courier New"/>
              </a:rPr>
              <a:t>’</a:t>
            </a:r>
            <a:endParaRPr lang="en-US" sz="2000" dirty="0">
              <a:solidFill>
                <a:srgbClr val="333333"/>
              </a:solidFill>
              <a:latin typeface="Hack NF, Consolas,  Courier New"/>
            </a:endParaRPr>
          </a:p>
          <a:p>
            <a:pPr marL="0" indent="0">
              <a:buNone/>
            </a:pPr>
            <a:r>
              <a:rPr lang="en-US" sz="2000" dirty="0"/>
              <a:t>Returns True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46CD48-0EDB-4D34-B528-8C55A9BA56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</p:spTree>
    <p:extLst>
      <p:ext uri="{BB962C8B-B14F-4D97-AF65-F5344CB8AC3E}">
        <p14:creationId xmlns:p14="http://schemas.microsoft.com/office/powerpoint/2010/main" val="6279623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BC846-89D9-4251-B2D0-CC54C6261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That an Email Address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796F31-AC93-4865-82D8-C8C0395926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00FFFF"/>
                </a:highlight>
                <a:latin typeface="Hack NF, Consolas,  Courier New"/>
              </a:rPr>
              <a:t>'</a:t>
            </a:r>
            <a:r>
              <a:rPr lang="en-US" sz="2000" dirty="0">
                <a:solidFill>
                  <a:srgbClr val="8B0000"/>
                </a:solidFill>
                <a:highlight>
                  <a:srgbClr val="FF00FF"/>
                </a:highlight>
                <a:latin typeface="Hack NF, Consolas,  Courier New"/>
              </a:rPr>
              <a:t>thomas</a:t>
            </a:r>
            <a:r>
              <a:rPr lang="en-US" sz="2000" dirty="0">
                <a:solidFill>
                  <a:srgbClr val="8B0000"/>
                </a:solidFill>
                <a:highlight>
                  <a:srgbClr val="C0C0C0"/>
                </a:highlight>
                <a:latin typeface="Hack NF, Consolas,  Courier New"/>
              </a:rPr>
              <a:t>.</a:t>
            </a:r>
            <a:r>
              <a:rPr lang="en-US" sz="2000" dirty="0">
                <a:solidFill>
                  <a:srgbClr val="8B0000"/>
                </a:solidFill>
                <a:highlight>
                  <a:srgbClr val="FF00FF"/>
                </a:highlight>
                <a:latin typeface="Hack NF, Consolas,  Courier New"/>
              </a:rPr>
              <a:t>rayner</a:t>
            </a:r>
            <a:r>
              <a:rPr lang="en-US" sz="2000" dirty="0">
                <a:solidFill>
                  <a:srgbClr val="8B0000"/>
                </a:solidFill>
                <a:highlight>
                  <a:srgbClr val="5CB565"/>
                </a:highlight>
                <a:latin typeface="Hack NF, Consolas,  Courier New"/>
              </a:rPr>
              <a:t>@</a:t>
            </a:r>
            <a:r>
              <a:rPr lang="en-US" sz="2000" dirty="0">
                <a:solidFill>
                  <a:srgbClr val="8B0000"/>
                </a:solidFill>
                <a:latin typeface="Hack NF, Consolas,  Courier New"/>
              </a:rPr>
              <a:t>microsoft.com</a:t>
            </a:r>
            <a:r>
              <a:rPr lang="en-US" sz="2000" dirty="0">
                <a:solidFill>
                  <a:srgbClr val="000000"/>
                </a:solidFill>
                <a:latin typeface="Hack NF, Consolas,  Courier New"/>
              </a:rPr>
              <a:t>'</a:t>
            </a:r>
            <a:r>
              <a:rPr lang="en-US" sz="2000" dirty="0">
                <a:solidFill>
                  <a:srgbClr val="333333"/>
                </a:solidFill>
                <a:latin typeface="Hack NF, Consolas,  Courier New"/>
              </a:rPr>
              <a:t> </a:t>
            </a:r>
            <a:r>
              <a:rPr lang="en-US" sz="2000" dirty="0">
                <a:solidFill>
                  <a:srgbClr val="A9A9A9"/>
                </a:solidFill>
                <a:latin typeface="Hack NF, Consolas,  Courier New"/>
              </a:rPr>
              <a:t>-match</a:t>
            </a:r>
            <a:r>
              <a:rPr lang="en-US" sz="2000" dirty="0">
                <a:solidFill>
                  <a:srgbClr val="333333"/>
                </a:solidFill>
                <a:latin typeface="Hack NF, Consolas,  Courier New"/>
              </a:rPr>
              <a:t> 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333333"/>
                </a:solidFill>
                <a:latin typeface="Hack NF, Consolas,  Courier New"/>
              </a:rPr>
              <a:t>	</a:t>
            </a:r>
            <a:r>
              <a:rPr lang="en-US" sz="2000" dirty="0">
                <a:solidFill>
                  <a:srgbClr val="000000"/>
                </a:solidFill>
                <a:latin typeface="Hack NF, Consolas,  Courier New"/>
              </a:rPr>
              <a:t>'</a:t>
            </a:r>
            <a:r>
              <a:rPr lang="en-US" sz="2000" dirty="0">
                <a:solidFill>
                  <a:srgbClr val="8B0000"/>
                </a:solidFill>
                <a:highlight>
                  <a:srgbClr val="00FFFF"/>
                </a:highlight>
                <a:latin typeface="Hack NF, Consolas,  Courier New"/>
              </a:rPr>
              <a:t>^</a:t>
            </a:r>
            <a:r>
              <a:rPr lang="en-US" sz="2000" dirty="0">
                <a:solidFill>
                  <a:srgbClr val="8B0000"/>
                </a:solidFill>
                <a:highlight>
                  <a:srgbClr val="FFFF00"/>
                </a:highlight>
                <a:latin typeface="Hack NF, Consolas,  Courier New"/>
              </a:rPr>
              <a:t>[</a:t>
            </a:r>
            <a:r>
              <a:rPr lang="en-US" sz="2000" u="heavy" dirty="0">
                <a:solidFill>
                  <a:srgbClr val="8B0000"/>
                </a:solidFill>
                <a:highlight>
                  <a:srgbClr val="FF00FF"/>
                </a:highlight>
                <a:uFill>
                  <a:solidFill>
                    <a:srgbClr val="FFFF00"/>
                  </a:solidFill>
                </a:uFill>
                <a:latin typeface="Hack NF, Consolas,  Courier New"/>
              </a:rPr>
              <a:t>a-</a:t>
            </a:r>
            <a:r>
              <a:rPr lang="en-US" sz="2000" u="heavy" dirty="0" err="1">
                <a:solidFill>
                  <a:srgbClr val="8B0000"/>
                </a:solidFill>
                <a:highlight>
                  <a:srgbClr val="FF00FF"/>
                </a:highlight>
                <a:uFill>
                  <a:solidFill>
                    <a:srgbClr val="FFFF00"/>
                  </a:solidFill>
                </a:uFill>
                <a:latin typeface="Hack NF, Consolas,  Courier New"/>
              </a:rPr>
              <a:t>zA</a:t>
            </a:r>
            <a:r>
              <a:rPr lang="en-US" sz="2000" u="heavy" dirty="0">
                <a:solidFill>
                  <a:srgbClr val="8B0000"/>
                </a:solidFill>
                <a:highlight>
                  <a:srgbClr val="FF00FF"/>
                </a:highlight>
                <a:uFill>
                  <a:solidFill>
                    <a:srgbClr val="FFFF00"/>
                  </a:solidFill>
                </a:uFill>
                <a:latin typeface="Hack NF, Consolas,  Courier New"/>
              </a:rPr>
              <a:t>-Z</a:t>
            </a:r>
            <a:r>
              <a:rPr lang="en-US" sz="2000" u="heavy" dirty="0">
                <a:solidFill>
                  <a:srgbClr val="8B0000"/>
                </a:solidFill>
                <a:highlight>
                  <a:srgbClr val="C0C0C0"/>
                </a:highlight>
                <a:uFill>
                  <a:solidFill>
                    <a:srgbClr val="FFFF00"/>
                  </a:solidFill>
                </a:uFill>
                <a:latin typeface="Hack NF, Consolas,  Courier New"/>
              </a:rPr>
              <a:t>\.</a:t>
            </a:r>
            <a:r>
              <a:rPr lang="en-US" sz="2000" u="heavy" dirty="0">
                <a:solidFill>
                  <a:srgbClr val="8B0000"/>
                </a:solidFill>
                <a:highlight>
                  <a:srgbClr val="00FF00"/>
                </a:highlight>
                <a:uFill>
                  <a:solidFill>
                    <a:srgbClr val="FFFF00"/>
                  </a:solidFill>
                </a:uFill>
                <a:latin typeface="Hack NF, Consolas,  Courier New"/>
              </a:rPr>
              <a:t>_</a:t>
            </a:r>
            <a:r>
              <a:rPr lang="en-US" sz="2000" u="heavy" dirty="0">
                <a:solidFill>
                  <a:srgbClr val="8B0000"/>
                </a:solidFill>
                <a:highlight>
                  <a:srgbClr val="808000"/>
                </a:highlight>
                <a:uFill>
                  <a:solidFill>
                    <a:srgbClr val="FFFF00"/>
                  </a:solidFill>
                </a:uFill>
                <a:latin typeface="Hack NF, Consolas,  Courier New"/>
              </a:rPr>
              <a:t>\-</a:t>
            </a:r>
            <a:r>
              <a:rPr lang="en-US" sz="2000" u="heavy" dirty="0">
                <a:solidFill>
                  <a:srgbClr val="8B0000"/>
                </a:solidFill>
                <a:highlight>
                  <a:srgbClr val="F77462"/>
                </a:highlight>
                <a:uFill>
                  <a:solidFill>
                    <a:srgbClr val="FFFF00"/>
                  </a:solidFill>
                </a:uFill>
                <a:latin typeface="Hack NF, Consolas,  Courier New"/>
              </a:rPr>
              <a:t>+</a:t>
            </a:r>
            <a:r>
              <a:rPr lang="en-US" sz="2000" dirty="0">
                <a:solidFill>
                  <a:srgbClr val="8B0000"/>
                </a:solidFill>
                <a:highlight>
                  <a:srgbClr val="FFFF00"/>
                </a:highlight>
                <a:latin typeface="Hack NF, Consolas,  Courier New"/>
              </a:rPr>
              <a:t>]+</a:t>
            </a:r>
            <a:r>
              <a:rPr lang="en-US" sz="2000" dirty="0">
                <a:solidFill>
                  <a:srgbClr val="8B0000"/>
                </a:solidFill>
                <a:highlight>
                  <a:srgbClr val="5CB565"/>
                </a:highlight>
                <a:latin typeface="Hack NF, Consolas,  Courier New"/>
              </a:rPr>
              <a:t>@</a:t>
            </a:r>
            <a:r>
              <a:rPr lang="en-US" sz="2000" dirty="0">
                <a:solidFill>
                  <a:srgbClr val="8B0000"/>
                </a:solidFill>
                <a:highlight>
                  <a:srgbClr val="FFFF00"/>
                </a:highlight>
                <a:latin typeface="Hack NF, Consolas,  Courier New"/>
              </a:rPr>
              <a:t>[</a:t>
            </a:r>
            <a:r>
              <a:rPr lang="en-US" sz="2000" u="heavy" dirty="0">
                <a:solidFill>
                  <a:srgbClr val="8B0000"/>
                </a:solidFill>
                <a:highlight>
                  <a:srgbClr val="FF00FF"/>
                </a:highlight>
                <a:uFill>
                  <a:solidFill>
                    <a:srgbClr val="FFFF00"/>
                  </a:solidFill>
                </a:uFill>
                <a:latin typeface="Hack NF, Consolas,  Courier New"/>
              </a:rPr>
              <a:t>a-</a:t>
            </a:r>
            <a:r>
              <a:rPr lang="en-US" sz="2000" u="heavy" dirty="0" err="1">
                <a:solidFill>
                  <a:srgbClr val="8B0000"/>
                </a:solidFill>
                <a:highlight>
                  <a:srgbClr val="FF00FF"/>
                </a:highlight>
                <a:uFill>
                  <a:solidFill>
                    <a:srgbClr val="FFFF00"/>
                  </a:solidFill>
                </a:uFill>
                <a:latin typeface="Hack NF, Consolas,  Courier New"/>
              </a:rPr>
              <a:t>zA</a:t>
            </a:r>
            <a:r>
              <a:rPr lang="en-US" sz="2000" u="heavy" dirty="0">
                <a:solidFill>
                  <a:srgbClr val="8B0000"/>
                </a:solidFill>
                <a:highlight>
                  <a:srgbClr val="FF00FF"/>
                </a:highlight>
                <a:uFill>
                  <a:solidFill>
                    <a:srgbClr val="FFFF00"/>
                  </a:solidFill>
                </a:uFill>
                <a:latin typeface="Hack NF, Consolas,  Courier New"/>
              </a:rPr>
              <a:t>-Z</a:t>
            </a:r>
            <a:r>
              <a:rPr lang="en-US" sz="2000" u="heavy" dirty="0">
                <a:solidFill>
                  <a:srgbClr val="8B0000"/>
                </a:solidFill>
                <a:highlight>
                  <a:srgbClr val="C0C0C0"/>
                </a:highlight>
                <a:uFill>
                  <a:solidFill>
                    <a:srgbClr val="FFFF00"/>
                  </a:solidFill>
                </a:uFill>
                <a:latin typeface="Hack NF, Consolas,  Courier New"/>
              </a:rPr>
              <a:t>\.</a:t>
            </a:r>
            <a:r>
              <a:rPr lang="en-US" sz="2000" u="heavy" dirty="0">
                <a:solidFill>
                  <a:srgbClr val="8B0000"/>
                </a:solidFill>
                <a:highlight>
                  <a:srgbClr val="808000"/>
                </a:highlight>
                <a:uFill>
                  <a:solidFill>
                    <a:srgbClr val="FFFF00"/>
                  </a:solidFill>
                </a:uFill>
                <a:latin typeface="Hack NF, Consolas,  Courier New"/>
              </a:rPr>
              <a:t>\-</a:t>
            </a:r>
            <a:r>
              <a:rPr lang="en-US" sz="2000" dirty="0">
                <a:solidFill>
                  <a:srgbClr val="8B0000"/>
                </a:solidFill>
                <a:highlight>
                  <a:srgbClr val="FFFF00"/>
                </a:highlight>
                <a:latin typeface="Hack NF, Consolas,  Courier New"/>
              </a:rPr>
              <a:t>]+</a:t>
            </a:r>
            <a:r>
              <a:rPr lang="en-US" sz="2000" dirty="0">
                <a:solidFill>
                  <a:srgbClr val="8B0000"/>
                </a:solidFill>
                <a:latin typeface="Hack NF, Consolas,  Courier New"/>
              </a:rPr>
              <a:t>\.[a-</a:t>
            </a:r>
            <a:r>
              <a:rPr lang="en-US" sz="2000" dirty="0" err="1">
                <a:solidFill>
                  <a:srgbClr val="8B0000"/>
                </a:solidFill>
                <a:latin typeface="Hack NF, Consolas,  Courier New"/>
              </a:rPr>
              <a:t>zA</a:t>
            </a:r>
            <a:r>
              <a:rPr lang="en-US" sz="2000" dirty="0">
                <a:solidFill>
                  <a:srgbClr val="8B0000"/>
                </a:solidFill>
                <a:latin typeface="Hack NF, Consolas,  Courier New"/>
              </a:rPr>
              <a:t>-Z]{2,}$</a:t>
            </a:r>
            <a:r>
              <a:rPr lang="en-US" sz="2000" dirty="0">
                <a:solidFill>
                  <a:srgbClr val="000000"/>
                </a:solidFill>
                <a:latin typeface="Hack NF, Consolas,  Courier New"/>
              </a:rPr>
              <a:t>’</a:t>
            </a:r>
            <a:endParaRPr lang="en-US" sz="2000" dirty="0">
              <a:solidFill>
                <a:srgbClr val="333333"/>
              </a:solidFill>
              <a:latin typeface="Hack NF, Consolas,  Courier New"/>
            </a:endParaRPr>
          </a:p>
          <a:p>
            <a:pPr marL="0" indent="0">
              <a:buNone/>
            </a:pPr>
            <a:r>
              <a:rPr lang="en-US" sz="2000" dirty="0"/>
              <a:t>Returns True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46CD48-0EDB-4D34-B528-8C55A9BA56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</p:spTree>
    <p:extLst>
      <p:ext uri="{BB962C8B-B14F-4D97-AF65-F5344CB8AC3E}">
        <p14:creationId xmlns:p14="http://schemas.microsoft.com/office/powerpoint/2010/main" val="33348883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BC846-89D9-4251-B2D0-CC54C6261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That an Email Address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796F31-AC93-4865-82D8-C8C0395926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00FFFF"/>
                </a:highlight>
                <a:latin typeface="Hack NF, Consolas,  Courier New"/>
              </a:rPr>
              <a:t>'</a:t>
            </a:r>
            <a:r>
              <a:rPr lang="en-US" sz="2000" dirty="0">
                <a:solidFill>
                  <a:srgbClr val="8B0000"/>
                </a:solidFill>
                <a:highlight>
                  <a:srgbClr val="FF00FF"/>
                </a:highlight>
                <a:latin typeface="Hack NF, Consolas,  Courier New"/>
              </a:rPr>
              <a:t>thomas</a:t>
            </a:r>
            <a:r>
              <a:rPr lang="en-US" sz="2000" dirty="0">
                <a:solidFill>
                  <a:srgbClr val="8B0000"/>
                </a:solidFill>
                <a:highlight>
                  <a:srgbClr val="C0C0C0"/>
                </a:highlight>
                <a:latin typeface="Hack NF, Consolas,  Courier New"/>
              </a:rPr>
              <a:t>.</a:t>
            </a:r>
            <a:r>
              <a:rPr lang="en-US" sz="2000" dirty="0">
                <a:solidFill>
                  <a:srgbClr val="8B0000"/>
                </a:solidFill>
                <a:highlight>
                  <a:srgbClr val="FF00FF"/>
                </a:highlight>
                <a:latin typeface="Hack NF, Consolas,  Courier New"/>
              </a:rPr>
              <a:t>rayner</a:t>
            </a:r>
            <a:r>
              <a:rPr lang="en-US" sz="2000" dirty="0">
                <a:solidFill>
                  <a:srgbClr val="8B0000"/>
                </a:solidFill>
                <a:highlight>
                  <a:srgbClr val="5CB565"/>
                </a:highlight>
                <a:latin typeface="Hack NF, Consolas,  Courier New"/>
              </a:rPr>
              <a:t>@</a:t>
            </a:r>
            <a:r>
              <a:rPr lang="en-US" sz="2000" dirty="0">
                <a:solidFill>
                  <a:srgbClr val="8B0000"/>
                </a:solidFill>
                <a:highlight>
                  <a:srgbClr val="FF00FF"/>
                </a:highlight>
                <a:latin typeface="Hack NF, Consolas,  Courier New"/>
              </a:rPr>
              <a:t>microsoft</a:t>
            </a:r>
            <a:r>
              <a:rPr lang="en-US" sz="2000" dirty="0">
                <a:solidFill>
                  <a:srgbClr val="8B0000"/>
                </a:solidFill>
                <a:latin typeface="Hack NF, Consolas,  Courier New"/>
              </a:rPr>
              <a:t>.com</a:t>
            </a:r>
            <a:r>
              <a:rPr lang="en-US" sz="2000" dirty="0">
                <a:solidFill>
                  <a:srgbClr val="000000"/>
                </a:solidFill>
                <a:latin typeface="Hack NF, Consolas,  Courier New"/>
              </a:rPr>
              <a:t>'</a:t>
            </a:r>
            <a:r>
              <a:rPr lang="en-US" sz="2000" dirty="0">
                <a:solidFill>
                  <a:srgbClr val="333333"/>
                </a:solidFill>
                <a:latin typeface="Hack NF, Consolas,  Courier New"/>
              </a:rPr>
              <a:t> </a:t>
            </a:r>
            <a:r>
              <a:rPr lang="en-US" sz="2000" dirty="0">
                <a:solidFill>
                  <a:srgbClr val="A9A9A9"/>
                </a:solidFill>
                <a:latin typeface="Hack NF, Consolas,  Courier New"/>
              </a:rPr>
              <a:t>-match</a:t>
            </a:r>
            <a:r>
              <a:rPr lang="en-US" sz="2000" dirty="0">
                <a:solidFill>
                  <a:srgbClr val="333333"/>
                </a:solidFill>
                <a:latin typeface="Hack NF, Consolas,  Courier New"/>
              </a:rPr>
              <a:t> 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333333"/>
                </a:solidFill>
                <a:latin typeface="Hack NF, Consolas,  Courier New"/>
              </a:rPr>
              <a:t>	</a:t>
            </a:r>
            <a:r>
              <a:rPr lang="en-US" sz="2000" dirty="0">
                <a:solidFill>
                  <a:srgbClr val="000000"/>
                </a:solidFill>
                <a:latin typeface="Hack NF, Consolas,  Courier New"/>
              </a:rPr>
              <a:t>'</a:t>
            </a:r>
            <a:r>
              <a:rPr lang="en-US" sz="2000" dirty="0">
                <a:solidFill>
                  <a:srgbClr val="8B0000"/>
                </a:solidFill>
                <a:highlight>
                  <a:srgbClr val="00FFFF"/>
                </a:highlight>
                <a:latin typeface="Hack NF, Consolas,  Courier New"/>
              </a:rPr>
              <a:t>^</a:t>
            </a:r>
            <a:r>
              <a:rPr lang="en-US" sz="2000" dirty="0">
                <a:solidFill>
                  <a:srgbClr val="8B0000"/>
                </a:solidFill>
                <a:highlight>
                  <a:srgbClr val="FFFF00"/>
                </a:highlight>
                <a:latin typeface="Hack NF, Consolas,  Courier New"/>
              </a:rPr>
              <a:t>[</a:t>
            </a:r>
            <a:r>
              <a:rPr lang="en-US" sz="2000" u="heavy" dirty="0">
                <a:solidFill>
                  <a:srgbClr val="8B0000"/>
                </a:solidFill>
                <a:highlight>
                  <a:srgbClr val="FF00FF"/>
                </a:highlight>
                <a:uFill>
                  <a:solidFill>
                    <a:srgbClr val="FFFF00"/>
                  </a:solidFill>
                </a:uFill>
                <a:latin typeface="Hack NF, Consolas,  Courier New"/>
              </a:rPr>
              <a:t>a-</a:t>
            </a:r>
            <a:r>
              <a:rPr lang="en-US" sz="2000" u="heavy" dirty="0" err="1">
                <a:solidFill>
                  <a:srgbClr val="8B0000"/>
                </a:solidFill>
                <a:highlight>
                  <a:srgbClr val="FF00FF"/>
                </a:highlight>
                <a:uFill>
                  <a:solidFill>
                    <a:srgbClr val="FFFF00"/>
                  </a:solidFill>
                </a:uFill>
                <a:latin typeface="Hack NF, Consolas,  Courier New"/>
              </a:rPr>
              <a:t>zA</a:t>
            </a:r>
            <a:r>
              <a:rPr lang="en-US" sz="2000" u="heavy" dirty="0">
                <a:solidFill>
                  <a:srgbClr val="8B0000"/>
                </a:solidFill>
                <a:highlight>
                  <a:srgbClr val="FF00FF"/>
                </a:highlight>
                <a:uFill>
                  <a:solidFill>
                    <a:srgbClr val="FFFF00"/>
                  </a:solidFill>
                </a:uFill>
                <a:latin typeface="Hack NF, Consolas,  Courier New"/>
              </a:rPr>
              <a:t>-Z</a:t>
            </a:r>
            <a:r>
              <a:rPr lang="en-US" sz="2000" u="heavy" dirty="0">
                <a:solidFill>
                  <a:srgbClr val="8B0000"/>
                </a:solidFill>
                <a:highlight>
                  <a:srgbClr val="C0C0C0"/>
                </a:highlight>
                <a:uFill>
                  <a:solidFill>
                    <a:srgbClr val="FFFF00"/>
                  </a:solidFill>
                </a:uFill>
                <a:latin typeface="Hack NF, Consolas,  Courier New"/>
              </a:rPr>
              <a:t>\.</a:t>
            </a:r>
            <a:r>
              <a:rPr lang="en-US" sz="2000" u="heavy" dirty="0">
                <a:solidFill>
                  <a:srgbClr val="8B0000"/>
                </a:solidFill>
                <a:highlight>
                  <a:srgbClr val="00FF00"/>
                </a:highlight>
                <a:uFill>
                  <a:solidFill>
                    <a:srgbClr val="FFFF00"/>
                  </a:solidFill>
                </a:uFill>
                <a:latin typeface="Hack NF, Consolas,  Courier New"/>
              </a:rPr>
              <a:t>_</a:t>
            </a:r>
            <a:r>
              <a:rPr lang="en-US" sz="2000" u="heavy" dirty="0">
                <a:solidFill>
                  <a:srgbClr val="8B0000"/>
                </a:solidFill>
                <a:highlight>
                  <a:srgbClr val="808000"/>
                </a:highlight>
                <a:uFill>
                  <a:solidFill>
                    <a:srgbClr val="FFFF00"/>
                  </a:solidFill>
                </a:uFill>
                <a:latin typeface="Hack NF, Consolas,  Courier New"/>
              </a:rPr>
              <a:t>\-</a:t>
            </a:r>
            <a:r>
              <a:rPr lang="en-US" sz="2000" u="heavy" dirty="0">
                <a:solidFill>
                  <a:srgbClr val="8B0000"/>
                </a:solidFill>
                <a:highlight>
                  <a:srgbClr val="F77462"/>
                </a:highlight>
                <a:uFill>
                  <a:solidFill>
                    <a:srgbClr val="FFFF00"/>
                  </a:solidFill>
                </a:uFill>
                <a:latin typeface="Hack NF, Consolas,  Courier New"/>
              </a:rPr>
              <a:t>+</a:t>
            </a:r>
            <a:r>
              <a:rPr lang="en-US" sz="2000" dirty="0">
                <a:solidFill>
                  <a:srgbClr val="8B0000"/>
                </a:solidFill>
                <a:highlight>
                  <a:srgbClr val="FFFF00"/>
                </a:highlight>
                <a:latin typeface="Hack NF, Consolas,  Courier New"/>
              </a:rPr>
              <a:t>]+</a:t>
            </a:r>
            <a:r>
              <a:rPr lang="en-US" sz="2000" dirty="0">
                <a:solidFill>
                  <a:srgbClr val="8B0000"/>
                </a:solidFill>
                <a:highlight>
                  <a:srgbClr val="5CB565"/>
                </a:highlight>
                <a:latin typeface="Hack NF, Consolas,  Courier New"/>
              </a:rPr>
              <a:t>@</a:t>
            </a:r>
            <a:r>
              <a:rPr lang="en-US" sz="2000" dirty="0">
                <a:solidFill>
                  <a:srgbClr val="8B0000"/>
                </a:solidFill>
                <a:highlight>
                  <a:srgbClr val="FFFF00"/>
                </a:highlight>
                <a:latin typeface="Hack NF, Consolas,  Courier New"/>
              </a:rPr>
              <a:t>[</a:t>
            </a:r>
            <a:r>
              <a:rPr lang="en-US" sz="2000" u="heavy" dirty="0">
                <a:solidFill>
                  <a:srgbClr val="8B0000"/>
                </a:solidFill>
                <a:highlight>
                  <a:srgbClr val="FF00FF"/>
                </a:highlight>
                <a:uFill>
                  <a:solidFill>
                    <a:srgbClr val="FFFF00"/>
                  </a:solidFill>
                </a:uFill>
                <a:latin typeface="Hack NF, Consolas,  Courier New"/>
              </a:rPr>
              <a:t>a-</a:t>
            </a:r>
            <a:r>
              <a:rPr lang="en-US" sz="2000" u="heavy" dirty="0" err="1">
                <a:solidFill>
                  <a:srgbClr val="8B0000"/>
                </a:solidFill>
                <a:highlight>
                  <a:srgbClr val="FF00FF"/>
                </a:highlight>
                <a:uFill>
                  <a:solidFill>
                    <a:srgbClr val="FFFF00"/>
                  </a:solidFill>
                </a:uFill>
                <a:latin typeface="Hack NF, Consolas,  Courier New"/>
              </a:rPr>
              <a:t>zA</a:t>
            </a:r>
            <a:r>
              <a:rPr lang="en-US" sz="2000" u="heavy" dirty="0">
                <a:solidFill>
                  <a:srgbClr val="8B0000"/>
                </a:solidFill>
                <a:highlight>
                  <a:srgbClr val="FF00FF"/>
                </a:highlight>
                <a:uFill>
                  <a:solidFill>
                    <a:srgbClr val="FFFF00"/>
                  </a:solidFill>
                </a:uFill>
                <a:latin typeface="Hack NF, Consolas,  Courier New"/>
              </a:rPr>
              <a:t>-Z</a:t>
            </a:r>
            <a:r>
              <a:rPr lang="en-US" sz="2000" u="heavy" dirty="0">
                <a:solidFill>
                  <a:srgbClr val="8B0000"/>
                </a:solidFill>
                <a:highlight>
                  <a:srgbClr val="C0C0C0"/>
                </a:highlight>
                <a:uFill>
                  <a:solidFill>
                    <a:srgbClr val="FFFF00"/>
                  </a:solidFill>
                </a:uFill>
                <a:latin typeface="Hack NF, Consolas,  Courier New"/>
              </a:rPr>
              <a:t>\.</a:t>
            </a:r>
            <a:r>
              <a:rPr lang="en-US" sz="2000" u="heavy" dirty="0">
                <a:solidFill>
                  <a:srgbClr val="8B0000"/>
                </a:solidFill>
                <a:highlight>
                  <a:srgbClr val="808000"/>
                </a:highlight>
                <a:uFill>
                  <a:solidFill>
                    <a:srgbClr val="FFFF00"/>
                  </a:solidFill>
                </a:uFill>
                <a:latin typeface="Hack NF, Consolas,  Courier New"/>
              </a:rPr>
              <a:t>\-</a:t>
            </a:r>
            <a:r>
              <a:rPr lang="en-US" sz="2000" dirty="0">
                <a:solidFill>
                  <a:srgbClr val="8B0000"/>
                </a:solidFill>
                <a:highlight>
                  <a:srgbClr val="FFFF00"/>
                </a:highlight>
                <a:latin typeface="Hack NF, Consolas,  Courier New"/>
              </a:rPr>
              <a:t>]+</a:t>
            </a:r>
            <a:r>
              <a:rPr lang="en-US" sz="2000" dirty="0">
                <a:solidFill>
                  <a:srgbClr val="8B0000"/>
                </a:solidFill>
                <a:latin typeface="Hack NF, Consolas,  Courier New"/>
              </a:rPr>
              <a:t>\.[a-</a:t>
            </a:r>
            <a:r>
              <a:rPr lang="en-US" sz="2000" dirty="0" err="1">
                <a:solidFill>
                  <a:srgbClr val="8B0000"/>
                </a:solidFill>
                <a:latin typeface="Hack NF, Consolas,  Courier New"/>
              </a:rPr>
              <a:t>zA</a:t>
            </a:r>
            <a:r>
              <a:rPr lang="en-US" sz="2000" dirty="0">
                <a:solidFill>
                  <a:srgbClr val="8B0000"/>
                </a:solidFill>
                <a:latin typeface="Hack NF, Consolas,  Courier New"/>
              </a:rPr>
              <a:t>-Z]{2,}$</a:t>
            </a:r>
            <a:r>
              <a:rPr lang="en-US" sz="2000" dirty="0">
                <a:solidFill>
                  <a:srgbClr val="000000"/>
                </a:solidFill>
                <a:latin typeface="Hack NF, Consolas,  Courier New"/>
              </a:rPr>
              <a:t>’</a:t>
            </a:r>
            <a:endParaRPr lang="en-US" sz="2000" dirty="0">
              <a:solidFill>
                <a:srgbClr val="333333"/>
              </a:solidFill>
              <a:latin typeface="Hack NF, Consolas,  Courier New"/>
            </a:endParaRPr>
          </a:p>
          <a:p>
            <a:pPr marL="0" indent="0">
              <a:buNone/>
            </a:pPr>
            <a:r>
              <a:rPr lang="en-US" sz="2000" dirty="0"/>
              <a:t>Returns True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46CD48-0EDB-4D34-B528-8C55A9BA56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</p:spTree>
    <p:extLst>
      <p:ext uri="{BB962C8B-B14F-4D97-AF65-F5344CB8AC3E}">
        <p14:creationId xmlns:p14="http://schemas.microsoft.com/office/powerpoint/2010/main" val="30013026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BC846-89D9-4251-B2D0-CC54C6261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That an Email Address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796F31-AC93-4865-82D8-C8C0395926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00FFFF"/>
                </a:highlight>
                <a:latin typeface="Hack NF, Consolas,  Courier New"/>
              </a:rPr>
              <a:t>'</a:t>
            </a:r>
            <a:r>
              <a:rPr lang="en-US" sz="2000" dirty="0">
                <a:solidFill>
                  <a:srgbClr val="8B0000"/>
                </a:solidFill>
                <a:highlight>
                  <a:srgbClr val="FF00FF"/>
                </a:highlight>
                <a:latin typeface="Hack NF, Consolas,  Courier New"/>
              </a:rPr>
              <a:t>thomas</a:t>
            </a:r>
            <a:r>
              <a:rPr lang="en-US" sz="2000" dirty="0">
                <a:solidFill>
                  <a:srgbClr val="8B0000"/>
                </a:solidFill>
                <a:highlight>
                  <a:srgbClr val="C0C0C0"/>
                </a:highlight>
                <a:latin typeface="Hack NF, Consolas,  Courier New"/>
              </a:rPr>
              <a:t>.</a:t>
            </a:r>
            <a:r>
              <a:rPr lang="en-US" sz="2000" dirty="0">
                <a:solidFill>
                  <a:srgbClr val="8B0000"/>
                </a:solidFill>
                <a:highlight>
                  <a:srgbClr val="FF00FF"/>
                </a:highlight>
                <a:latin typeface="Hack NF, Consolas,  Courier New"/>
              </a:rPr>
              <a:t>rayner</a:t>
            </a:r>
            <a:r>
              <a:rPr lang="en-US" sz="2000" dirty="0">
                <a:solidFill>
                  <a:srgbClr val="8B0000"/>
                </a:solidFill>
                <a:highlight>
                  <a:srgbClr val="5CB565"/>
                </a:highlight>
                <a:latin typeface="Hack NF, Consolas,  Courier New"/>
              </a:rPr>
              <a:t>@</a:t>
            </a:r>
            <a:r>
              <a:rPr lang="en-US" sz="2000" dirty="0">
                <a:solidFill>
                  <a:srgbClr val="8B0000"/>
                </a:solidFill>
                <a:highlight>
                  <a:srgbClr val="FF00FF"/>
                </a:highlight>
                <a:latin typeface="Hack NF, Consolas,  Courier New"/>
              </a:rPr>
              <a:t>microsoft</a:t>
            </a:r>
            <a:r>
              <a:rPr lang="en-US" sz="2000" dirty="0">
                <a:solidFill>
                  <a:srgbClr val="8B0000"/>
                </a:solidFill>
                <a:latin typeface="Hack NF, Consolas,  Courier New"/>
              </a:rPr>
              <a:t>.com</a:t>
            </a:r>
            <a:r>
              <a:rPr lang="en-US" sz="2000" dirty="0">
                <a:solidFill>
                  <a:srgbClr val="000000"/>
                </a:solidFill>
                <a:latin typeface="Hack NF, Consolas,  Courier New"/>
              </a:rPr>
              <a:t>'</a:t>
            </a:r>
            <a:r>
              <a:rPr lang="en-US" sz="2000" dirty="0">
                <a:solidFill>
                  <a:srgbClr val="333333"/>
                </a:solidFill>
                <a:latin typeface="Hack NF, Consolas,  Courier New"/>
              </a:rPr>
              <a:t> </a:t>
            </a:r>
            <a:r>
              <a:rPr lang="en-US" sz="2000" dirty="0">
                <a:solidFill>
                  <a:srgbClr val="A9A9A9"/>
                </a:solidFill>
                <a:latin typeface="Hack NF, Consolas,  Courier New"/>
              </a:rPr>
              <a:t>-match</a:t>
            </a:r>
            <a:r>
              <a:rPr lang="en-US" sz="2000" dirty="0">
                <a:solidFill>
                  <a:srgbClr val="333333"/>
                </a:solidFill>
                <a:latin typeface="Hack NF, Consolas,  Courier New"/>
              </a:rPr>
              <a:t> 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333333"/>
                </a:solidFill>
                <a:latin typeface="Hack NF, Consolas,  Courier New"/>
              </a:rPr>
              <a:t>	</a:t>
            </a:r>
            <a:r>
              <a:rPr lang="en-US" sz="2000" dirty="0">
                <a:solidFill>
                  <a:srgbClr val="000000"/>
                </a:solidFill>
                <a:latin typeface="Hack NF, Consolas,  Courier New"/>
              </a:rPr>
              <a:t>'</a:t>
            </a:r>
            <a:r>
              <a:rPr lang="en-US" sz="2000" dirty="0">
                <a:solidFill>
                  <a:srgbClr val="8B0000"/>
                </a:solidFill>
                <a:highlight>
                  <a:srgbClr val="00FFFF"/>
                </a:highlight>
                <a:latin typeface="Hack NF, Consolas,  Courier New"/>
              </a:rPr>
              <a:t>^</a:t>
            </a:r>
            <a:r>
              <a:rPr lang="en-US" sz="2000" dirty="0">
                <a:solidFill>
                  <a:srgbClr val="8B0000"/>
                </a:solidFill>
                <a:highlight>
                  <a:srgbClr val="FFFF00"/>
                </a:highlight>
                <a:latin typeface="Hack NF, Consolas,  Courier New"/>
              </a:rPr>
              <a:t>[</a:t>
            </a:r>
            <a:r>
              <a:rPr lang="en-US" sz="2000" u="heavy" dirty="0">
                <a:solidFill>
                  <a:srgbClr val="8B0000"/>
                </a:solidFill>
                <a:highlight>
                  <a:srgbClr val="FF00FF"/>
                </a:highlight>
                <a:uFill>
                  <a:solidFill>
                    <a:srgbClr val="FFFF00"/>
                  </a:solidFill>
                </a:uFill>
                <a:latin typeface="Hack NF, Consolas,  Courier New"/>
              </a:rPr>
              <a:t>a-</a:t>
            </a:r>
            <a:r>
              <a:rPr lang="en-US" sz="2000" u="heavy" dirty="0" err="1">
                <a:solidFill>
                  <a:srgbClr val="8B0000"/>
                </a:solidFill>
                <a:highlight>
                  <a:srgbClr val="FF00FF"/>
                </a:highlight>
                <a:uFill>
                  <a:solidFill>
                    <a:srgbClr val="FFFF00"/>
                  </a:solidFill>
                </a:uFill>
                <a:latin typeface="Hack NF, Consolas,  Courier New"/>
              </a:rPr>
              <a:t>zA</a:t>
            </a:r>
            <a:r>
              <a:rPr lang="en-US" sz="2000" u="heavy" dirty="0">
                <a:solidFill>
                  <a:srgbClr val="8B0000"/>
                </a:solidFill>
                <a:highlight>
                  <a:srgbClr val="FF00FF"/>
                </a:highlight>
                <a:uFill>
                  <a:solidFill>
                    <a:srgbClr val="FFFF00"/>
                  </a:solidFill>
                </a:uFill>
                <a:latin typeface="Hack NF, Consolas,  Courier New"/>
              </a:rPr>
              <a:t>-Z</a:t>
            </a:r>
            <a:r>
              <a:rPr lang="en-US" sz="2000" u="heavy" dirty="0">
                <a:solidFill>
                  <a:srgbClr val="8B0000"/>
                </a:solidFill>
                <a:highlight>
                  <a:srgbClr val="C0C0C0"/>
                </a:highlight>
                <a:uFill>
                  <a:solidFill>
                    <a:srgbClr val="FFFF00"/>
                  </a:solidFill>
                </a:uFill>
                <a:latin typeface="Hack NF, Consolas,  Courier New"/>
              </a:rPr>
              <a:t>\.</a:t>
            </a:r>
            <a:r>
              <a:rPr lang="en-US" sz="2000" u="heavy" dirty="0">
                <a:solidFill>
                  <a:srgbClr val="8B0000"/>
                </a:solidFill>
                <a:highlight>
                  <a:srgbClr val="00FF00"/>
                </a:highlight>
                <a:uFill>
                  <a:solidFill>
                    <a:srgbClr val="FFFF00"/>
                  </a:solidFill>
                </a:uFill>
                <a:latin typeface="Hack NF, Consolas,  Courier New"/>
              </a:rPr>
              <a:t>_</a:t>
            </a:r>
            <a:r>
              <a:rPr lang="en-US" sz="2000" u="heavy" dirty="0">
                <a:solidFill>
                  <a:srgbClr val="8B0000"/>
                </a:solidFill>
                <a:highlight>
                  <a:srgbClr val="808000"/>
                </a:highlight>
                <a:uFill>
                  <a:solidFill>
                    <a:srgbClr val="FFFF00"/>
                  </a:solidFill>
                </a:uFill>
                <a:latin typeface="Hack NF, Consolas,  Courier New"/>
              </a:rPr>
              <a:t>\-</a:t>
            </a:r>
            <a:r>
              <a:rPr lang="en-US" sz="2000" u="heavy" dirty="0">
                <a:solidFill>
                  <a:srgbClr val="8B0000"/>
                </a:solidFill>
                <a:highlight>
                  <a:srgbClr val="F77462"/>
                </a:highlight>
                <a:uFill>
                  <a:solidFill>
                    <a:srgbClr val="FFFF00"/>
                  </a:solidFill>
                </a:uFill>
                <a:latin typeface="Hack NF, Consolas,  Courier New"/>
              </a:rPr>
              <a:t>+</a:t>
            </a:r>
            <a:r>
              <a:rPr lang="en-US" sz="2000" dirty="0">
                <a:solidFill>
                  <a:srgbClr val="8B0000"/>
                </a:solidFill>
                <a:highlight>
                  <a:srgbClr val="FFFF00"/>
                </a:highlight>
                <a:latin typeface="Hack NF, Consolas,  Courier New"/>
              </a:rPr>
              <a:t>]+</a:t>
            </a:r>
            <a:r>
              <a:rPr lang="en-US" sz="2000" dirty="0">
                <a:solidFill>
                  <a:srgbClr val="8B0000"/>
                </a:solidFill>
                <a:highlight>
                  <a:srgbClr val="5CB565"/>
                </a:highlight>
                <a:latin typeface="Hack NF, Consolas,  Courier New"/>
              </a:rPr>
              <a:t>@</a:t>
            </a:r>
            <a:r>
              <a:rPr lang="en-US" sz="2000" dirty="0">
                <a:solidFill>
                  <a:srgbClr val="8B0000"/>
                </a:solidFill>
                <a:highlight>
                  <a:srgbClr val="FFFF00"/>
                </a:highlight>
                <a:latin typeface="Hack NF, Consolas,  Courier New"/>
              </a:rPr>
              <a:t>[</a:t>
            </a:r>
            <a:r>
              <a:rPr lang="en-US" sz="2000" u="heavy" dirty="0">
                <a:solidFill>
                  <a:srgbClr val="8B0000"/>
                </a:solidFill>
                <a:highlight>
                  <a:srgbClr val="FF00FF"/>
                </a:highlight>
                <a:uFill>
                  <a:solidFill>
                    <a:srgbClr val="FFFF00"/>
                  </a:solidFill>
                </a:uFill>
                <a:latin typeface="Hack NF, Consolas,  Courier New"/>
              </a:rPr>
              <a:t>a-</a:t>
            </a:r>
            <a:r>
              <a:rPr lang="en-US" sz="2000" u="heavy" dirty="0" err="1">
                <a:solidFill>
                  <a:srgbClr val="8B0000"/>
                </a:solidFill>
                <a:highlight>
                  <a:srgbClr val="FF00FF"/>
                </a:highlight>
                <a:uFill>
                  <a:solidFill>
                    <a:srgbClr val="FFFF00"/>
                  </a:solidFill>
                </a:uFill>
                <a:latin typeface="Hack NF, Consolas,  Courier New"/>
              </a:rPr>
              <a:t>zA</a:t>
            </a:r>
            <a:r>
              <a:rPr lang="en-US" sz="2000" u="heavy" dirty="0">
                <a:solidFill>
                  <a:srgbClr val="8B0000"/>
                </a:solidFill>
                <a:highlight>
                  <a:srgbClr val="FF00FF"/>
                </a:highlight>
                <a:uFill>
                  <a:solidFill>
                    <a:srgbClr val="FFFF00"/>
                  </a:solidFill>
                </a:uFill>
                <a:latin typeface="Hack NF, Consolas,  Courier New"/>
              </a:rPr>
              <a:t>-Z</a:t>
            </a:r>
            <a:r>
              <a:rPr lang="en-US" sz="2000" u="heavy" dirty="0">
                <a:solidFill>
                  <a:srgbClr val="8B0000"/>
                </a:solidFill>
                <a:highlight>
                  <a:srgbClr val="C0C0C0"/>
                </a:highlight>
                <a:uFill>
                  <a:solidFill>
                    <a:srgbClr val="FFFF00"/>
                  </a:solidFill>
                </a:uFill>
                <a:latin typeface="Hack NF, Consolas,  Courier New"/>
              </a:rPr>
              <a:t>\.</a:t>
            </a:r>
            <a:r>
              <a:rPr lang="en-US" sz="2000" u="heavy" dirty="0">
                <a:solidFill>
                  <a:srgbClr val="8B0000"/>
                </a:solidFill>
                <a:highlight>
                  <a:srgbClr val="808000"/>
                </a:highlight>
                <a:uFill>
                  <a:solidFill>
                    <a:srgbClr val="FFFF00"/>
                  </a:solidFill>
                </a:uFill>
                <a:latin typeface="Hack NF, Consolas,  Courier New"/>
              </a:rPr>
              <a:t>\-</a:t>
            </a:r>
            <a:r>
              <a:rPr lang="en-US" sz="2000" dirty="0">
                <a:solidFill>
                  <a:srgbClr val="8B0000"/>
                </a:solidFill>
                <a:highlight>
                  <a:srgbClr val="FFFF00"/>
                </a:highlight>
                <a:latin typeface="Hack NF, Consolas,  Courier New"/>
              </a:rPr>
              <a:t>]+</a:t>
            </a:r>
            <a:r>
              <a:rPr lang="en-US" sz="2000" dirty="0">
                <a:solidFill>
                  <a:srgbClr val="8B0000"/>
                </a:solidFill>
                <a:highlight>
                  <a:srgbClr val="C0C0C0"/>
                </a:highlight>
                <a:latin typeface="Hack NF, Consolas,  Courier New"/>
              </a:rPr>
              <a:t>\.</a:t>
            </a:r>
            <a:r>
              <a:rPr lang="en-US" sz="2000" dirty="0">
                <a:solidFill>
                  <a:srgbClr val="8B0000"/>
                </a:solidFill>
                <a:latin typeface="Hack NF, Consolas,  Courier New"/>
              </a:rPr>
              <a:t>[a-</a:t>
            </a:r>
            <a:r>
              <a:rPr lang="en-US" sz="2000" dirty="0" err="1">
                <a:solidFill>
                  <a:srgbClr val="8B0000"/>
                </a:solidFill>
                <a:latin typeface="Hack NF, Consolas,  Courier New"/>
              </a:rPr>
              <a:t>zA</a:t>
            </a:r>
            <a:r>
              <a:rPr lang="en-US" sz="2000" dirty="0">
                <a:solidFill>
                  <a:srgbClr val="8B0000"/>
                </a:solidFill>
                <a:latin typeface="Hack NF, Consolas,  Courier New"/>
              </a:rPr>
              <a:t>-Z]{2,}$</a:t>
            </a:r>
            <a:r>
              <a:rPr lang="en-US" sz="2000" dirty="0">
                <a:solidFill>
                  <a:srgbClr val="000000"/>
                </a:solidFill>
                <a:latin typeface="Hack NF, Consolas,  Courier New"/>
              </a:rPr>
              <a:t>’</a:t>
            </a:r>
            <a:endParaRPr lang="en-US" sz="2000" dirty="0">
              <a:solidFill>
                <a:srgbClr val="333333"/>
              </a:solidFill>
              <a:latin typeface="Hack NF, Consolas,  Courier New"/>
            </a:endParaRPr>
          </a:p>
          <a:p>
            <a:pPr marL="0" indent="0">
              <a:buNone/>
            </a:pPr>
            <a:r>
              <a:rPr lang="en-US" sz="2000" dirty="0"/>
              <a:t>Returns True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46CD48-0EDB-4D34-B528-8C55A9BA56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</p:spTree>
    <p:extLst>
      <p:ext uri="{BB962C8B-B14F-4D97-AF65-F5344CB8AC3E}">
        <p14:creationId xmlns:p14="http://schemas.microsoft.com/office/powerpoint/2010/main" val="26042355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BC846-89D9-4251-B2D0-CC54C6261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That an Email Address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796F31-AC93-4865-82D8-C8C0395926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00FFFF"/>
                </a:highlight>
                <a:latin typeface="Hack NF, Consolas,  Courier New"/>
              </a:rPr>
              <a:t>'</a:t>
            </a:r>
            <a:r>
              <a:rPr lang="en-US" sz="2000" dirty="0">
                <a:solidFill>
                  <a:srgbClr val="8B0000"/>
                </a:solidFill>
                <a:highlight>
                  <a:srgbClr val="FF00FF"/>
                </a:highlight>
                <a:latin typeface="Hack NF, Consolas,  Courier New"/>
              </a:rPr>
              <a:t>thomas</a:t>
            </a:r>
            <a:r>
              <a:rPr lang="en-US" sz="2000" dirty="0">
                <a:solidFill>
                  <a:srgbClr val="8B0000"/>
                </a:solidFill>
                <a:highlight>
                  <a:srgbClr val="C0C0C0"/>
                </a:highlight>
                <a:latin typeface="Hack NF, Consolas,  Courier New"/>
              </a:rPr>
              <a:t>.</a:t>
            </a:r>
            <a:r>
              <a:rPr lang="en-US" sz="2000" dirty="0">
                <a:solidFill>
                  <a:srgbClr val="8B0000"/>
                </a:solidFill>
                <a:highlight>
                  <a:srgbClr val="FF00FF"/>
                </a:highlight>
                <a:latin typeface="Hack NF, Consolas,  Courier New"/>
              </a:rPr>
              <a:t>rayner</a:t>
            </a:r>
            <a:r>
              <a:rPr lang="en-US" sz="2000" dirty="0">
                <a:solidFill>
                  <a:srgbClr val="8B0000"/>
                </a:solidFill>
                <a:highlight>
                  <a:srgbClr val="5CB565"/>
                </a:highlight>
                <a:latin typeface="Hack NF, Consolas,  Courier New"/>
              </a:rPr>
              <a:t>@</a:t>
            </a:r>
            <a:r>
              <a:rPr lang="en-US" sz="2000" dirty="0">
                <a:solidFill>
                  <a:srgbClr val="8B0000"/>
                </a:solidFill>
                <a:highlight>
                  <a:srgbClr val="FF00FF"/>
                </a:highlight>
                <a:latin typeface="Hack NF, Consolas,  Courier New"/>
              </a:rPr>
              <a:t>microsoft</a:t>
            </a:r>
            <a:r>
              <a:rPr lang="en-US" sz="2000" dirty="0">
                <a:solidFill>
                  <a:srgbClr val="8B0000"/>
                </a:solidFill>
                <a:highlight>
                  <a:srgbClr val="C0C0C0"/>
                </a:highlight>
                <a:latin typeface="Hack NF, Consolas,  Courier New"/>
              </a:rPr>
              <a:t>.</a:t>
            </a:r>
            <a:r>
              <a:rPr lang="en-US" sz="2000" dirty="0">
                <a:solidFill>
                  <a:srgbClr val="8B0000"/>
                </a:solidFill>
                <a:latin typeface="Hack NF, Consolas,  Courier New"/>
              </a:rPr>
              <a:t>com</a:t>
            </a:r>
            <a:r>
              <a:rPr lang="en-US" sz="2000" dirty="0">
                <a:solidFill>
                  <a:srgbClr val="000000"/>
                </a:solidFill>
                <a:latin typeface="Hack NF, Consolas,  Courier New"/>
              </a:rPr>
              <a:t>'</a:t>
            </a:r>
            <a:r>
              <a:rPr lang="en-US" sz="2000" dirty="0">
                <a:solidFill>
                  <a:srgbClr val="333333"/>
                </a:solidFill>
                <a:latin typeface="Hack NF, Consolas,  Courier New"/>
              </a:rPr>
              <a:t> </a:t>
            </a:r>
            <a:r>
              <a:rPr lang="en-US" sz="2000" dirty="0">
                <a:solidFill>
                  <a:srgbClr val="A9A9A9"/>
                </a:solidFill>
                <a:latin typeface="Hack NF, Consolas,  Courier New"/>
              </a:rPr>
              <a:t>-match</a:t>
            </a:r>
            <a:r>
              <a:rPr lang="en-US" sz="2000" dirty="0">
                <a:solidFill>
                  <a:srgbClr val="333333"/>
                </a:solidFill>
                <a:latin typeface="Hack NF, Consolas,  Courier New"/>
              </a:rPr>
              <a:t> 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333333"/>
                </a:solidFill>
                <a:latin typeface="Hack NF, Consolas,  Courier New"/>
              </a:rPr>
              <a:t>	</a:t>
            </a:r>
            <a:r>
              <a:rPr lang="en-US" sz="2000" dirty="0">
                <a:solidFill>
                  <a:srgbClr val="000000"/>
                </a:solidFill>
                <a:latin typeface="Hack NF, Consolas,  Courier New"/>
              </a:rPr>
              <a:t>'</a:t>
            </a:r>
            <a:r>
              <a:rPr lang="en-US" sz="2000" dirty="0">
                <a:solidFill>
                  <a:srgbClr val="8B0000"/>
                </a:solidFill>
                <a:highlight>
                  <a:srgbClr val="00FFFF"/>
                </a:highlight>
                <a:latin typeface="Hack NF, Consolas,  Courier New"/>
              </a:rPr>
              <a:t>^</a:t>
            </a:r>
            <a:r>
              <a:rPr lang="en-US" sz="2000" dirty="0">
                <a:solidFill>
                  <a:srgbClr val="8B0000"/>
                </a:solidFill>
                <a:highlight>
                  <a:srgbClr val="FFFF00"/>
                </a:highlight>
                <a:latin typeface="Hack NF, Consolas,  Courier New"/>
              </a:rPr>
              <a:t>[</a:t>
            </a:r>
            <a:r>
              <a:rPr lang="en-US" sz="2000" u="heavy" dirty="0">
                <a:solidFill>
                  <a:srgbClr val="8B0000"/>
                </a:solidFill>
                <a:highlight>
                  <a:srgbClr val="FF00FF"/>
                </a:highlight>
                <a:uFill>
                  <a:solidFill>
                    <a:srgbClr val="FFFF00"/>
                  </a:solidFill>
                </a:uFill>
                <a:latin typeface="Hack NF, Consolas,  Courier New"/>
              </a:rPr>
              <a:t>a-</a:t>
            </a:r>
            <a:r>
              <a:rPr lang="en-US" sz="2000" u="heavy" dirty="0" err="1">
                <a:solidFill>
                  <a:srgbClr val="8B0000"/>
                </a:solidFill>
                <a:highlight>
                  <a:srgbClr val="FF00FF"/>
                </a:highlight>
                <a:uFill>
                  <a:solidFill>
                    <a:srgbClr val="FFFF00"/>
                  </a:solidFill>
                </a:uFill>
                <a:latin typeface="Hack NF, Consolas,  Courier New"/>
              </a:rPr>
              <a:t>zA</a:t>
            </a:r>
            <a:r>
              <a:rPr lang="en-US" sz="2000" u="heavy" dirty="0">
                <a:solidFill>
                  <a:srgbClr val="8B0000"/>
                </a:solidFill>
                <a:highlight>
                  <a:srgbClr val="FF00FF"/>
                </a:highlight>
                <a:uFill>
                  <a:solidFill>
                    <a:srgbClr val="FFFF00"/>
                  </a:solidFill>
                </a:uFill>
                <a:latin typeface="Hack NF, Consolas,  Courier New"/>
              </a:rPr>
              <a:t>-Z</a:t>
            </a:r>
            <a:r>
              <a:rPr lang="en-US" sz="2000" u="heavy" dirty="0">
                <a:solidFill>
                  <a:srgbClr val="8B0000"/>
                </a:solidFill>
                <a:highlight>
                  <a:srgbClr val="C0C0C0"/>
                </a:highlight>
                <a:uFill>
                  <a:solidFill>
                    <a:srgbClr val="FFFF00"/>
                  </a:solidFill>
                </a:uFill>
                <a:latin typeface="Hack NF, Consolas,  Courier New"/>
              </a:rPr>
              <a:t>\.</a:t>
            </a:r>
            <a:r>
              <a:rPr lang="en-US" sz="2000" u="heavy" dirty="0">
                <a:solidFill>
                  <a:srgbClr val="8B0000"/>
                </a:solidFill>
                <a:highlight>
                  <a:srgbClr val="00FF00"/>
                </a:highlight>
                <a:uFill>
                  <a:solidFill>
                    <a:srgbClr val="FFFF00"/>
                  </a:solidFill>
                </a:uFill>
                <a:latin typeface="Hack NF, Consolas,  Courier New"/>
              </a:rPr>
              <a:t>_</a:t>
            </a:r>
            <a:r>
              <a:rPr lang="en-US" sz="2000" u="heavy" dirty="0">
                <a:solidFill>
                  <a:srgbClr val="8B0000"/>
                </a:solidFill>
                <a:highlight>
                  <a:srgbClr val="808000"/>
                </a:highlight>
                <a:uFill>
                  <a:solidFill>
                    <a:srgbClr val="FFFF00"/>
                  </a:solidFill>
                </a:uFill>
                <a:latin typeface="Hack NF, Consolas,  Courier New"/>
              </a:rPr>
              <a:t>\-</a:t>
            </a:r>
            <a:r>
              <a:rPr lang="en-US" sz="2000" u="heavy" dirty="0">
                <a:solidFill>
                  <a:srgbClr val="8B0000"/>
                </a:solidFill>
                <a:highlight>
                  <a:srgbClr val="F77462"/>
                </a:highlight>
                <a:uFill>
                  <a:solidFill>
                    <a:srgbClr val="FFFF00"/>
                  </a:solidFill>
                </a:uFill>
                <a:latin typeface="Hack NF, Consolas,  Courier New"/>
              </a:rPr>
              <a:t>+</a:t>
            </a:r>
            <a:r>
              <a:rPr lang="en-US" sz="2000" dirty="0">
                <a:solidFill>
                  <a:srgbClr val="8B0000"/>
                </a:solidFill>
                <a:highlight>
                  <a:srgbClr val="FFFF00"/>
                </a:highlight>
                <a:latin typeface="Hack NF, Consolas,  Courier New"/>
              </a:rPr>
              <a:t>]+</a:t>
            </a:r>
            <a:r>
              <a:rPr lang="en-US" sz="2000" dirty="0">
                <a:solidFill>
                  <a:srgbClr val="8B0000"/>
                </a:solidFill>
                <a:highlight>
                  <a:srgbClr val="5CB565"/>
                </a:highlight>
                <a:latin typeface="Hack NF, Consolas,  Courier New"/>
              </a:rPr>
              <a:t>@</a:t>
            </a:r>
            <a:r>
              <a:rPr lang="en-US" sz="2000" dirty="0">
                <a:solidFill>
                  <a:srgbClr val="8B0000"/>
                </a:solidFill>
                <a:highlight>
                  <a:srgbClr val="FFFF00"/>
                </a:highlight>
                <a:latin typeface="Hack NF, Consolas,  Courier New"/>
              </a:rPr>
              <a:t>[</a:t>
            </a:r>
            <a:r>
              <a:rPr lang="en-US" sz="2000" u="heavy" dirty="0">
                <a:solidFill>
                  <a:srgbClr val="8B0000"/>
                </a:solidFill>
                <a:highlight>
                  <a:srgbClr val="FF00FF"/>
                </a:highlight>
                <a:uFill>
                  <a:solidFill>
                    <a:srgbClr val="FFFF00"/>
                  </a:solidFill>
                </a:uFill>
                <a:latin typeface="Hack NF, Consolas,  Courier New"/>
              </a:rPr>
              <a:t>a-</a:t>
            </a:r>
            <a:r>
              <a:rPr lang="en-US" sz="2000" u="heavy" dirty="0" err="1">
                <a:solidFill>
                  <a:srgbClr val="8B0000"/>
                </a:solidFill>
                <a:highlight>
                  <a:srgbClr val="FF00FF"/>
                </a:highlight>
                <a:uFill>
                  <a:solidFill>
                    <a:srgbClr val="FFFF00"/>
                  </a:solidFill>
                </a:uFill>
                <a:latin typeface="Hack NF, Consolas,  Courier New"/>
              </a:rPr>
              <a:t>zA</a:t>
            </a:r>
            <a:r>
              <a:rPr lang="en-US" sz="2000" u="heavy" dirty="0">
                <a:solidFill>
                  <a:srgbClr val="8B0000"/>
                </a:solidFill>
                <a:highlight>
                  <a:srgbClr val="FF00FF"/>
                </a:highlight>
                <a:uFill>
                  <a:solidFill>
                    <a:srgbClr val="FFFF00"/>
                  </a:solidFill>
                </a:uFill>
                <a:latin typeface="Hack NF, Consolas,  Courier New"/>
              </a:rPr>
              <a:t>-Z</a:t>
            </a:r>
            <a:r>
              <a:rPr lang="en-US" sz="2000" u="heavy" dirty="0">
                <a:solidFill>
                  <a:srgbClr val="8B0000"/>
                </a:solidFill>
                <a:highlight>
                  <a:srgbClr val="C0C0C0"/>
                </a:highlight>
                <a:uFill>
                  <a:solidFill>
                    <a:srgbClr val="FFFF00"/>
                  </a:solidFill>
                </a:uFill>
                <a:latin typeface="Hack NF, Consolas,  Courier New"/>
              </a:rPr>
              <a:t>\.</a:t>
            </a:r>
            <a:r>
              <a:rPr lang="en-US" sz="2000" u="heavy" dirty="0">
                <a:solidFill>
                  <a:srgbClr val="8B0000"/>
                </a:solidFill>
                <a:highlight>
                  <a:srgbClr val="808000"/>
                </a:highlight>
                <a:uFill>
                  <a:solidFill>
                    <a:srgbClr val="FFFF00"/>
                  </a:solidFill>
                </a:uFill>
                <a:latin typeface="Hack NF, Consolas,  Courier New"/>
              </a:rPr>
              <a:t>\-</a:t>
            </a:r>
            <a:r>
              <a:rPr lang="en-US" sz="2000" dirty="0">
                <a:solidFill>
                  <a:srgbClr val="8B0000"/>
                </a:solidFill>
                <a:highlight>
                  <a:srgbClr val="FFFF00"/>
                </a:highlight>
                <a:latin typeface="Hack NF, Consolas,  Courier New"/>
              </a:rPr>
              <a:t>]+</a:t>
            </a:r>
            <a:r>
              <a:rPr lang="en-US" sz="2000" dirty="0">
                <a:solidFill>
                  <a:srgbClr val="8B0000"/>
                </a:solidFill>
                <a:highlight>
                  <a:srgbClr val="C0C0C0"/>
                </a:highlight>
                <a:latin typeface="Hack NF, Consolas,  Courier New"/>
              </a:rPr>
              <a:t>\.</a:t>
            </a:r>
            <a:r>
              <a:rPr lang="en-US" sz="2000" dirty="0">
                <a:solidFill>
                  <a:srgbClr val="8B0000"/>
                </a:solidFill>
                <a:latin typeface="Hack NF, Consolas,  Courier New"/>
              </a:rPr>
              <a:t>[a-</a:t>
            </a:r>
            <a:r>
              <a:rPr lang="en-US" sz="2000" dirty="0" err="1">
                <a:solidFill>
                  <a:srgbClr val="8B0000"/>
                </a:solidFill>
                <a:latin typeface="Hack NF, Consolas,  Courier New"/>
              </a:rPr>
              <a:t>zA</a:t>
            </a:r>
            <a:r>
              <a:rPr lang="en-US" sz="2000" dirty="0">
                <a:solidFill>
                  <a:srgbClr val="8B0000"/>
                </a:solidFill>
                <a:latin typeface="Hack NF, Consolas,  Courier New"/>
              </a:rPr>
              <a:t>-Z]{2,}$</a:t>
            </a:r>
            <a:r>
              <a:rPr lang="en-US" sz="2000" dirty="0">
                <a:solidFill>
                  <a:srgbClr val="000000"/>
                </a:solidFill>
                <a:latin typeface="Hack NF, Consolas,  Courier New"/>
              </a:rPr>
              <a:t>’</a:t>
            </a:r>
            <a:endParaRPr lang="en-US" sz="2000" dirty="0">
              <a:solidFill>
                <a:srgbClr val="333333"/>
              </a:solidFill>
              <a:latin typeface="Hack NF, Consolas,  Courier New"/>
            </a:endParaRPr>
          </a:p>
          <a:p>
            <a:pPr marL="0" indent="0">
              <a:buNone/>
            </a:pPr>
            <a:r>
              <a:rPr lang="en-US" sz="2000" dirty="0"/>
              <a:t>Returns True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46CD48-0EDB-4D34-B528-8C55A9BA56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</p:spTree>
    <p:extLst>
      <p:ext uri="{BB962C8B-B14F-4D97-AF65-F5344CB8AC3E}">
        <p14:creationId xmlns:p14="http://schemas.microsoft.com/office/powerpoint/2010/main" val="9966816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BC846-89D9-4251-B2D0-CC54C6261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That an Email Address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796F31-AC93-4865-82D8-C8C0395926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00FFFF"/>
                </a:highlight>
                <a:latin typeface="Hack NF, Consolas,  Courier New"/>
              </a:rPr>
              <a:t>'</a:t>
            </a:r>
            <a:r>
              <a:rPr lang="en-US" sz="2000" dirty="0">
                <a:solidFill>
                  <a:srgbClr val="8B0000"/>
                </a:solidFill>
                <a:highlight>
                  <a:srgbClr val="FF00FF"/>
                </a:highlight>
                <a:latin typeface="Hack NF, Consolas,  Courier New"/>
              </a:rPr>
              <a:t>thomas</a:t>
            </a:r>
            <a:r>
              <a:rPr lang="en-US" sz="2000" dirty="0">
                <a:solidFill>
                  <a:srgbClr val="8B0000"/>
                </a:solidFill>
                <a:highlight>
                  <a:srgbClr val="C0C0C0"/>
                </a:highlight>
                <a:latin typeface="Hack NF, Consolas,  Courier New"/>
              </a:rPr>
              <a:t>.</a:t>
            </a:r>
            <a:r>
              <a:rPr lang="en-US" sz="2000" dirty="0">
                <a:solidFill>
                  <a:srgbClr val="8B0000"/>
                </a:solidFill>
                <a:highlight>
                  <a:srgbClr val="FF00FF"/>
                </a:highlight>
                <a:latin typeface="Hack NF, Consolas,  Courier New"/>
              </a:rPr>
              <a:t>rayner</a:t>
            </a:r>
            <a:r>
              <a:rPr lang="en-US" sz="2000" dirty="0">
                <a:solidFill>
                  <a:srgbClr val="8B0000"/>
                </a:solidFill>
                <a:highlight>
                  <a:srgbClr val="5CB565"/>
                </a:highlight>
                <a:latin typeface="Hack NF, Consolas,  Courier New"/>
              </a:rPr>
              <a:t>@</a:t>
            </a:r>
            <a:r>
              <a:rPr lang="en-US" sz="2000" dirty="0">
                <a:solidFill>
                  <a:srgbClr val="8B0000"/>
                </a:solidFill>
                <a:highlight>
                  <a:srgbClr val="FF00FF"/>
                </a:highlight>
                <a:latin typeface="Hack NF, Consolas,  Courier New"/>
              </a:rPr>
              <a:t>microsoft</a:t>
            </a:r>
            <a:r>
              <a:rPr lang="en-US" sz="2000" dirty="0">
                <a:solidFill>
                  <a:srgbClr val="8B0000"/>
                </a:solidFill>
                <a:highlight>
                  <a:srgbClr val="C0C0C0"/>
                </a:highlight>
                <a:latin typeface="Hack NF, Consolas,  Courier New"/>
              </a:rPr>
              <a:t>.</a:t>
            </a:r>
            <a:r>
              <a:rPr lang="en-US" sz="2000" dirty="0">
                <a:solidFill>
                  <a:srgbClr val="8B0000"/>
                </a:solidFill>
                <a:latin typeface="Hack NF, Consolas,  Courier New"/>
              </a:rPr>
              <a:t>com</a:t>
            </a:r>
            <a:r>
              <a:rPr lang="en-US" sz="2000" dirty="0">
                <a:solidFill>
                  <a:srgbClr val="000000"/>
                </a:solidFill>
                <a:latin typeface="Hack NF, Consolas,  Courier New"/>
              </a:rPr>
              <a:t>'</a:t>
            </a:r>
            <a:r>
              <a:rPr lang="en-US" sz="2000" dirty="0">
                <a:solidFill>
                  <a:srgbClr val="333333"/>
                </a:solidFill>
                <a:latin typeface="Hack NF, Consolas,  Courier New"/>
              </a:rPr>
              <a:t> </a:t>
            </a:r>
            <a:r>
              <a:rPr lang="en-US" sz="2000" dirty="0">
                <a:solidFill>
                  <a:srgbClr val="A9A9A9"/>
                </a:solidFill>
                <a:latin typeface="Hack NF, Consolas,  Courier New"/>
              </a:rPr>
              <a:t>-match</a:t>
            </a:r>
            <a:r>
              <a:rPr lang="en-US" sz="2000" dirty="0">
                <a:solidFill>
                  <a:srgbClr val="333333"/>
                </a:solidFill>
                <a:latin typeface="Hack NF, Consolas,  Courier New"/>
              </a:rPr>
              <a:t> 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333333"/>
                </a:solidFill>
                <a:latin typeface="Hack NF, Consolas,  Courier New"/>
              </a:rPr>
              <a:t>	</a:t>
            </a:r>
            <a:r>
              <a:rPr lang="en-US" sz="2000" dirty="0">
                <a:solidFill>
                  <a:srgbClr val="000000"/>
                </a:solidFill>
                <a:latin typeface="Hack NF, Consolas,  Courier New"/>
              </a:rPr>
              <a:t>'</a:t>
            </a:r>
            <a:r>
              <a:rPr lang="en-US" sz="2000" dirty="0">
                <a:solidFill>
                  <a:srgbClr val="8B0000"/>
                </a:solidFill>
                <a:highlight>
                  <a:srgbClr val="00FFFF"/>
                </a:highlight>
                <a:latin typeface="Hack NF, Consolas,  Courier New"/>
              </a:rPr>
              <a:t>^</a:t>
            </a:r>
            <a:r>
              <a:rPr lang="en-US" sz="2000" dirty="0">
                <a:solidFill>
                  <a:srgbClr val="8B0000"/>
                </a:solidFill>
                <a:highlight>
                  <a:srgbClr val="FFFF00"/>
                </a:highlight>
                <a:latin typeface="Hack NF, Consolas,  Courier New"/>
              </a:rPr>
              <a:t>[</a:t>
            </a:r>
            <a:r>
              <a:rPr lang="en-US" sz="2000" u="heavy" dirty="0">
                <a:solidFill>
                  <a:srgbClr val="8B0000"/>
                </a:solidFill>
                <a:highlight>
                  <a:srgbClr val="FF00FF"/>
                </a:highlight>
                <a:uFill>
                  <a:solidFill>
                    <a:srgbClr val="FFFF00"/>
                  </a:solidFill>
                </a:uFill>
                <a:latin typeface="Hack NF, Consolas,  Courier New"/>
              </a:rPr>
              <a:t>a-</a:t>
            </a:r>
            <a:r>
              <a:rPr lang="en-US" sz="2000" u="heavy" dirty="0" err="1">
                <a:solidFill>
                  <a:srgbClr val="8B0000"/>
                </a:solidFill>
                <a:highlight>
                  <a:srgbClr val="FF00FF"/>
                </a:highlight>
                <a:uFill>
                  <a:solidFill>
                    <a:srgbClr val="FFFF00"/>
                  </a:solidFill>
                </a:uFill>
                <a:latin typeface="Hack NF, Consolas,  Courier New"/>
              </a:rPr>
              <a:t>zA</a:t>
            </a:r>
            <a:r>
              <a:rPr lang="en-US" sz="2000" u="heavy" dirty="0">
                <a:solidFill>
                  <a:srgbClr val="8B0000"/>
                </a:solidFill>
                <a:highlight>
                  <a:srgbClr val="FF00FF"/>
                </a:highlight>
                <a:uFill>
                  <a:solidFill>
                    <a:srgbClr val="FFFF00"/>
                  </a:solidFill>
                </a:uFill>
                <a:latin typeface="Hack NF, Consolas,  Courier New"/>
              </a:rPr>
              <a:t>-Z</a:t>
            </a:r>
            <a:r>
              <a:rPr lang="en-US" sz="2000" u="heavy" dirty="0">
                <a:solidFill>
                  <a:srgbClr val="8B0000"/>
                </a:solidFill>
                <a:highlight>
                  <a:srgbClr val="C0C0C0"/>
                </a:highlight>
                <a:uFill>
                  <a:solidFill>
                    <a:srgbClr val="FFFF00"/>
                  </a:solidFill>
                </a:uFill>
                <a:latin typeface="Hack NF, Consolas,  Courier New"/>
              </a:rPr>
              <a:t>\.</a:t>
            </a:r>
            <a:r>
              <a:rPr lang="en-US" sz="2000" u="heavy" dirty="0">
                <a:solidFill>
                  <a:srgbClr val="8B0000"/>
                </a:solidFill>
                <a:highlight>
                  <a:srgbClr val="00FF00"/>
                </a:highlight>
                <a:uFill>
                  <a:solidFill>
                    <a:srgbClr val="FFFF00"/>
                  </a:solidFill>
                </a:uFill>
                <a:latin typeface="Hack NF, Consolas,  Courier New"/>
              </a:rPr>
              <a:t>_</a:t>
            </a:r>
            <a:r>
              <a:rPr lang="en-US" sz="2000" u="heavy" dirty="0">
                <a:solidFill>
                  <a:srgbClr val="8B0000"/>
                </a:solidFill>
                <a:highlight>
                  <a:srgbClr val="808000"/>
                </a:highlight>
                <a:uFill>
                  <a:solidFill>
                    <a:srgbClr val="FFFF00"/>
                  </a:solidFill>
                </a:uFill>
                <a:latin typeface="Hack NF, Consolas,  Courier New"/>
              </a:rPr>
              <a:t>\-</a:t>
            </a:r>
            <a:r>
              <a:rPr lang="en-US" sz="2000" u="heavy" dirty="0">
                <a:solidFill>
                  <a:srgbClr val="8B0000"/>
                </a:solidFill>
                <a:highlight>
                  <a:srgbClr val="F77462"/>
                </a:highlight>
                <a:uFill>
                  <a:solidFill>
                    <a:srgbClr val="FFFF00"/>
                  </a:solidFill>
                </a:uFill>
                <a:latin typeface="Hack NF, Consolas,  Courier New"/>
              </a:rPr>
              <a:t>+</a:t>
            </a:r>
            <a:r>
              <a:rPr lang="en-US" sz="2000" dirty="0">
                <a:solidFill>
                  <a:srgbClr val="8B0000"/>
                </a:solidFill>
                <a:highlight>
                  <a:srgbClr val="FFFF00"/>
                </a:highlight>
                <a:latin typeface="Hack NF, Consolas,  Courier New"/>
              </a:rPr>
              <a:t>]+</a:t>
            </a:r>
            <a:r>
              <a:rPr lang="en-US" sz="2000" dirty="0">
                <a:solidFill>
                  <a:srgbClr val="8B0000"/>
                </a:solidFill>
                <a:highlight>
                  <a:srgbClr val="5CB565"/>
                </a:highlight>
                <a:latin typeface="Hack NF, Consolas,  Courier New"/>
              </a:rPr>
              <a:t>@</a:t>
            </a:r>
            <a:r>
              <a:rPr lang="en-US" sz="2000" dirty="0">
                <a:solidFill>
                  <a:srgbClr val="8B0000"/>
                </a:solidFill>
                <a:highlight>
                  <a:srgbClr val="FFFF00"/>
                </a:highlight>
                <a:latin typeface="Hack NF, Consolas,  Courier New"/>
              </a:rPr>
              <a:t>[</a:t>
            </a:r>
            <a:r>
              <a:rPr lang="en-US" sz="2000" u="heavy" dirty="0">
                <a:solidFill>
                  <a:srgbClr val="8B0000"/>
                </a:solidFill>
                <a:highlight>
                  <a:srgbClr val="FF00FF"/>
                </a:highlight>
                <a:uFill>
                  <a:solidFill>
                    <a:srgbClr val="FFFF00"/>
                  </a:solidFill>
                </a:uFill>
                <a:latin typeface="Hack NF, Consolas,  Courier New"/>
              </a:rPr>
              <a:t>a-</a:t>
            </a:r>
            <a:r>
              <a:rPr lang="en-US" sz="2000" u="heavy" dirty="0" err="1">
                <a:solidFill>
                  <a:srgbClr val="8B0000"/>
                </a:solidFill>
                <a:highlight>
                  <a:srgbClr val="FF00FF"/>
                </a:highlight>
                <a:uFill>
                  <a:solidFill>
                    <a:srgbClr val="FFFF00"/>
                  </a:solidFill>
                </a:uFill>
                <a:latin typeface="Hack NF, Consolas,  Courier New"/>
              </a:rPr>
              <a:t>zA</a:t>
            </a:r>
            <a:r>
              <a:rPr lang="en-US" sz="2000" u="heavy" dirty="0">
                <a:solidFill>
                  <a:srgbClr val="8B0000"/>
                </a:solidFill>
                <a:highlight>
                  <a:srgbClr val="FF00FF"/>
                </a:highlight>
                <a:uFill>
                  <a:solidFill>
                    <a:srgbClr val="FFFF00"/>
                  </a:solidFill>
                </a:uFill>
                <a:latin typeface="Hack NF, Consolas,  Courier New"/>
              </a:rPr>
              <a:t>-Z</a:t>
            </a:r>
            <a:r>
              <a:rPr lang="en-US" sz="2000" u="heavy" dirty="0">
                <a:solidFill>
                  <a:srgbClr val="8B0000"/>
                </a:solidFill>
                <a:highlight>
                  <a:srgbClr val="C0C0C0"/>
                </a:highlight>
                <a:uFill>
                  <a:solidFill>
                    <a:srgbClr val="FFFF00"/>
                  </a:solidFill>
                </a:uFill>
                <a:latin typeface="Hack NF, Consolas,  Courier New"/>
              </a:rPr>
              <a:t>\.</a:t>
            </a:r>
            <a:r>
              <a:rPr lang="en-US" sz="2000" u="heavy" dirty="0">
                <a:solidFill>
                  <a:srgbClr val="8B0000"/>
                </a:solidFill>
                <a:highlight>
                  <a:srgbClr val="808000"/>
                </a:highlight>
                <a:uFill>
                  <a:solidFill>
                    <a:srgbClr val="FFFF00"/>
                  </a:solidFill>
                </a:uFill>
                <a:latin typeface="Hack NF, Consolas,  Courier New"/>
              </a:rPr>
              <a:t>\-</a:t>
            </a:r>
            <a:r>
              <a:rPr lang="en-US" sz="2000" dirty="0">
                <a:solidFill>
                  <a:srgbClr val="8B0000"/>
                </a:solidFill>
                <a:highlight>
                  <a:srgbClr val="FFFF00"/>
                </a:highlight>
                <a:latin typeface="Hack NF, Consolas,  Courier New"/>
              </a:rPr>
              <a:t>]+</a:t>
            </a:r>
            <a:r>
              <a:rPr lang="en-US" sz="2000" dirty="0">
                <a:solidFill>
                  <a:srgbClr val="8B0000"/>
                </a:solidFill>
                <a:highlight>
                  <a:srgbClr val="C0C0C0"/>
                </a:highlight>
                <a:latin typeface="Hack NF, Consolas,  Courier New"/>
              </a:rPr>
              <a:t>\.</a:t>
            </a:r>
            <a:r>
              <a:rPr lang="en-US" sz="2000" dirty="0">
                <a:solidFill>
                  <a:srgbClr val="8B0000"/>
                </a:solidFill>
                <a:latin typeface="Hack NF, Consolas,  Courier New"/>
              </a:rPr>
              <a:t>[</a:t>
            </a:r>
            <a:r>
              <a:rPr lang="en-US" sz="2000" dirty="0">
                <a:solidFill>
                  <a:srgbClr val="8B0000"/>
                </a:solidFill>
                <a:highlight>
                  <a:srgbClr val="FF00FF"/>
                </a:highlight>
                <a:latin typeface="Hack NF, Consolas,  Courier New"/>
              </a:rPr>
              <a:t>a-</a:t>
            </a:r>
            <a:r>
              <a:rPr lang="en-US" sz="2000" dirty="0" err="1">
                <a:solidFill>
                  <a:srgbClr val="8B0000"/>
                </a:solidFill>
                <a:highlight>
                  <a:srgbClr val="FF00FF"/>
                </a:highlight>
                <a:latin typeface="Hack NF, Consolas,  Courier New"/>
              </a:rPr>
              <a:t>zA</a:t>
            </a:r>
            <a:r>
              <a:rPr lang="en-US" sz="2000" dirty="0">
                <a:solidFill>
                  <a:srgbClr val="8B0000"/>
                </a:solidFill>
                <a:highlight>
                  <a:srgbClr val="FF00FF"/>
                </a:highlight>
                <a:latin typeface="Hack NF, Consolas,  Courier New"/>
              </a:rPr>
              <a:t>-Z</a:t>
            </a:r>
            <a:r>
              <a:rPr lang="en-US" sz="2000" dirty="0">
                <a:solidFill>
                  <a:srgbClr val="8B0000"/>
                </a:solidFill>
                <a:latin typeface="Hack NF, Consolas,  Courier New"/>
              </a:rPr>
              <a:t>]{2,}$</a:t>
            </a:r>
            <a:r>
              <a:rPr lang="en-US" sz="2000" dirty="0">
                <a:solidFill>
                  <a:srgbClr val="000000"/>
                </a:solidFill>
                <a:latin typeface="Hack NF, Consolas,  Courier New"/>
              </a:rPr>
              <a:t>’</a:t>
            </a:r>
            <a:endParaRPr lang="en-US" sz="2000" dirty="0">
              <a:solidFill>
                <a:srgbClr val="333333"/>
              </a:solidFill>
              <a:latin typeface="Hack NF, Consolas,  Courier New"/>
            </a:endParaRPr>
          </a:p>
          <a:p>
            <a:pPr marL="0" indent="0">
              <a:buNone/>
            </a:pPr>
            <a:r>
              <a:rPr lang="en-US" sz="2000" dirty="0"/>
              <a:t>Returns True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46CD48-0EDB-4D34-B528-8C55A9BA56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</p:spTree>
    <p:extLst>
      <p:ext uri="{BB962C8B-B14F-4D97-AF65-F5344CB8AC3E}">
        <p14:creationId xmlns:p14="http://schemas.microsoft.com/office/powerpoint/2010/main" val="13482282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BC846-89D9-4251-B2D0-CC54C6261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That an Email Address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796F31-AC93-4865-82D8-C8C0395926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00FFFF"/>
                </a:highlight>
                <a:latin typeface="Hack NF, Consolas,  Courier New"/>
              </a:rPr>
              <a:t>'</a:t>
            </a:r>
            <a:r>
              <a:rPr lang="en-US" sz="2000" dirty="0">
                <a:solidFill>
                  <a:srgbClr val="8B0000"/>
                </a:solidFill>
                <a:highlight>
                  <a:srgbClr val="FF00FF"/>
                </a:highlight>
                <a:latin typeface="Hack NF, Consolas,  Courier New"/>
              </a:rPr>
              <a:t>thomas</a:t>
            </a:r>
            <a:r>
              <a:rPr lang="en-US" sz="2000" dirty="0">
                <a:solidFill>
                  <a:srgbClr val="8B0000"/>
                </a:solidFill>
                <a:highlight>
                  <a:srgbClr val="C0C0C0"/>
                </a:highlight>
                <a:latin typeface="Hack NF, Consolas,  Courier New"/>
              </a:rPr>
              <a:t>.</a:t>
            </a:r>
            <a:r>
              <a:rPr lang="en-US" sz="2000" dirty="0">
                <a:solidFill>
                  <a:srgbClr val="8B0000"/>
                </a:solidFill>
                <a:highlight>
                  <a:srgbClr val="FF00FF"/>
                </a:highlight>
                <a:latin typeface="Hack NF, Consolas,  Courier New"/>
              </a:rPr>
              <a:t>rayner</a:t>
            </a:r>
            <a:r>
              <a:rPr lang="en-US" sz="2000" dirty="0">
                <a:solidFill>
                  <a:srgbClr val="8B0000"/>
                </a:solidFill>
                <a:highlight>
                  <a:srgbClr val="5CB565"/>
                </a:highlight>
                <a:latin typeface="Hack NF, Consolas,  Courier New"/>
              </a:rPr>
              <a:t>@</a:t>
            </a:r>
            <a:r>
              <a:rPr lang="en-US" sz="2000" dirty="0">
                <a:solidFill>
                  <a:srgbClr val="8B0000"/>
                </a:solidFill>
                <a:highlight>
                  <a:srgbClr val="FF00FF"/>
                </a:highlight>
                <a:latin typeface="Hack NF, Consolas,  Courier New"/>
              </a:rPr>
              <a:t>microsoft</a:t>
            </a:r>
            <a:r>
              <a:rPr lang="en-US" sz="2000" dirty="0">
                <a:solidFill>
                  <a:srgbClr val="8B0000"/>
                </a:solidFill>
                <a:highlight>
                  <a:srgbClr val="C0C0C0"/>
                </a:highlight>
                <a:latin typeface="Hack NF, Consolas,  Courier New"/>
              </a:rPr>
              <a:t>.</a:t>
            </a:r>
            <a:r>
              <a:rPr lang="en-US" sz="2000" dirty="0">
                <a:solidFill>
                  <a:srgbClr val="8B0000"/>
                </a:solidFill>
                <a:latin typeface="Hack NF, Consolas,  Courier New"/>
              </a:rPr>
              <a:t>com</a:t>
            </a:r>
            <a:r>
              <a:rPr lang="en-US" sz="2000" dirty="0">
                <a:solidFill>
                  <a:srgbClr val="000000"/>
                </a:solidFill>
                <a:latin typeface="Hack NF, Consolas,  Courier New"/>
              </a:rPr>
              <a:t>'</a:t>
            </a:r>
            <a:r>
              <a:rPr lang="en-US" sz="2000" dirty="0">
                <a:solidFill>
                  <a:srgbClr val="333333"/>
                </a:solidFill>
                <a:latin typeface="Hack NF, Consolas,  Courier New"/>
              </a:rPr>
              <a:t> </a:t>
            </a:r>
            <a:r>
              <a:rPr lang="en-US" sz="2000" dirty="0">
                <a:solidFill>
                  <a:srgbClr val="A9A9A9"/>
                </a:solidFill>
                <a:latin typeface="Hack NF, Consolas,  Courier New"/>
              </a:rPr>
              <a:t>-match</a:t>
            </a:r>
            <a:r>
              <a:rPr lang="en-US" sz="2000" dirty="0">
                <a:solidFill>
                  <a:srgbClr val="333333"/>
                </a:solidFill>
                <a:latin typeface="Hack NF, Consolas,  Courier New"/>
              </a:rPr>
              <a:t> 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333333"/>
                </a:solidFill>
                <a:latin typeface="Hack NF, Consolas,  Courier New"/>
              </a:rPr>
              <a:t>	</a:t>
            </a:r>
            <a:r>
              <a:rPr lang="en-US" sz="2000" dirty="0">
                <a:solidFill>
                  <a:srgbClr val="000000"/>
                </a:solidFill>
                <a:latin typeface="Hack NF, Consolas,  Courier New"/>
              </a:rPr>
              <a:t>'</a:t>
            </a:r>
            <a:r>
              <a:rPr lang="en-US" sz="2000" dirty="0">
                <a:solidFill>
                  <a:srgbClr val="8B0000"/>
                </a:solidFill>
                <a:highlight>
                  <a:srgbClr val="00FFFF"/>
                </a:highlight>
                <a:latin typeface="Hack NF, Consolas,  Courier New"/>
              </a:rPr>
              <a:t>^</a:t>
            </a:r>
            <a:r>
              <a:rPr lang="en-US" sz="2000" dirty="0">
                <a:solidFill>
                  <a:srgbClr val="8B0000"/>
                </a:solidFill>
                <a:highlight>
                  <a:srgbClr val="FFFF00"/>
                </a:highlight>
                <a:latin typeface="Hack NF, Consolas,  Courier New"/>
              </a:rPr>
              <a:t>[</a:t>
            </a:r>
            <a:r>
              <a:rPr lang="en-US" sz="2000" u="heavy" dirty="0">
                <a:solidFill>
                  <a:srgbClr val="8B0000"/>
                </a:solidFill>
                <a:highlight>
                  <a:srgbClr val="FF00FF"/>
                </a:highlight>
                <a:uFill>
                  <a:solidFill>
                    <a:srgbClr val="FFFF00"/>
                  </a:solidFill>
                </a:uFill>
                <a:latin typeface="Hack NF, Consolas,  Courier New"/>
              </a:rPr>
              <a:t>a-</a:t>
            </a:r>
            <a:r>
              <a:rPr lang="en-US" sz="2000" u="heavy" dirty="0" err="1">
                <a:solidFill>
                  <a:srgbClr val="8B0000"/>
                </a:solidFill>
                <a:highlight>
                  <a:srgbClr val="FF00FF"/>
                </a:highlight>
                <a:uFill>
                  <a:solidFill>
                    <a:srgbClr val="FFFF00"/>
                  </a:solidFill>
                </a:uFill>
                <a:latin typeface="Hack NF, Consolas,  Courier New"/>
              </a:rPr>
              <a:t>zA</a:t>
            </a:r>
            <a:r>
              <a:rPr lang="en-US" sz="2000" u="heavy" dirty="0">
                <a:solidFill>
                  <a:srgbClr val="8B0000"/>
                </a:solidFill>
                <a:highlight>
                  <a:srgbClr val="FF00FF"/>
                </a:highlight>
                <a:uFill>
                  <a:solidFill>
                    <a:srgbClr val="FFFF00"/>
                  </a:solidFill>
                </a:uFill>
                <a:latin typeface="Hack NF, Consolas,  Courier New"/>
              </a:rPr>
              <a:t>-Z</a:t>
            </a:r>
            <a:r>
              <a:rPr lang="en-US" sz="2000" u="heavy" dirty="0">
                <a:solidFill>
                  <a:srgbClr val="8B0000"/>
                </a:solidFill>
                <a:highlight>
                  <a:srgbClr val="C0C0C0"/>
                </a:highlight>
                <a:uFill>
                  <a:solidFill>
                    <a:srgbClr val="FFFF00"/>
                  </a:solidFill>
                </a:uFill>
                <a:latin typeface="Hack NF, Consolas,  Courier New"/>
              </a:rPr>
              <a:t>\.</a:t>
            </a:r>
            <a:r>
              <a:rPr lang="en-US" sz="2000" u="heavy" dirty="0">
                <a:solidFill>
                  <a:srgbClr val="8B0000"/>
                </a:solidFill>
                <a:highlight>
                  <a:srgbClr val="00FF00"/>
                </a:highlight>
                <a:uFill>
                  <a:solidFill>
                    <a:srgbClr val="FFFF00"/>
                  </a:solidFill>
                </a:uFill>
                <a:latin typeface="Hack NF, Consolas,  Courier New"/>
              </a:rPr>
              <a:t>_</a:t>
            </a:r>
            <a:r>
              <a:rPr lang="en-US" sz="2000" u="heavy" dirty="0">
                <a:solidFill>
                  <a:srgbClr val="8B0000"/>
                </a:solidFill>
                <a:highlight>
                  <a:srgbClr val="808000"/>
                </a:highlight>
                <a:uFill>
                  <a:solidFill>
                    <a:srgbClr val="FFFF00"/>
                  </a:solidFill>
                </a:uFill>
                <a:latin typeface="Hack NF, Consolas,  Courier New"/>
              </a:rPr>
              <a:t>\-</a:t>
            </a:r>
            <a:r>
              <a:rPr lang="en-US" sz="2000" u="heavy" dirty="0">
                <a:solidFill>
                  <a:srgbClr val="8B0000"/>
                </a:solidFill>
                <a:highlight>
                  <a:srgbClr val="F77462"/>
                </a:highlight>
                <a:uFill>
                  <a:solidFill>
                    <a:srgbClr val="FFFF00"/>
                  </a:solidFill>
                </a:uFill>
                <a:latin typeface="Hack NF, Consolas,  Courier New"/>
              </a:rPr>
              <a:t>+</a:t>
            </a:r>
            <a:r>
              <a:rPr lang="en-US" sz="2000" dirty="0">
                <a:solidFill>
                  <a:srgbClr val="8B0000"/>
                </a:solidFill>
                <a:highlight>
                  <a:srgbClr val="FFFF00"/>
                </a:highlight>
                <a:latin typeface="Hack NF, Consolas,  Courier New"/>
              </a:rPr>
              <a:t>]+</a:t>
            </a:r>
            <a:r>
              <a:rPr lang="en-US" sz="2000" dirty="0">
                <a:solidFill>
                  <a:srgbClr val="8B0000"/>
                </a:solidFill>
                <a:highlight>
                  <a:srgbClr val="5CB565"/>
                </a:highlight>
                <a:latin typeface="Hack NF, Consolas,  Courier New"/>
              </a:rPr>
              <a:t>@</a:t>
            </a:r>
            <a:r>
              <a:rPr lang="en-US" sz="2000" dirty="0">
                <a:solidFill>
                  <a:srgbClr val="8B0000"/>
                </a:solidFill>
                <a:highlight>
                  <a:srgbClr val="FFFF00"/>
                </a:highlight>
                <a:latin typeface="Hack NF, Consolas,  Courier New"/>
              </a:rPr>
              <a:t>[</a:t>
            </a:r>
            <a:r>
              <a:rPr lang="en-US" sz="2000" u="heavy" dirty="0">
                <a:solidFill>
                  <a:srgbClr val="8B0000"/>
                </a:solidFill>
                <a:highlight>
                  <a:srgbClr val="FF00FF"/>
                </a:highlight>
                <a:uFill>
                  <a:solidFill>
                    <a:srgbClr val="FFFF00"/>
                  </a:solidFill>
                </a:uFill>
                <a:latin typeface="Hack NF, Consolas,  Courier New"/>
              </a:rPr>
              <a:t>a-</a:t>
            </a:r>
            <a:r>
              <a:rPr lang="en-US" sz="2000" u="heavy" dirty="0" err="1">
                <a:solidFill>
                  <a:srgbClr val="8B0000"/>
                </a:solidFill>
                <a:highlight>
                  <a:srgbClr val="FF00FF"/>
                </a:highlight>
                <a:uFill>
                  <a:solidFill>
                    <a:srgbClr val="FFFF00"/>
                  </a:solidFill>
                </a:uFill>
                <a:latin typeface="Hack NF, Consolas,  Courier New"/>
              </a:rPr>
              <a:t>zA</a:t>
            </a:r>
            <a:r>
              <a:rPr lang="en-US" sz="2000" u="heavy" dirty="0">
                <a:solidFill>
                  <a:srgbClr val="8B0000"/>
                </a:solidFill>
                <a:highlight>
                  <a:srgbClr val="FF00FF"/>
                </a:highlight>
                <a:uFill>
                  <a:solidFill>
                    <a:srgbClr val="FFFF00"/>
                  </a:solidFill>
                </a:uFill>
                <a:latin typeface="Hack NF, Consolas,  Courier New"/>
              </a:rPr>
              <a:t>-Z</a:t>
            </a:r>
            <a:r>
              <a:rPr lang="en-US" sz="2000" u="heavy" dirty="0">
                <a:solidFill>
                  <a:srgbClr val="8B0000"/>
                </a:solidFill>
                <a:highlight>
                  <a:srgbClr val="C0C0C0"/>
                </a:highlight>
                <a:uFill>
                  <a:solidFill>
                    <a:srgbClr val="FFFF00"/>
                  </a:solidFill>
                </a:uFill>
                <a:latin typeface="Hack NF, Consolas,  Courier New"/>
              </a:rPr>
              <a:t>\.</a:t>
            </a:r>
            <a:r>
              <a:rPr lang="en-US" sz="2000" u="heavy" dirty="0">
                <a:solidFill>
                  <a:srgbClr val="8B0000"/>
                </a:solidFill>
                <a:highlight>
                  <a:srgbClr val="808000"/>
                </a:highlight>
                <a:uFill>
                  <a:solidFill>
                    <a:srgbClr val="FFFF00"/>
                  </a:solidFill>
                </a:uFill>
                <a:latin typeface="Hack NF, Consolas,  Courier New"/>
              </a:rPr>
              <a:t>\-</a:t>
            </a:r>
            <a:r>
              <a:rPr lang="en-US" sz="2000" dirty="0">
                <a:solidFill>
                  <a:srgbClr val="8B0000"/>
                </a:solidFill>
                <a:highlight>
                  <a:srgbClr val="FFFF00"/>
                </a:highlight>
                <a:latin typeface="Hack NF, Consolas,  Courier New"/>
              </a:rPr>
              <a:t>]+</a:t>
            </a:r>
            <a:r>
              <a:rPr lang="en-US" sz="2000" dirty="0">
                <a:solidFill>
                  <a:srgbClr val="8B0000"/>
                </a:solidFill>
                <a:highlight>
                  <a:srgbClr val="C0C0C0"/>
                </a:highlight>
                <a:latin typeface="Hack NF, Consolas,  Courier New"/>
              </a:rPr>
              <a:t>\.</a:t>
            </a:r>
            <a:r>
              <a:rPr lang="en-US" sz="2000" dirty="0">
                <a:solidFill>
                  <a:srgbClr val="8B0000"/>
                </a:solidFill>
                <a:highlight>
                  <a:srgbClr val="FFFF00"/>
                </a:highlight>
                <a:latin typeface="Hack NF, Consolas,  Courier New"/>
              </a:rPr>
              <a:t>[</a:t>
            </a:r>
            <a:r>
              <a:rPr lang="en-US" sz="2000" u="heavy" dirty="0">
                <a:solidFill>
                  <a:srgbClr val="8B0000"/>
                </a:solidFill>
                <a:highlight>
                  <a:srgbClr val="FF00FF"/>
                </a:highlight>
                <a:uFill>
                  <a:solidFill>
                    <a:srgbClr val="FFFF00"/>
                  </a:solidFill>
                </a:uFill>
                <a:latin typeface="Hack NF, Consolas,  Courier New"/>
              </a:rPr>
              <a:t>a-</a:t>
            </a:r>
            <a:r>
              <a:rPr lang="en-US" sz="2000" u="heavy" dirty="0" err="1">
                <a:solidFill>
                  <a:srgbClr val="8B0000"/>
                </a:solidFill>
                <a:highlight>
                  <a:srgbClr val="FF00FF"/>
                </a:highlight>
                <a:uFill>
                  <a:solidFill>
                    <a:srgbClr val="FFFF00"/>
                  </a:solidFill>
                </a:uFill>
                <a:latin typeface="Hack NF, Consolas,  Courier New"/>
              </a:rPr>
              <a:t>zA</a:t>
            </a:r>
            <a:r>
              <a:rPr lang="en-US" sz="2000" u="heavy" dirty="0">
                <a:solidFill>
                  <a:srgbClr val="8B0000"/>
                </a:solidFill>
                <a:highlight>
                  <a:srgbClr val="FF00FF"/>
                </a:highlight>
                <a:uFill>
                  <a:solidFill>
                    <a:srgbClr val="FFFF00"/>
                  </a:solidFill>
                </a:uFill>
                <a:latin typeface="Hack NF, Consolas,  Courier New"/>
              </a:rPr>
              <a:t>-Z</a:t>
            </a:r>
            <a:r>
              <a:rPr lang="en-US" sz="2000" dirty="0">
                <a:solidFill>
                  <a:srgbClr val="8B0000"/>
                </a:solidFill>
                <a:highlight>
                  <a:srgbClr val="FFFF00"/>
                </a:highlight>
                <a:latin typeface="Hack NF, Consolas,  Courier New"/>
              </a:rPr>
              <a:t>]</a:t>
            </a:r>
            <a:r>
              <a:rPr lang="en-US" sz="2000" dirty="0">
                <a:solidFill>
                  <a:srgbClr val="8B0000"/>
                </a:solidFill>
                <a:latin typeface="Hack NF, Consolas,  Courier New"/>
              </a:rPr>
              <a:t>{2,}$</a:t>
            </a:r>
            <a:r>
              <a:rPr lang="en-US" sz="2000" dirty="0">
                <a:solidFill>
                  <a:srgbClr val="000000"/>
                </a:solidFill>
                <a:latin typeface="Hack NF, Consolas,  Courier New"/>
              </a:rPr>
              <a:t>’</a:t>
            </a:r>
            <a:endParaRPr lang="en-US" sz="2000" dirty="0">
              <a:solidFill>
                <a:srgbClr val="333333"/>
              </a:solidFill>
              <a:latin typeface="Hack NF, Consolas,  Courier New"/>
            </a:endParaRPr>
          </a:p>
          <a:p>
            <a:pPr marL="0" indent="0">
              <a:buNone/>
            </a:pPr>
            <a:r>
              <a:rPr lang="en-US" sz="2000" dirty="0"/>
              <a:t>Returns True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46CD48-0EDB-4D34-B528-8C55A9BA56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</p:spTree>
    <p:extLst>
      <p:ext uri="{BB962C8B-B14F-4D97-AF65-F5344CB8AC3E}">
        <p14:creationId xmlns:p14="http://schemas.microsoft.com/office/powerpoint/2010/main" val="3446614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BC846-89D9-4251-B2D0-CC54C6261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That an Email Address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796F31-AC93-4865-82D8-C8C0395926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00FFFF"/>
                </a:highlight>
                <a:latin typeface="Hack NF, Consolas,  Courier New"/>
              </a:rPr>
              <a:t>'</a:t>
            </a:r>
            <a:r>
              <a:rPr lang="en-US" sz="2000" dirty="0">
                <a:solidFill>
                  <a:srgbClr val="8B0000"/>
                </a:solidFill>
                <a:highlight>
                  <a:srgbClr val="FF00FF"/>
                </a:highlight>
                <a:latin typeface="Hack NF, Consolas,  Courier New"/>
              </a:rPr>
              <a:t>thomas</a:t>
            </a:r>
            <a:r>
              <a:rPr lang="en-US" sz="2000" dirty="0">
                <a:solidFill>
                  <a:srgbClr val="8B0000"/>
                </a:solidFill>
                <a:highlight>
                  <a:srgbClr val="C0C0C0"/>
                </a:highlight>
                <a:latin typeface="Hack NF, Consolas,  Courier New"/>
              </a:rPr>
              <a:t>.</a:t>
            </a:r>
            <a:r>
              <a:rPr lang="en-US" sz="2000" dirty="0">
                <a:solidFill>
                  <a:srgbClr val="8B0000"/>
                </a:solidFill>
                <a:highlight>
                  <a:srgbClr val="FF00FF"/>
                </a:highlight>
                <a:latin typeface="Hack NF, Consolas,  Courier New"/>
              </a:rPr>
              <a:t>rayner</a:t>
            </a:r>
            <a:r>
              <a:rPr lang="en-US" sz="2000" dirty="0">
                <a:solidFill>
                  <a:srgbClr val="8B0000"/>
                </a:solidFill>
                <a:highlight>
                  <a:srgbClr val="5CB565"/>
                </a:highlight>
                <a:latin typeface="Hack NF, Consolas,  Courier New"/>
              </a:rPr>
              <a:t>@</a:t>
            </a:r>
            <a:r>
              <a:rPr lang="en-US" sz="2000" dirty="0">
                <a:solidFill>
                  <a:srgbClr val="8B0000"/>
                </a:solidFill>
                <a:highlight>
                  <a:srgbClr val="FF00FF"/>
                </a:highlight>
                <a:latin typeface="Hack NF, Consolas,  Courier New"/>
              </a:rPr>
              <a:t>microsoft</a:t>
            </a:r>
            <a:r>
              <a:rPr lang="en-US" sz="2000" dirty="0">
                <a:solidFill>
                  <a:srgbClr val="8B0000"/>
                </a:solidFill>
                <a:highlight>
                  <a:srgbClr val="C0C0C0"/>
                </a:highlight>
                <a:latin typeface="Hack NF, Consolas,  Courier New"/>
              </a:rPr>
              <a:t>.</a:t>
            </a:r>
            <a:r>
              <a:rPr lang="en-US" sz="2000" dirty="0">
                <a:solidFill>
                  <a:srgbClr val="8B0000"/>
                </a:solidFill>
                <a:latin typeface="Hack NF, Consolas,  Courier New"/>
              </a:rPr>
              <a:t>com</a:t>
            </a:r>
            <a:r>
              <a:rPr lang="en-US" sz="2000" dirty="0">
                <a:solidFill>
                  <a:srgbClr val="000000"/>
                </a:solidFill>
                <a:latin typeface="Hack NF, Consolas,  Courier New"/>
              </a:rPr>
              <a:t>'</a:t>
            </a:r>
            <a:r>
              <a:rPr lang="en-US" sz="2000" dirty="0">
                <a:solidFill>
                  <a:srgbClr val="333333"/>
                </a:solidFill>
                <a:latin typeface="Hack NF, Consolas,  Courier New"/>
              </a:rPr>
              <a:t> </a:t>
            </a:r>
            <a:r>
              <a:rPr lang="en-US" sz="2000" dirty="0">
                <a:solidFill>
                  <a:srgbClr val="A9A9A9"/>
                </a:solidFill>
                <a:latin typeface="Hack NF, Consolas,  Courier New"/>
              </a:rPr>
              <a:t>-match</a:t>
            </a:r>
            <a:r>
              <a:rPr lang="en-US" sz="2000" dirty="0">
                <a:solidFill>
                  <a:srgbClr val="333333"/>
                </a:solidFill>
                <a:latin typeface="Hack NF, Consolas,  Courier New"/>
              </a:rPr>
              <a:t> 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333333"/>
                </a:solidFill>
                <a:latin typeface="Hack NF, Consolas,  Courier New"/>
              </a:rPr>
              <a:t>	</a:t>
            </a:r>
            <a:r>
              <a:rPr lang="en-US" sz="2000" dirty="0">
                <a:solidFill>
                  <a:srgbClr val="000000"/>
                </a:solidFill>
                <a:latin typeface="Hack NF, Consolas,  Courier New"/>
              </a:rPr>
              <a:t>'</a:t>
            </a:r>
            <a:r>
              <a:rPr lang="en-US" sz="2000" dirty="0">
                <a:solidFill>
                  <a:srgbClr val="8B0000"/>
                </a:solidFill>
                <a:highlight>
                  <a:srgbClr val="00FFFF"/>
                </a:highlight>
                <a:latin typeface="Hack NF, Consolas,  Courier New"/>
              </a:rPr>
              <a:t>^</a:t>
            </a:r>
            <a:r>
              <a:rPr lang="en-US" sz="2000" dirty="0">
                <a:solidFill>
                  <a:srgbClr val="8B0000"/>
                </a:solidFill>
                <a:highlight>
                  <a:srgbClr val="FFFF00"/>
                </a:highlight>
                <a:latin typeface="Hack NF, Consolas,  Courier New"/>
              </a:rPr>
              <a:t>[</a:t>
            </a:r>
            <a:r>
              <a:rPr lang="en-US" sz="2000" u="heavy" dirty="0">
                <a:solidFill>
                  <a:srgbClr val="8B0000"/>
                </a:solidFill>
                <a:highlight>
                  <a:srgbClr val="FF00FF"/>
                </a:highlight>
                <a:uFill>
                  <a:solidFill>
                    <a:srgbClr val="FFFF00"/>
                  </a:solidFill>
                </a:uFill>
                <a:latin typeface="Hack NF, Consolas,  Courier New"/>
              </a:rPr>
              <a:t>a-</a:t>
            </a:r>
            <a:r>
              <a:rPr lang="en-US" sz="2000" u="heavy" dirty="0" err="1">
                <a:solidFill>
                  <a:srgbClr val="8B0000"/>
                </a:solidFill>
                <a:highlight>
                  <a:srgbClr val="FF00FF"/>
                </a:highlight>
                <a:uFill>
                  <a:solidFill>
                    <a:srgbClr val="FFFF00"/>
                  </a:solidFill>
                </a:uFill>
                <a:latin typeface="Hack NF, Consolas,  Courier New"/>
              </a:rPr>
              <a:t>zA</a:t>
            </a:r>
            <a:r>
              <a:rPr lang="en-US" sz="2000" u="heavy" dirty="0">
                <a:solidFill>
                  <a:srgbClr val="8B0000"/>
                </a:solidFill>
                <a:highlight>
                  <a:srgbClr val="FF00FF"/>
                </a:highlight>
                <a:uFill>
                  <a:solidFill>
                    <a:srgbClr val="FFFF00"/>
                  </a:solidFill>
                </a:uFill>
                <a:latin typeface="Hack NF, Consolas,  Courier New"/>
              </a:rPr>
              <a:t>-Z</a:t>
            </a:r>
            <a:r>
              <a:rPr lang="en-US" sz="2000" u="heavy" dirty="0">
                <a:solidFill>
                  <a:srgbClr val="8B0000"/>
                </a:solidFill>
                <a:highlight>
                  <a:srgbClr val="C0C0C0"/>
                </a:highlight>
                <a:uFill>
                  <a:solidFill>
                    <a:srgbClr val="FFFF00"/>
                  </a:solidFill>
                </a:uFill>
                <a:latin typeface="Hack NF, Consolas,  Courier New"/>
              </a:rPr>
              <a:t>\.</a:t>
            </a:r>
            <a:r>
              <a:rPr lang="en-US" sz="2000" u="heavy" dirty="0">
                <a:solidFill>
                  <a:srgbClr val="8B0000"/>
                </a:solidFill>
                <a:highlight>
                  <a:srgbClr val="00FF00"/>
                </a:highlight>
                <a:uFill>
                  <a:solidFill>
                    <a:srgbClr val="FFFF00"/>
                  </a:solidFill>
                </a:uFill>
                <a:latin typeface="Hack NF, Consolas,  Courier New"/>
              </a:rPr>
              <a:t>_</a:t>
            </a:r>
            <a:r>
              <a:rPr lang="en-US" sz="2000" u="heavy" dirty="0">
                <a:solidFill>
                  <a:srgbClr val="8B0000"/>
                </a:solidFill>
                <a:highlight>
                  <a:srgbClr val="808000"/>
                </a:highlight>
                <a:uFill>
                  <a:solidFill>
                    <a:srgbClr val="FFFF00"/>
                  </a:solidFill>
                </a:uFill>
                <a:latin typeface="Hack NF, Consolas,  Courier New"/>
              </a:rPr>
              <a:t>\-</a:t>
            </a:r>
            <a:r>
              <a:rPr lang="en-US" sz="2000" u="heavy" dirty="0">
                <a:solidFill>
                  <a:srgbClr val="8B0000"/>
                </a:solidFill>
                <a:highlight>
                  <a:srgbClr val="F77462"/>
                </a:highlight>
                <a:uFill>
                  <a:solidFill>
                    <a:srgbClr val="FFFF00"/>
                  </a:solidFill>
                </a:uFill>
                <a:latin typeface="Hack NF, Consolas,  Courier New"/>
              </a:rPr>
              <a:t>+</a:t>
            </a:r>
            <a:r>
              <a:rPr lang="en-US" sz="2000" dirty="0">
                <a:solidFill>
                  <a:srgbClr val="8B0000"/>
                </a:solidFill>
                <a:highlight>
                  <a:srgbClr val="FFFF00"/>
                </a:highlight>
                <a:latin typeface="Hack NF, Consolas,  Courier New"/>
              </a:rPr>
              <a:t>]+</a:t>
            </a:r>
            <a:r>
              <a:rPr lang="en-US" sz="2000" dirty="0">
                <a:solidFill>
                  <a:srgbClr val="8B0000"/>
                </a:solidFill>
                <a:highlight>
                  <a:srgbClr val="5CB565"/>
                </a:highlight>
                <a:latin typeface="Hack NF, Consolas,  Courier New"/>
              </a:rPr>
              <a:t>@</a:t>
            </a:r>
            <a:r>
              <a:rPr lang="en-US" sz="2000" dirty="0">
                <a:solidFill>
                  <a:srgbClr val="8B0000"/>
                </a:solidFill>
                <a:highlight>
                  <a:srgbClr val="FFFF00"/>
                </a:highlight>
                <a:latin typeface="Hack NF, Consolas,  Courier New"/>
              </a:rPr>
              <a:t>[</a:t>
            </a:r>
            <a:r>
              <a:rPr lang="en-US" sz="2000" u="heavy" dirty="0">
                <a:solidFill>
                  <a:srgbClr val="8B0000"/>
                </a:solidFill>
                <a:highlight>
                  <a:srgbClr val="FF00FF"/>
                </a:highlight>
                <a:uFill>
                  <a:solidFill>
                    <a:srgbClr val="FFFF00"/>
                  </a:solidFill>
                </a:uFill>
                <a:latin typeface="Hack NF, Consolas,  Courier New"/>
              </a:rPr>
              <a:t>a-</a:t>
            </a:r>
            <a:r>
              <a:rPr lang="en-US" sz="2000" u="heavy" dirty="0" err="1">
                <a:solidFill>
                  <a:srgbClr val="8B0000"/>
                </a:solidFill>
                <a:highlight>
                  <a:srgbClr val="FF00FF"/>
                </a:highlight>
                <a:uFill>
                  <a:solidFill>
                    <a:srgbClr val="FFFF00"/>
                  </a:solidFill>
                </a:uFill>
                <a:latin typeface="Hack NF, Consolas,  Courier New"/>
              </a:rPr>
              <a:t>zA</a:t>
            </a:r>
            <a:r>
              <a:rPr lang="en-US" sz="2000" u="heavy" dirty="0">
                <a:solidFill>
                  <a:srgbClr val="8B0000"/>
                </a:solidFill>
                <a:highlight>
                  <a:srgbClr val="FF00FF"/>
                </a:highlight>
                <a:uFill>
                  <a:solidFill>
                    <a:srgbClr val="FFFF00"/>
                  </a:solidFill>
                </a:uFill>
                <a:latin typeface="Hack NF, Consolas,  Courier New"/>
              </a:rPr>
              <a:t>-Z</a:t>
            </a:r>
            <a:r>
              <a:rPr lang="en-US" sz="2000" u="heavy" dirty="0">
                <a:solidFill>
                  <a:srgbClr val="8B0000"/>
                </a:solidFill>
                <a:highlight>
                  <a:srgbClr val="C0C0C0"/>
                </a:highlight>
                <a:uFill>
                  <a:solidFill>
                    <a:srgbClr val="FFFF00"/>
                  </a:solidFill>
                </a:uFill>
                <a:latin typeface="Hack NF, Consolas,  Courier New"/>
              </a:rPr>
              <a:t>\.</a:t>
            </a:r>
            <a:r>
              <a:rPr lang="en-US" sz="2000" u="heavy" dirty="0">
                <a:solidFill>
                  <a:srgbClr val="8B0000"/>
                </a:solidFill>
                <a:highlight>
                  <a:srgbClr val="808000"/>
                </a:highlight>
                <a:uFill>
                  <a:solidFill>
                    <a:srgbClr val="FFFF00"/>
                  </a:solidFill>
                </a:uFill>
                <a:latin typeface="Hack NF, Consolas,  Courier New"/>
              </a:rPr>
              <a:t>\-</a:t>
            </a:r>
            <a:r>
              <a:rPr lang="en-US" sz="2000" dirty="0">
                <a:solidFill>
                  <a:srgbClr val="8B0000"/>
                </a:solidFill>
                <a:highlight>
                  <a:srgbClr val="FFFF00"/>
                </a:highlight>
                <a:latin typeface="Hack NF, Consolas,  Courier New"/>
              </a:rPr>
              <a:t>]+</a:t>
            </a:r>
            <a:r>
              <a:rPr lang="en-US" sz="2000" dirty="0">
                <a:solidFill>
                  <a:srgbClr val="8B0000"/>
                </a:solidFill>
                <a:highlight>
                  <a:srgbClr val="C0C0C0"/>
                </a:highlight>
                <a:latin typeface="Hack NF, Consolas,  Courier New"/>
              </a:rPr>
              <a:t>\.</a:t>
            </a:r>
            <a:r>
              <a:rPr lang="en-US" sz="2000" dirty="0">
                <a:solidFill>
                  <a:srgbClr val="8B0000"/>
                </a:solidFill>
                <a:highlight>
                  <a:srgbClr val="FFFF00"/>
                </a:highlight>
                <a:latin typeface="Hack NF, Consolas,  Courier New"/>
              </a:rPr>
              <a:t>[</a:t>
            </a:r>
            <a:r>
              <a:rPr lang="en-US" sz="2000" u="heavy" dirty="0">
                <a:solidFill>
                  <a:srgbClr val="8B0000"/>
                </a:solidFill>
                <a:highlight>
                  <a:srgbClr val="FF00FF"/>
                </a:highlight>
                <a:uFill>
                  <a:solidFill>
                    <a:srgbClr val="FFFF00"/>
                  </a:solidFill>
                </a:uFill>
                <a:latin typeface="Hack NF, Consolas,  Courier New"/>
              </a:rPr>
              <a:t>a-</a:t>
            </a:r>
            <a:r>
              <a:rPr lang="en-US" sz="2000" u="heavy" dirty="0" err="1">
                <a:solidFill>
                  <a:srgbClr val="8B0000"/>
                </a:solidFill>
                <a:highlight>
                  <a:srgbClr val="FF00FF"/>
                </a:highlight>
                <a:uFill>
                  <a:solidFill>
                    <a:srgbClr val="FFFF00"/>
                  </a:solidFill>
                </a:uFill>
                <a:latin typeface="Hack NF, Consolas,  Courier New"/>
              </a:rPr>
              <a:t>zA</a:t>
            </a:r>
            <a:r>
              <a:rPr lang="en-US" sz="2000" u="heavy" dirty="0">
                <a:solidFill>
                  <a:srgbClr val="8B0000"/>
                </a:solidFill>
                <a:highlight>
                  <a:srgbClr val="FF00FF"/>
                </a:highlight>
                <a:uFill>
                  <a:solidFill>
                    <a:srgbClr val="FFFF00"/>
                  </a:solidFill>
                </a:uFill>
                <a:latin typeface="Hack NF, Consolas,  Courier New"/>
              </a:rPr>
              <a:t>-Z</a:t>
            </a:r>
            <a:r>
              <a:rPr lang="en-US" sz="2000" dirty="0">
                <a:solidFill>
                  <a:srgbClr val="8B0000"/>
                </a:solidFill>
                <a:highlight>
                  <a:srgbClr val="FFFF00"/>
                </a:highlight>
                <a:latin typeface="Hack NF, Consolas,  Courier New"/>
              </a:rPr>
              <a:t>]{2,}</a:t>
            </a:r>
            <a:r>
              <a:rPr lang="en-US" sz="2000" dirty="0">
                <a:solidFill>
                  <a:srgbClr val="8B0000"/>
                </a:solidFill>
                <a:latin typeface="Hack NF, Consolas,  Courier New"/>
              </a:rPr>
              <a:t>$</a:t>
            </a:r>
            <a:r>
              <a:rPr lang="en-US" sz="2000" dirty="0">
                <a:solidFill>
                  <a:srgbClr val="000000"/>
                </a:solidFill>
                <a:latin typeface="Hack NF, Consolas,  Courier New"/>
              </a:rPr>
              <a:t>’</a:t>
            </a:r>
            <a:endParaRPr lang="en-US" sz="2000" dirty="0">
              <a:solidFill>
                <a:srgbClr val="333333"/>
              </a:solidFill>
              <a:latin typeface="Hack NF, Consolas,  Courier New"/>
            </a:endParaRPr>
          </a:p>
          <a:p>
            <a:pPr marL="0" indent="0">
              <a:buNone/>
            </a:pPr>
            <a:r>
              <a:rPr lang="en-US" sz="2000" dirty="0"/>
              <a:t>Returns True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46CD48-0EDB-4D34-B528-8C55A9BA56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</p:spTree>
    <p:extLst>
      <p:ext uri="{BB962C8B-B14F-4D97-AF65-F5344CB8AC3E}">
        <p14:creationId xmlns:p14="http://schemas.microsoft.com/office/powerpoint/2010/main" val="36258916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BC846-89D9-4251-B2D0-CC54C6261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That an Email Address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796F31-AC93-4865-82D8-C8C0395926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00FFFF"/>
                </a:highlight>
                <a:latin typeface="Hack NF, Consolas,  Courier New"/>
              </a:rPr>
              <a:t>'</a:t>
            </a:r>
            <a:r>
              <a:rPr lang="en-US" sz="2000" dirty="0">
                <a:solidFill>
                  <a:srgbClr val="8B0000"/>
                </a:solidFill>
                <a:highlight>
                  <a:srgbClr val="FF00FF"/>
                </a:highlight>
                <a:latin typeface="Hack NF, Consolas,  Courier New"/>
              </a:rPr>
              <a:t>thomas</a:t>
            </a:r>
            <a:r>
              <a:rPr lang="en-US" sz="2000" dirty="0">
                <a:solidFill>
                  <a:srgbClr val="8B0000"/>
                </a:solidFill>
                <a:highlight>
                  <a:srgbClr val="C0C0C0"/>
                </a:highlight>
                <a:latin typeface="Hack NF, Consolas,  Courier New"/>
              </a:rPr>
              <a:t>.</a:t>
            </a:r>
            <a:r>
              <a:rPr lang="en-US" sz="2000" dirty="0">
                <a:solidFill>
                  <a:srgbClr val="8B0000"/>
                </a:solidFill>
                <a:highlight>
                  <a:srgbClr val="FF00FF"/>
                </a:highlight>
                <a:latin typeface="Hack NF, Consolas,  Courier New"/>
              </a:rPr>
              <a:t>rayner</a:t>
            </a:r>
            <a:r>
              <a:rPr lang="en-US" sz="2000" dirty="0">
                <a:solidFill>
                  <a:srgbClr val="8B0000"/>
                </a:solidFill>
                <a:highlight>
                  <a:srgbClr val="5CB565"/>
                </a:highlight>
                <a:latin typeface="Hack NF, Consolas,  Courier New"/>
              </a:rPr>
              <a:t>@</a:t>
            </a:r>
            <a:r>
              <a:rPr lang="en-US" sz="2000" dirty="0">
                <a:solidFill>
                  <a:srgbClr val="8B0000"/>
                </a:solidFill>
                <a:highlight>
                  <a:srgbClr val="FF00FF"/>
                </a:highlight>
                <a:latin typeface="Hack NF, Consolas,  Courier New"/>
              </a:rPr>
              <a:t>microsoft</a:t>
            </a:r>
            <a:r>
              <a:rPr lang="en-US" sz="2000" dirty="0">
                <a:solidFill>
                  <a:srgbClr val="8B0000"/>
                </a:solidFill>
                <a:highlight>
                  <a:srgbClr val="C0C0C0"/>
                </a:highlight>
                <a:latin typeface="Hack NF, Consolas,  Courier New"/>
              </a:rPr>
              <a:t>.</a:t>
            </a:r>
            <a:r>
              <a:rPr lang="en-US" sz="2000" dirty="0">
                <a:solidFill>
                  <a:srgbClr val="8B0000"/>
                </a:solidFill>
                <a:highlight>
                  <a:srgbClr val="FF00FF"/>
                </a:highlight>
                <a:latin typeface="Hack NF, Consolas,  Courier New"/>
              </a:rPr>
              <a:t>com</a:t>
            </a:r>
            <a:r>
              <a:rPr lang="en-US" sz="2000" dirty="0">
                <a:solidFill>
                  <a:srgbClr val="000000"/>
                </a:solidFill>
                <a:latin typeface="Hack NF, Consolas,  Courier New"/>
              </a:rPr>
              <a:t>'</a:t>
            </a:r>
            <a:r>
              <a:rPr lang="en-US" sz="2000" dirty="0">
                <a:solidFill>
                  <a:srgbClr val="333333"/>
                </a:solidFill>
                <a:latin typeface="Hack NF, Consolas,  Courier New"/>
              </a:rPr>
              <a:t> </a:t>
            </a:r>
            <a:r>
              <a:rPr lang="en-US" sz="2000" dirty="0">
                <a:solidFill>
                  <a:srgbClr val="A9A9A9"/>
                </a:solidFill>
                <a:latin typeface="Hack NF, Consolas,  Courier New"/>
              </a:rPr>
              <a:t>-match</a:t>
            </a:r>
            <a:r>
              <a:rPr lang="en-US" sz="2000" dirty="0">
                <a:solidFill>
                  <a:srgbClr val="333333"/>
                </a:solidFill>
                <a:latin typeface="Hack NF, Consolas,  Courier New"/>
              </a:rPr>
              <a:t> 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333333"/>
                </a:solidFill>
                <a:latin typeface="Hack NF, Consolas,  Courier New"/>
              </a:rPr>
              <a:t>	</a:t>
            </a:r>
            <a:r>
              <a:rPr lang="en-US" sz="2000" dirty="0">
                <a:solidFill>
                  <a:srgbClr val="000000"/>
                </a:solidFill>
                <a:latin typeface="Hack NF, Consolas,  Courier New"/>
              </a:rPr>
              <a:t>'</a:t>
            </a:r>
            <a:r>
              <a:rPr lang="en-US" sz="2000" dirty="0">
                <a:solidFill>
                  <a:srgbClr val="8B0000"/>
                </a:solidFill>
                <a:highlight>
                  <a:srgbClr val="00FFFF"/>
                </a:highlight>
                <a:latin typeface="Hack NF, Consolas,  Courier New"/>
              </a:rPr>
              <a:t>^</a:t>
            </a:r>
            <a:r>
              <a:rPr lang="en-US" sz="2000" dirty="0">
                <a:solidFill>
                  <a:srgbClr val="8B0000"/>
                </a:solidFill>
                <a:highlight>
                  <a:srgbClr val="FFFF00"/>
                </a:highlight>
                <a:latin typeface="Hack NF, Consolas,  Courier New"/>
              </a:rPr>
              <a:t>[</a:t>
            </a:r>
            <a:r>
              <a:rPr lang="en-US" sz="2000" u="heavy" dirty="0">
                <a:solidFill>
                  <a:srgbClr val="8B0000"/>
                </a:solidFill>
                <a:highlight>
                  <a:srgbClr val="FF00FF"/>
                </a:highlight>
                <a:uFill>
                  <a:solidFill>
                    <a:srgbClr val="FFFF00"/>
                  </a:solidFill>
                </a:uFill>
                <a:latin typeface="Hack NF, Consolas,  Courier New"/>
              </a:rPr>
              <a:t>a-</a:t>
            </a:r>
            <a:r>
              <a:rPr lang="en-US" sz="2000" u="heavy" dirty="0" err="1">
                <a:solidFill>
                  <a:srgbClr val="8B0000"/>
                </a:solidFill>
                <a:highlight>
                  <a:srgbClr val="FF00FF"/>
                </a:highlight>
                <a:uFill>
                  <a:solidFill>
                    <a:srgbClr val="FFFF00"/>
                  </a:solidFill>
                </a:uFill>
                <a:latin typeface="Hack NF, Consolas,  Courier New"/>
              </a:rPr>
              <a:t>zA</a:t>
            </a:r>
            <a:r>
              <a:rPr lang="en-US" sz="2000" u="heavy" dirty="0">
                <a:solidFill>
                  <a:srgbClr val="8B0000"/>
                </a:solidFill>
                <a:highlight>
                  <a:srgbClr val="FF00FF"/>
                </a:highlight>
                <a:uFill>
                  <a:solidFill>
                    <a:srgbClr val="FFFF00"/>
                  </a:solidFill>
                </a:uFill>
                <a:latin typeface="Hack NF, Consolas,  Courier New"/>
              </a:rPr>
              <a:t>-Z</a:t>
            </a:r>
            <a:r>
              <a:rPr lang="en-US" sz="2000" u="heavy" dirty="0">
                <a:solidFill>
                  <a:srgbClr val="8B0000"/>
                </a:solidFill>
                <a:highlight>
                  <a:srgbClr val="C0C0C0"/>
                </a:highlight>
                <a:uFill>
                  <a:solidFill>
                    <a:srgbClr val="FFFF00"/>
                  </a:solidFill>
                </a:uFill>
                <a:latin typeface="Hack NF, Consolas,  Courier New"/>
              </a:rPr>
              <a:t>\.</a:t>
            </a:r>
            <a:r>
              <a:rPr lang="en-US" sz="2000" u="heavy" dirty="0">
                <a:solidFill>
                  <a:srgbClr val="8B0000"/>
                </a:solidFill>
                <a:highlight>
                  <a:srgbClr val="00FF00"/>
                </a:highlight>
                <a:uFill>
                  <a:solidFill>
                    <a:srgbClr val="FFFF00"/>
                  </a:solidFill>
                </a:uFill>
                <a:latin typeface="Hack NF, Consolas,  Courier New"/>
              </a:rPr>
              <a:t>_</a:t>
            </a:r>
            <a:r>
              <a:rPr lang="en-US" sz="2000" u="heavy" dirty="0">
                <a:solidFill>
                  <a:srgbClr val="8B0000"/>
                </a:solidFill>
                <a:highlight>
                  <a:srgbClr val="808000"/>
                </a:highlight>
                <a:uFill>
                  <a:solidFill>
                    <a:srgbClr val="FFFF00"/>
                  </a:solidFill>
                </a:uFill>
                <a:latin typeface="Hack NF, Consolas,  Courier New"/>
              </a:rPr>
              <a:t>\-</a:t>
            </a:r>
            <a:r>
              <a:rPr lang="en-US" sz="2000" u="heavy" dirty="0">
                <a:solidFill>
                  <a:srgbClr val="8B0000"/>
                </a:solidFill>
                <a:highlight>
                  <a:srgbClr val="F77462"/>
                </a:highlight>
                <a:uFill>
                  <a:solidFill>
                    <a:srgbClr val="FFFF00"/>
                  </a:solidFill>
                </a:uFill>
                <a:latin typeface="Hack NF, Consolas,  Courier New"/>
              </a:rPr>
              <a:t>+</a:t>
            </a:r>
            <a:r>
              <a:rPr lang="en-US" sz="2000" dirty="0">
                <a:solidFill>
                  <a:srgbClr val="8B0000"/>
                </a:solidFill>
                <a:highlight>
                  <a:srgbClr val="FFFF00"/>
                </a:highlight>
                <a:latin typeface="Hack NF, Consolas,  Courier New"/>
              </a:rPr>
              <a:t>]+</a:t>
            </a:r>
            <a:r>
              <a:rPr lang="en-US" sz="2000" dirty="0">
                <a:solidFill>
                  <a:srgbClr val="8B0000"/>
                </a:solidFill>
                <a:highlight>
                  <a:srgbClr val="5CB565"/>
                </a:highlight>
                <a:latin typeface="Hack NF, Consolas,  Courier New"/>
              </a:rPr>
              <a:t>@</a:t>
            </a:r>
            <a:r>
              <a:rPr lang="en-US" sz="2000" dirty="0">
                <a:solidFill>
                  <a:srgbClr val="8B0000"/>
                </a:solidFill>
                <a:highlight>
                  <a:srgbClr val="FFFF00"/>
                </a:highlight>
                <a:latin typeface="Hack NF, Consolas,  Courier New"/>
              </a:rPr>
              <a:t>[</a:t>
            </a:r>
            <a:r>
              <a:rPr lang="en-US" sz="2000" u="heavy" dirty="0">
                <a:solidFill>
                  <a:srgbClr val="8B0000"/>
                </a:solidFill>
                <a:highlight>
                  <a:srgbClr val="FF00FF"/>
                </a:highlight>
                <a:uFill>
                  <a:solidFill>
                    <a:srgbClr val="FFFF00"/>
                  </a:solidFill>
                </a:uFill>
                <a:latin typeface="Hack NF, Consolas,  Courier New"/>
              </a:rPr>
              <a:t>a-</a:t>
            </a:r>
            <a:r>
              <a:rPr lang="en-US" sz="2000" u="heavy" dirty="0" err="1">
                <a:solidFill>
                  <a:srgbClr val="8B0000"/>
                </a:solidFill>
                <a:highlight>
                  <a:srgbClr val="FF00FF"/>
                </a:highlight>
                <a:uFill>
                  <a:solidFill>
                    <a:srgbClr val="FFFF00"/>
                  </a:solidFill>
                </a:uFill>
                <a:latin typeface="Hack NF, Consolas,  Courier New"/>
              </a:rPr>
              <a:t>zA</a:t>
            </a:r>
            <a:r>
              <a:rPr lang="en-US" sz="2000" u="heavy" dirty="0">
                <a:solidFill>
                  <a:srgbClr val="8B0000"/>
                </a:solidFill>
                <a:highlight>
                  <a:srgbClr val="FF00FF"/>
                </a:highlight>
                <a:uFill>
                  <a:solidFill>
                    <a:srgbClr val="FFFF00"/>
                  </a:solidFill>
                </a:uFill>
                <a:latin typeface="Hack NF, Consolas,  Courier New"/>
              </a:rPr>
              <a:t>-Z</a:t>
            </a:r>
            <a:r>
              <a:rPr lang="en-US" sz="2000" u="heavy" dirty="0">
                <a:solidFill>
                  <a:srgbClr val="8B0000"/>
                </a:solidFill>
                <a:highlight>
                  <a:srgbClr val="C0C0C0"/>
                </a:highlight>
                <a:uFill>
                  <a:solidFill>
                    <a:srgbClr val="FFFF00"/>
                  </a:solidFill>
                </a:uFill>
                <a:latin typeface="Hack NF, Consolas,  Courier New"/>
              </a:rPr>
              <a:t>\.</a:t>
            </a:r>
            <a:r>
              <a:rPr lang="en-US" sz="2000" u="heavy" dirty="0">
                <a:solidFill>
                  <a:srgbClr val="8B0000"/>
                </a:solidFill>
                <a:highlight>
                  <a:srgbClr val="808000"/>
                </a:highlight>
                <a:uFill>
                  <a:solidFill>
                    <a:srgbClr val="FFFF00"/>
                  </a:solidFill>
                </a:uFill>
                <a:latin typeface="Hack NF, Consolas,  Courier New"/>
              </a:rPr>
              <a:t>\-</a:t>
            </a:r>
            <a:r>
              <a:rPr lang="en-US" sz="2000" dirty="0">
                <a:solidFill>
                  <a:srgbClr val="8B0000"/>
                </a:solidFill>
                <a:highlight>
                  <a:srgbClr val="FFFF00"/>
                </a:highlight>
                <a:latin typeface="Hack NF, Consolas,  Courier New"/>
              </a:rPr>
              <a:t>]+</a:t>
            </a:r>
            <a:r>
              <a:rPr lang="en-US" sz="2000" dirty="0">
                <a:solidFill>
                  <a:srgbClr val="8B0000"/>
                </a:solidFill>
                <a:highlight>
                  <a:srgbClr val="C0C0C0"/>
                </a:highlight>
                <a:latin typeface="Hack NF, Consolas,  Courier New"/>
              </a:rPr>
              <a:t>\.</a:t>
            </a:r>
            <a:r>
              <a:rPr lang="en-US" sz="2000" dirty="0">
                <a:solidFill>
                  <a:srgbClr val="8B0000"/>
                </a:solidFill>
                <a:highlight>
                  <a:srgbClr val="FFFF00"/>
                </a:highlight>
                <a:latin typeface="Hack NF, Consolas,  Courier New"/>
              </a:rPr>
              <a:t>[</a:t>
            </a:r>
            <a:r>
              <a:rPr lang="en-US" sz="2000" u="heavy" dirty="0">
                <a:solidFill>
                  <a:srgbClr val="8B0000"/>
                </a:solidFill>
                <a:highlight>
                  <a:srgbClr val="FF00FF"/>
                </a:highlight>
                <a:uFill>
                  <a:solidFill>
                    <a:srgbClr val="FFFF00"/>
                  </a:solidFill>
                </a:uFill>
                <a:latin typeface="Hack NF, Consolas,  Courier New"/>
              </a:rPr>
              <a:t>a-</a:t>
            </a:r>
            <a:r>
              <a:rPr lang="en-US" sz="2000" u="heavy" dirty="0" err="1">
                <a:solidFill>
                  <a:srgbClr val="8B0000"/>
                </a:solidFill>
                <a:highlight>
                  <a:srgbClr val="FF00FF"/>
                </a:highlight>
                <a:uFill>
                  <a:solidFill>
                    <a:srgbClr val="FFFF00"/>
                  </a:solidFill>
                </a:uFill>
                <a:latin typeface="Hack NF, Consolas,  Courier New"/>
              </a:rPr>
              <a:t>zA</a:t>
            </a:r>
            <a:r>
              <a:rPr lang="en-US" sz="2000" u="heavy" dirty="0">
                <a:solidFill>
                  <a:srgbClr val="8B0000"/>
                </a:solidFill>
                <a:highlight>
                  <a:srgbClr val="FF00FF"/>
                </a:highlight>
                <a:uFill>
                  <a:solidFill>
                    <a:srgbClr val="FFFF00"/>
                  </a:solidFill>
                </a:uFill>
                <a:latin typeface="Hack NF, Consolas,  Courier New"/>
              </a:rPr>
              <a:t>-Z</a:t>
            </a:r>
            <a:r>
              <a:rPr lang="en-US" sz="2000" dirty="0">
                <a:solidFill>
                  <a:srgbClr val="8B0000"/>
                </a:solidFill>
                <a:highlight>
                  <a:srgbClr val="FFFF00"/>
                </a:highlight>
                <a:latin typeface="Hack NF, Consolas,  Courier New"/>
              </a:rPr>
              <a:t>]{2,}</a:t>
            </a:r>
            <a:r>
              <a:rPr lang="en-US" sz="2000" dirty="0">
                <a:solidFill>
                  <a:srgbClr val="8B0000"/>
                </a:solidFill>
                <a:latin typeface="Hack NF, Consolas,  Courier New"/>
              </a:rPr>
              <a:t>$</a:t>
            </a:r>
            <a:r>
              <a:rPr lang="en-US" sz="2000" dirty="0">
                <a:solidFill>
                  <a:srgbClr val="000000"/>
                </a:solidFill>
                <a:latin typeface="Hack NF, Consolas,  Courier New"/>
              </a:rPr>
              <a:t>’</a:t>
            </a:r>
            <a:endParaRPr lang="en-US" sz="2000" dirty="0">
              <a:solidFill>
                <a:srgbClr val="333333"/>
              </a:solidFill>
              <a:latin typeface="Hack NF, Consolas,  Courier New"/>
            </a:endParaRPr>
          </a:p>
          <a:p>
            <a:pPr marL="0" indent="0">
              <a:buNone/>
            </a:pPr>
            <a:r>
              <a:rPr lang="en-US" sz="2000" dirty="0"/>
              <a:t>Returns True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46CD48-0EDB-4D34-B528-8C55A9BA56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</p:spTree>
    <p:extLst>
      <p:ext uri="{BB962C8B-B14F-4D97-AF65-F5344CB8AC3E}">
        <p14:creationId xmlns:p14="http://schemas.microsoft.com/office/powerpoint/2010/main" val="31754270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AB475C-F993-43AD-BDC9-2A2C29FBF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regex?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CCDAAD-389E-446C-8D16-153AAB8E00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Short for “regular expression”</a:t>
            </a:r>
          </a:p>
          <a:p>
            <a:r>
              <a:rPr lang="en-US" dirty="0"/>
              <a:t>Sequence of characters that defines a search pattern</a:t>
            </a:r>
          </a:p>
          <a:p>
            <a:r>
              <a:rPr lang="en-US" dirty="0"/>
              <a:t>Used to find or replace items in strings</a:t>
            </a:r>
          </a:p>
          <a:p>
            <a:endParaRPr lang="en-US" dirty="0"/>
          </a:p>
          <a:p>
            <a:r>
              <a:rPr lang="en-US" dirty="0"/>
              <a:t>Especially handy for</a:t>
            </a:r>
          </a:p>
          <a:p>
            <a:pPr lvl="1"/>
            <a:r>
              <a:rPr lang="en-US" dirty="0"/>
              <a:t>Extracting text from files like logs</a:t>
            </a:r>
          </a:p>
          <a:p>
            <a:pPr lvl="1"/>
            <a:r>
              <a:rPr lang="en-US" dirty="0"/>
              <a:t>Determining if a value exists in some user input</a:t>
            </a:r>
          </a:p>
          <a:p>
            <a:pPr lvl="1"/>
            <a:r>
              <a:rPr lang="en-US" dirty="0"/>
              <a:t>Replacing parts of a string with other values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891220-EAF2-4E05-A9D9-D13110227E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</p:spTree>
    <p:extLst>
      <p:ext uri="{BB962C8B-B14F-4D97-AF65-F5344CB8AC3E}">
        <p14:creationId xmlns:p14="http://schemas.microsoft.com/office/powerpoint/2010/main" val="3226286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9A49ED-416D-4286-A88B-9AD2CAF36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 Symbol – Zero or More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C6D057-CF7D-4FB6-918B-00FABB77E7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400" dirty="0">
                <a:solidFill>
                  <a:srgbClr val="8B0000"/>
                </a:solidFill>
                <a:latin typeface="Hack NF" panose="020B0609030202020204" pitchFamily="50" charset="0"/>
              </a:rPr>
              <a:t>something.txt</a:t>
            </a: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4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400" dirty="0">
                <a:solidFill>
                  <a:srgbClr val="A9A9A9"/>
                </a:solidFill>
                <a:latin typeface="Hack NF" panose="020B0609030202020204" pitchFamily="50" charset="0"/>
              </a:rPr>
              <a:t>-match</a:t>
            </a:r>
            <a:r>
              <a:rPr lang="en-US" sz="24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400" dirty="0">
                <a:solidFill>
                  <a:srgbClr val="8B0000"/>
                </a:solidFill>
                <a:latin typeface="Hack NF" panose="020B0609030202020204" pitchFamily="50" charset="0"/>
              </a:rPr>
              <a:t>s*omething.txt</a:t>
            </a: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’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Returns True</a:t>
            </a:r>
          </a:p>
          <a:p>
            <a:pPr marL="0" indent="0">
              <a:buNone/>
            </a:pPr>
            <a:endParaRPr lang="en-US" sz="2400" dirty="0">
              <a:solidFill>
                <a:srgbClr val="333333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400" dirty="0">
                <a:solidFill>
                  <a:srgbClr val="8B0000"/>
                </a:solidFill>
                <a:latin typeface="Hack NF" panose="020B0609030202020204" pitchFamily="50" charset="0"/>
              </a:rPr>
              <a:t>something.txt</a:t>
            </a: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4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400" dirty="0">
                <a:solidFill>
                  <a:srgbClr val="A9A9A9"/>
                </a:solidFill>
                <a:latin typeface="Hack NF" panose="020B0609030202020204" pitchFamily="50" charset="0"/>
              </a:rPr>
              <a:t>-match</a:t>
            </a:r>
            <a:r>
              <a:rPr lang="en-US" sz="24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400" dirty="0">
                <a:solidFill>
                  <a:srgbClr val="8B0000"/>
                </a:solidFill>
                <a:latin typeface="Hack NF" panose="020B0609030202020204" pitchFamily="50" charset="0"/>
              </a:rPr>
              <a:t>q*omething.txt</a:t>
            </a: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’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Returns True</a:t>
            </a:r>
          </a:p>
          <a:p>
            <a:pPr marL="0" indent="0">
              <a:buNone/>
            </a:pPr>
            <a:endParaRPr lang="en-US" sz="2400" dirty="0">
              <a:solidFill>
                <a:srgbClr val="333333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400" dirty="0">
                <a:solidFill>
                  <a:srgbClr val="8B0000"/>
                </a:solidFill>
                <a:latin typeface="Hack NF" panose="020B0609030202020204" pitchFamily="50" charset="0"/>
              </a:rPr>
              <a:t>omething.txt</a:t>
            </a: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4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400" dirty="0">
                <a:solidFill>
                  <a:srgbClr val="A9A9A9"/>
                </a:solidFill>
                <a:latin typeface="Hack NF" panose="020B0609030202020204" pitchFamily="50" charset="0"/>
              </a:rPr>
              <a:t>-match</a:t>
            </a:r>
            <a:r>
              <a:rPr lang="en-US" sz="24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400" dirty="0">
                <a:solidFill>
                  <a:srgbClr val="8B0000"/>
                </a:solidFill>
                <a:latin typeface="Hack NF" panose="020B0609030202020204" pitchFamily="50" charset="0"/>
              </a:rPr>
              <a:t>q*omething.txt</a:t>
            </a: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’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Returns True</a:t>
            </a:r>
            <a:endParaRPr lang="en-US" sz="2400" dirty="0">
              <a:solidFill>
                <a:srgbClr val="333333"/>
              </a:solidFill>
              <a:latin typeface="Hack NF" panose="020B0609030202020204" pitchFamily="50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B1A4A7-B9FA-4062-9A6E-85C2DE0A6D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@</a:t>
            </a:r>
            <a:r>
              <a:rPr lang="en-US" dirty="0" err="1"/>
              <a:t>MrThomasRayner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5172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BC846-89D9-4251-B2D0-CC54C6261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That an Email Address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796F31-AC93-4865-82D8-C8C0395926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00FFFF"/>
                </a:highlight>
                <a:latin typeface="Hack NF, Consolas,  Courier New"/>
              </a:rPr>
              <a:t>'</a:t>
            </a:r>
            <a:r>
              <a:rPr lang="en-US" sz="2000" dirty="0">
                <a:solidFill>
                  <a:srgbClr val="8B0000"/>
                </a:solidFill>
                <a:highlight>
                  <a:srgbClr val="FF00FF"/>
                </a:highlight>
                <a:latin typeface="Hack NF, Consolas,  Courier New"/>
              </a:rPr>
              <a:t>thomas</a:t>
            </a:r>
            <a:r>
              <a:rPr lang="en-US" sz="2000" dirty="0">
                <a:solidFill>
                  <a:srgbClr val="8B0000"/>
                </a:solidFill>
                <a:highlight>
                  <a:srgbClr val="C0C0C0"/>
                </a:highlight>
                <a:latin typeface="Hack NF, Consolas,  Courier New"/>
              </a:rPr>
              <a:t>.</a:t>
            </a:r>
            <a:r>
              <a:rPr lang="en-US" sz="2000" dirty="0">
                <a:solidFill>
                  <a:srgbClr val="8B0000"/>
                </a:solidFill>
                <a:highlight>
                  <a:srgbClr val="FF00FF"/>
                </a:highlight>
                <a:latin typeface="Hack NF, Consolas,  Courier New"/>
              </a:rPr>
              <a:t>rayner</a:t>
            </a:r>
            <a:r>
              <a:rPr lang="en-US" sz="2000" dirty="0">
                <a:solidFill>
                  <a:srgbClr val="8B0000"/>
                </a:solidFill>
                <a:highlight>
                  <a:srgbClr val="5CB565"/>
                </a:highlight>
                <a:latin typeface="Hack NF, Consolas,  Courier New"/>
              </a:rPr>
              <a:t>@</a:t>
            </a:r>
            <a:r>
              <a:rPr lang="en-US" sz="2000" dirty="0">
                <a:solidFill>
                  <a:srgbClr val="8B0000"/>
                </a:solidFill>
                <a:highlight>
                  <a:srgbClr val="FF00FF"/>
                </a:highlight>
                <a:latin typeface="Hack NF, Consolas,  Courier New"/>
              </a:rPr>
              <a:t>microsoft</a:t>
            </a:r>
            <a:r>
              <a:rPr lang="en-US" sz="2000" dirty="0">
                <a:solidFill>
                  <a:srgbClr val="8B0000"/>
                </a:solidFill>
                <a:highlight>
                  <a:srgbClr val="C0C0C0"/>
                </a:highlight>
                <a:latin typeface="Hack NF, Consolas,  Courier New"/>
              </a:rPr>
              <a:t>.</a:t>
            </a:r>
            <a:r>
              <a:rPr lang="en-US" sz="2000" dirty="0">
                <a:solidFill>
                  <a:srgbClr val="8B0000"/>
                </a:solidFill>
                <a:highlight>
                  <a:srgbClr val="FF00FF"/>
                </a:highlight>
                <a:latin typeface="Hack NF, Consolas,  Courier New"/>
              </a:rPr>
              <a:t>com</a:t>
            </a:r>
            <a:r>
              <a:rPr lang="en-US" sz="2000" dirty="0">
                <a:solidFill>
                  <a:srgbClr val="000000"/>
                </a:solidFill>
                <a:latin typeface="Hack NF, Consolas,  Courier New"/>
              </a:rPr>
              <a:t>'</a:t>
            </a:r>
            <a:r>
              <a:rPr lang="en-US" sz="2000" dirty="0">
                <a:solidFill>
                  <a:srgbClr val="333333"/>
                </a:solidFill>
                <a:latin typeface="Hack NF, Consolas,  Courier New"/>
              </a:rPr>
              <a:t> </a:t>
            </a:r>
            <a:r>
              <a:rPr lang="en-US" sz="2000" dirty="0">
                <a:solidFill>
                  <a:srgbClr val="A9A9A9"/>
                </a:solidFill>
                <a:latin typeface="Hack NF, Consolas,  Courier New"/>
              </a:rPr>
              <a:t>-match</a:t>
            </a:r>
            <a:r>
              <a:rPr lang="en-US" sz="2000" dirty="0">
                <a:solidFill>
                  <a:srgbClr val="333333"/>
                </a:solidFill>
                <a:latin typeface="Hack NF, Consolas,  Courier New"/>
              </a:rPr>
              <a:t> 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333333"/>
                </a:solidFill>
                <a:latin typeface="Hack NF, Consolas,  Courier New"/>
              </a:rPr>
              <a:t>	</a:t>
            </a:r>
            <a:r>
              <a:rPr lang="en-US" sz="2000" dirty="0">
                <a:solidFill>
                  <a:srgbClr val="000000"/>
                </a:solidFill>
                <a:latin typeface="Hack NF, Consolas,  Courier New"/>
              </a:rPr>
              <a:t>'</a:t>
            </a:r>
            <a:r>
              <a:rPr lang="en-US" sz="2000" dirty="0">
                <a:solidFill>
                  <a:srgbClr val="8B0000"/>
                </a:solidFill>
                <a:highlight>
                  <a:srgbClr val="00FFFF"/>
                </a:highlight>
                <a:latin typeface="Hack NF, Consolas,  Courier New"/>
              </a:rPr>
              <a:t>^</a:t>
            </a:r>
            <a:r>
              <a:rPr lang="en-US" sz="2000" dirty="0">
                <a:solidFill>
                  <a:srgbClr val="8B0000"/>
                </a:solidFill>
                <a:highlight>
                  <a:srgbClr val="FFFF00"/>
                </a:highlight>
                <a:latin typeface="Hack NF, Consolas,  Courier New"/>
              </a:rPr>
              <a:t>[</a:t>
            </a:r>
            <a:r>
              <a:rPr lang="en-US" sz="2000" u="heavy" dirty="0">
                <a:solidFill>
                  <a:srgbClr val="8B0000"/>
                </a:solidFill>
                <a:highlight>
                  <a:srgbClr val="FF00FF"/>
                </a:highlight>
                <a:uFill>
                  <a:solidFill>
                    <a:srgbClr val="FFFF00"/>
                  </a:solidFill>
                </a:uFill>
                <a:latin typeface="Hack NF, Consolas,  Courier New"/>
              </a:rPr>
              <a:t>a-</a:t>
            </a:r>
            <a:r>
              <a:rPr lang="en-US" sz="2000" u="heavy" dirty="0" err="1">
                <a:solidFill>
                  <a:srgbClr val="8B0000"/>
                </a:solidFill>
                <a:highlight>
                  <a:srgbClr val="FF00FF"/>
                </a:highlight>
                <a:uFill>
                  <a:solidFill>
                    <a:srgbClr val="FFFF00"/>
                  </a:solidFill>
                </a:uFill>
                <a:latin typeface="Hack NF, Consolas,  Courier New"/>
              </a:rPr>
              <a:t>zA</a:t>
            </a:r>
            <a:r>
              <a:rPr lang="en-US" sz="2000" u="heavy" dirty="0">
                <a:solidFill>
                  <a:srgbClr val="8B0000"/>
                </a:solidFill>
                <a:highlight>
                  <a:srgbClr val="FF00FF"/>
                </a:highlight>
                <a:uFill>
                  <a:solidFill>
                    <a:srgbClr val="FFFF00"/>
                  </a:solidFill>
                </a:uFill>
                <a:latin typeface="Hack NF, Consolas,  Courier New"/>
              </a:rPr>
              <a:t>-Z</a:t>
            </a:r>
            <a:r>
              <a:rPr lang="en-US" sz="2000" u="heavy" dirty="0">
                <a:solidFill>
                  <a:srgbClr val="8B0000"/>
                </a:solidFill>
                <a:highlight>
                  <a:srgbClr val="C0C0C0"/>
                </a:highlight>
                <a:uFill>
                  <a:solidFill>
                    <a:srgbClr val="FFFF00"/>
                  </a:solidFill>
                </a:uFill>
                <a:latin typeface="Hack NF, Consolas,  Courier New"/>
              </a:rPr>
              <a:t>\.</a:t>
            </a:r>
            <a:r>
              <a:rPr lang="en-US" sz="2000" u="heavy" dirty="0">
                <a:solidFill>
                  <a:srgbClr val="8B0000"/>
                </a:solidFill>
                <a:highlight>
                  <a:srgbClr val="00FF00"/>
                </a:highlight>
                <a:uFill>
                  <a:solidFill>
                    <a:srgbClr val="FFFF00"/>
                  </a:solidFill>
                </a:uFill>
                <a:latin typeface="Hack NF, Consolas,  Courier New"/>
              </a:rPr>
              <a:t>_</a:t>
            </a:r>
            <a:r>
              <a:rPr lang="en-US" sz="2000" u="heavy" dirty="0">
                <a:solidFill>
                  <a:srgbClr val="8B0000"/>
                </a:solidFill>
                <a:highlight>
                  <a:srgbClr val="808000"/>
                </a:highlight>
                <a:uFill>
                  <a:solidFill>
                    <a:srgbClr val="FFFF00"/>
                  </a:solidFill>
                </a:uFill>
                <a:latin typeface="Hack NF, Consolas,  Courier New"/>
              </a:rPr>
              <a:t>\-</a:t>
            </a:r>
            <a:r>
              <a:rPr lang="en-US" sz="2000" u="heavy" dirty="0">
                <a:solidFill>
                  <a:srgbClr val="8B0000"/>
                </a:solidFill>
                <a:highlight>
                  <a:srgbClr val="F77462"/>
                </a:highlight>
                <a:uFill>
                  <a:solidFill>
                    <a:srgbClr val="FFFF00"/>
                  </a:solidFill>
                </a:uFill>
                <a:latin typeface="Hack NF, Consolas,  Courier New"/>
              </a:rPr>
              <a:t>+</a:t>
            </a:r>
            <a:r>
              <a:rPr lang="en-US" sz="2000" dirty="0">
                <a:solidFill>
                  <a:srgbClr val="8B0000"/>
                </a:solidFill>
                <a:highlight>
                  <a:srgbClr val="FFFF00"/>
                </a:highlight>
                <a:latin typeface="Hack NF, Consolas,  Courier New"/>
              </a:rPr>
              <a:t>]+</a:t>
            </a:r>
            <a:r>
              <a:rPr lang="en-US" sz="2000" dirty="0">
                <a:solidFill>
                  <a:srgbClr val="8B0000"/>
                </a:solidFill>
                <a:highlight>
                  <a:srgbClr val="5CB565"/>
                </a:highlight>
                <a:latin typeface="Hack NF, Consolas,  Courier New"/>
              </a:rPr>
              <a:t>@</a:t>
            </a:r>
            <a:r>
              <a:rPr lang="en-US" sz="2000" dirty="0">
                <a:solidFill>
                  <a:srgbClr val="8B0000"/>
                </a:solidFill>
                <a:highlight>
                  <a:srgbClr val="FFFF00"/>
                </a:highlight>
                <a:latin typeface="Hack NF, Consolas,  Courier New"/>
              </a:rPr>
              <a:t>[</a:t>
            </a:r>
            <a:r>
              <a:rPr lang="en-US" sz="2000" u="heavy" dirty="0">
                <a:solidFill>
                  <a:srgbClr val="8B0000"/>
                </a:solidFill>
                <a:highlight>
                  <a:srgbClr val="FF00FF"/>
                </a:highlight>
                <a:uFill>
                  <a:solidFill>
                    <a:srgbClr val="FFFF00"/>
                  </a:solidFill>
                </a:uFill>
                <a:latin typeface="Hack NF, Consolas,  Courier New"/>
              </a:rPr>
              <a:t>a-</a:t>
            </a:r>
            <a:r>
              <a:rPr lang="en-US" sz="2000" u="heavy" dirty="0" err="1">
                <a:solidFill>
                  <a:srgbClr val="8B0000"/>
                </a:solidFill>
                <a:highlight>
                  <a:srgbClr val="FF00FF"/>
                </a:highlight>
                <a:uFill>
                  <a:solidFill>
                    <a:srgbClr val="FFFF00"/>
                  </a:solidFill>
                </a:uFill>
                <a:latin typeface="Hack NF, Consolas,  Courier New"/>
              </a:rPr>
              <a:t>zA</a:t>
            </a:r>
            <a:r>
              <a:rPr lang="en-US" sz="2000" u="heavy" dirty="0">
                <a:solidFill>
                  <a:srgbClr val="8B0000"/>
                </a:solidFill>
                <a:highlight>
                  <a:srgbClr val="FF00FF"/>
                </a:highlight>
                <a:uFill>
                  <a:solidFill>
                    <a:srgbClr val="FFFF00"/>
                  </a:solidFill>
                </a:uFill>
                <a:latin typeface="Hack NF, Consolas,  Courier New"/>
              </a:rPr>
              <a:t>-Z</a:t>
            </a:r>
            <a:r>
              <a:rPr lang="en-US" sz="2000" u="heavy" dirty="0">
                <a:solidFill>
                  <a:srgbClr val="8B0000"/>
                </a:solidFill>
                <a:highlight>
                  <a:srgbClr val="C0C0C0"/>
                </a:highlight>
                <a:uFill>
                  <a:solidFill>
                    <a:srgbClr val="FFFF00"/>
                  </a:solidFill>
                </a:uFill>
                <a:latin typeface="Hack NF, Consolas,  Courier New"/>
              </a:rPr>
              <a:t>\.</a:t>
            </a:r>
            <a:r>
              <a:rPr lang="en-US" sz="2000" u="heavy" dirty="0">
                <a:solidFill>
                  <a:srgbClr val="8B0000"/>
                </a:solidFill>
                <a:highlight>
                  <a:srgbClr val="808000"/>
                </a:highlight>
                <a:uFill>
                  <a:solidFill>
                    <a:srgbClr val="FFFF00"/>
                  </a:solidFill>
                </a:uFill>
                <a:latin typeface="Hack NF, Consolas,  Courier New"/>
              </a:rPr>
              <a:t>\-</a:t>
            </a:r>
            <a:r>
              <a:rPr lang="en-US" sz="2000" dirty="0">
                <a:solidFill>
                  <a:srgbClr val="8B0000"/>
                </a:solidFill>
                <a:highlight>
                  <a:srgbClr val="FFFF00"/>
                </a:highlight>
                <a:latin typeface="Hack NF, Consolas,  Courier New"/>
              </a:rPr>
              <a:t>]+</a:t>
            </a:r>
            <a:r>
              <a:rPr lang="en-US" sz="2000" dirty="0">
                <a:solidFill>
                  <a:srgbClr val="8B0000"/>
                </a:solidFill>
                <a:highlight>
                  <a:srgbClr val="C0C0C0"/>
                </a:highlight>
                <a:latin typeface="Hack NF, Consolas,  Courier New"/>
              </a:rPr>
              <a:t>\.</a:t>
            </a:r>
            <a:r>
              <a:rPr lang="en-US" sz="2000" dirty="0">
                <a:solidFill>
                  <a:srgbClr val="8B0000"/>
                </a:solidFill>
                <a:highlight>
                  <a:srgbClr val="FFFF00"/>
                </a:highlight>
                <a:latin typeface="Hack NF, Consolas,  Courier New"/>
              </a:rPr>
              <a:t>[</a:t>
            </a:r>
            <a:r>
              <a:rPr lang="en-US" sz="2000" u="heavy" dirty="0">
                <a:solidFill>
                  <a:srgbClr val="8B0000"/>
                </a:solidFill>
                <a:highlight>
                  <a:srgbClr val="FF00FF"/>
                </a:highlight>
                <a:uFill>
                  <a:solidFill>
                    <a:srgbClr val="FFFF00"/>
                  </a:solidFill>
                </a:uFill>
                <a:latin typeface="Hack NF, Consolas,  Courier New"/>
              </a:rPr>
              <a:t>a-</a:t>
            </a:r>
            <a:r>
              <a:rPr lang="en-US" sz="2000" u="heavy" dirty="0" err="1">
                <a:solidFill>
                  <a:srgbClr val="8B0000"/>
                </a:solidFill>
                <a:highlight>
                  <a:srgbClr val="FF00FF"/>
                </a:highlight>
                <a:uFill>
                  <a:solidFill>
                    <a:srgbClr val="FFFF00"/>
                  </a:solidFill>
                </a:uFill>
                <a:latin typeface="Hack NF, Consolas,  Courier New"/>
              </a:rPr>
              <a:t>zA</a:t>
            </a:r>
            <a:r>
              <a:rPr lang="en-US" sz="2000" u="heavy" dirty="0">
                <a:solidFill>
                  <a:srgbClr val="8B0000"/>
                </a:solidFill>
                <a:highlight>
                  <a:srgbClr val="FF00FF"/>
                </a:highlight>
                <a:uFill>
                  <a:solidFill>
                    <a:srgbClr val="FFFF00"/>
                  </a:solidFill>
                </a:uFill>
                <a:latin typeface="Hack NF, Consolas,  Courier New"/>
              </a:rPr>
              <a:t>-Z</a:t>
            </a:r>
            <a:r>
              <a:rPr lang="en-US" sz="2000" dirty="0">
                <a:solidFill>
                  <a:srgbClr val="8B0000"/>
                </a:solidFill>
                <a:highlight>
                  <a:srgbClr val="FFFF00"/>
                </a:highlight>
                <a:latin typeface="Hack NF, Consolas,  Courier New"/>
              </a:rPr>
              <a:t>]{2,}</a:t>
            </a:r>
            <a:r>
              <a:rPr lang="en-US" sz="2000" dirty="0">
                <a:solidFill>
                  <a:srgbClr val="8B0000"/>
                </a:solidFill>
                <a:highlight>
                  <a:srgbClr val="00FFFF"/>
                </a:highlight>
                <a:latin typeface="Hack NF, Consolas,  Courier New"/>
              </a:rPr>
              <a:t>$</a:t>
            </a:r>
            <a:r>
              <a:rPr lang="en-US" sz="2000" dirty="0">
                <a:solidFill>
                  <a:srgbClr val="000000"/>
                </a:solidFill>
                <a:latin typeface="Hack NF, Consolas,  Courier New"/>
              </a:rPr>
              <a:t>’</a:t>
            </a:r>
            <a:endParaRPr lang="en-US" sz="2000" dirty="0">
              <a:solidFill>
                <a:srgbClr val="333333"/>
              </a:solidFill>
              <a:latin typeface="Hack NF, Consolas,  Courier New"/>
            </a:endParaRPr>
          </a:p>
          <a:p>
            <a:pPr marL="0" indent="0">
              <a:buNone/>
            </a:pPr>
            <a:r>
              <a:rPr lang="en-US" sz="2000" dirty="0"/>
              <a:t>Returns True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46CD48-0EDB-4D34-B528-8C55A9BA56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</p:spTree>
    <p:extLst>
      <p:ext uri="{BB962C8B-B14F-4D97-AF65-F5344CB8AC3E}">
        <p14:creationId xmlns:p14="http://schemas.microsoft.com/office/powerpoint/2010/main" val="32234746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BC846-89D9-4251-B2D0-CC54C6261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That an Email Address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796F31-AC93-4865-82D8-C8C0395926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00FFFF"/>
                </a:highlight>
                <a:latin typeface="Hack NF, Consolas,  Courier New"/>
              </a:rPr>
              <a:t>'</a:t>
            </a:r>
            <a:r>
              <a:rPr lang="en-US" sz="2000" dirty="0">
                <a:solidFill>
                  <a:srgbClr val="8B0000"/>
                </a:solidFill>
                <a:highlight>
                  <a:srgbClr val="FF00FF"/>
                </a:highlight>
                <a:latin typeface="Hack NF, Consolas,  Courier New"/>
              </a:rPr>
              <a:t>thomas</a:t>
            </a:r>
            <a:r>
              <a:rPr lang="en-US" sz="2000" dirty="0">
                <a:solidFill>
                  <a:srgbClr val="8B0000"/>
                </a:solidFill>
                <a:highlight>
                  <a:srgbClr val="C0C0C0"/>
                </a:highlight>
                <a:latin typeface="Hack NF, Consolas,  Courier New"/>
              </a:rPr>
              <a:t>.</a:t>
            </a:r>
            <a:r>
              <a:rPr lang="en-US" sz="2000" dirty="0">
                <a:solidFill>
                  <a:srgbClr val="8B0000"/>
                </a:solidFill>
                <a:highlight>
                  <a:srgbClr val="FF00FF"/>
                </a:highlight>
                <a:latin typeface="Hack NF, Consolas,  Courier New"/>
              </a:rPr>
              <a:t>rayner</a:t>
            </a:r>
            <a:r>
              <a:rPr lang="en-US" sz="2000" dirty="0">
                <a:solidFill>
                  <a:srgbClr val="8B0000"/>
                </a:solidFill>
                <a:highlight>
                  <a:srgbClr val="5CB565"/>
                </a:highlight>
                <a:latin typeface="Hack NF, Consolas,  Courier New"/>
              </a:rPr>
              <a:t>@</a:t>
            </a:r>
            <a:r>
              <a:rPr lang="en-US" sz="2000" dirty="0">
                <a:solidFill>
                  <a:srgbClr val="8B0000"/>
                </a:solidFill>
                <a:highlight>
                  <a:srgbClr val="FF00FF"/>
                </a:highlight>
                <a:latin typeface="Hack NF, Consolas,  Courier New"/>
              </a:rPr>
              <a:t>microsoft</a:t>
            </a:r>
            <a:r>
              <a:rPr lang="en-US" sz="2000" dirty="0">
                <a:solidFill>
                  <a:srgbClr val="8B0000"/>
                </a:solidFill>
                <a:highlight>
                  <a:srgbClr val="C0C0C0"/>
                </a:highlight>
                <a:latin typeface="Hack NF, Consolas,  Courier New"/>
              </a:rPr>
              <a:t>.</a:t>
            </a:r>
            <a:r>
              <a:rPr lang="en-US" sz="2000" dirty="0">
                <a:solidFill>
                  <a:srgbClr val="8B0000"/>
                </a:solidFill>
                <a:highlight>
                  <a:srgbClr val="FF00FF"/>
                </a:highlight>
                <a:latin typeface="Hack NF, Consolas,  Courier New"/>
              </a:rPr>
              <a:t>com</a:t>
            </a:r>
            <a:r>
              <a:rPr lang="en-US" sz="2000" dirty="0">
                <a:solidFill>
                  <a:srgbClr val="000000"/>
                </a:solidFill>
                <a:highlight>
                  <a:srgbClr val="00FFFF"/>
                </a:highlight>
                <a:latin typeface="Hack NF, Consolas,  Courier New"/>
              </a:rPr>
              <a:t>'</a:t>
            </a:r>
            <a:r>
              <a:rPr lang="en-US" sz="2000" dirty="0">
                <a:solidFill>
                  <a:srgbClr val="333333"/>
                </a:solidFill>
                <a:latin typeface="Hack NF, Consolas,  Courier New"/>
              </a:rPr>
              <a:t> </a:t>
            </a:r>
            <a:r>
              <a:rPr lang="en-US" sz="2000" dirty="0">
                <a:solidFill>
                  <a:srgbClr val="A9A9A9"/>
                </a:solidFill>
                <a:latin typeface="Hack NF, Consolas,  Courier New"/>
              </a:rPr>
              <a:t>-match</a:t>
            </a:r>
            <a:r>
              <a:rPr lang="en-US" sz="2000" dirty="0">
                <a:solidFill>
                  <a:srgbClr val="333333"/>
                </a:solidFill>
                <a:latin typeface="Hack NF, Consolas,  Courier New"/>
              </a:rPr>
              <a:t> 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333333"/>
                </a:solidFill>
                <a:latin typeface="Hack NF, Consolas,  Courier New"/>
              </a:rPr>
              <a:t>	</a:t>
            </a:r>
            <a:r>
              <a:rPr lang="en-US" sz="2000" dirty="0">
                <a:solidFill>
                  <a:srgbClr val="000000"/>
                </a:solidFill>
                <a:latin typeface="Hack NF, Consolas,  Courier New"/>
              </a:rPr>
              <a:t>'</a:t>
            </a:r>
            <a:r>
              <a:rPr lang="en-US" sz="2000" dirty="0">
                <a:solidFill>
                  <a:srgbClr val="8B0000"/>
                </a:solidFill>
                <a:highlight>
                  <a:srgbClr val="00FFFF"/>
                </a:highlight>
                <a:latin typeface="Hack NF, Consolas,  Courier New"/>
              </a:rPr>
              <a:t>^</a:t>
            </a:r>
            <a:r>
              <a:rPr lang="en-US" sz="2000" dirty="0">
                <a:solidFill>
                  <a:srgbClr val="8B0000"/>
                </a:solidFill>
                <a:highlight>
                  <a:srgbClr val="FFFF00"/>
                </a:highlight>
                <a:latin typeface="Hack NF, Consolas,  Courier New"/>
              </a:rPr>
              <a:t>[</a:t>
            </a:r>
            <a:r>
              <a:rPr lang="en-US" sz="2000" u="heavy" dirty="0">
                <a:solidFill>
                  <a:srgbClr val="8B0000"/>
                </a:solidFill>
                <a:highlight>
                  <a:srgbClr val="FF00FF"/>
                </a:highlight>
                <a:uFill>
                  <a:solidFill>
                    <a:srgbClr val="FFFF00"/>
                  </a:solidFill>
                </a:uFill>
                <a:latin typeface="Hack NF, Consolas,  Courier New"/>
              </a:rPr>
              <a:t>a-</a:t>
            </a:r>
            <a:r>
              <a:rPr lang="en-US" sz="2000" u="heavy" dirty="0" err="1">
                <a:solidFill>
                  <a:srgbClr val="8B0000"/>
                </a:solidFill>
                <a:highlight>
                  <a:srgbClr val="FF00FF"/>
                </a:highlight>
                <a:uFill>
                  <a:solidFill>
                    <a:srgbClr val="FFFF00"/>
                  </a:solidFill>
                </a:uFill>
                <a:latin typeface="Hack NF, Consolas,  Courier New"/>
              </a:rPr>
              <a:t>zA</a:t>
            </a:r>
            <a:r>
              <a:rPr lang="en-US" sz="2000" u="heavy" dirty="0">
                <a:solidFill>
                  <a:srgbClr val="8B0000"/>
                </a:solidFill>
                <a:highlight>
                  <a:srgbClr val="FF00FF"/>
                </a:highlight>
                <a:uFill>
                  <a:solidFill>
                    <a:srgbClr val="FFFF00"/>
                  </a:solidFill>
                </a:uFill>
                <a:latin typeface="Hack NF, Consolas,  Courier New"/>
              </a:rPr>
              <a:t>-Z</a:t>
            </a:r>
            <a:r>
              <a:rPr lang="en-US" sz="2000" u="heavy" dirty="0">
                <a:solidFill>
                  <a:srgbClr val="8B0000"/>
                </a:solidFill>
                <a:highlight>
                  <a:srgbClr val="C0C0C0"/>
                </a:highlight>
                <a:uFill>
                  <a:solidFill>
                    <a:srgbClr val="FFFF00"/>
                  </a:solidFill>
                </a:uFill>
                <a:latin typeface="Hack NF, Consolas,  Courier New"/>
              </a:rPr>
              <a:t>\.</a:t>
            </a:r>
            <a:r>
              <a:rPr lang="en-US" sz="2000" u="heavy" dirty="0">
                <a:solidFill>
                  <a:srgbClr val="8B0000"/>
                </a:solidFill>
                <a:highlight>
                  <a:srgbClr val="00FF00"/>
                </a:highlight>
                <a:uFill>
                  <a:solidFill>
                    <a:srgbClr val="FFFF00"/>
                  </a:solidFill>
                </a:uFill>
                <a:latin typeface="Hack NF, Consolas,  Courier New"/>
              </a:rPr>
              <a:t>_</a:t>
            </a:r>
            <a:r>
              <a:rPr lang="en-US" sz="2000" u="heavy" dirty="0">
                <a:solidFill>
                  <a:srgbClr val="8B0000"/>
                </a:solidFill>
                <a:highlight>
                  <a:srgbClr val="808000"/>
                </a:highlight>
                <a:uFill>
                  <a:solidFill>
                    <a:srgbClr val="FFFF00"/>
                  </a:solidFill>
                </a:uFill>
                <a:latin typeface="Hack NF, Consolas,  Courier New"/>
              </a:rPr>
              <a:t>\-</a:t>
            </a:r>
            <a:r>
              <a:rPr lang="en-US" sz="2000" u="heavy" dirty="0">
                <a:solidFill>
                  <a:srgbClr val="8B0000"/>
                </a:solidFill>
                <a:highlight>
                  <a:srgbClr val="F77462"/>
                </a:highlight>
                <a:uFill>
                  <a:solidFill>
                    <a:srgbClr val="FFFF00"/>
                  </a:solidFill>
                </a:uFill>
                <a:latin typeface="Hack NF, Consolas,  Courier New"/>
              </a:rPr>
              <a:t>+</a:t>
            </a:r>
            <a:r>
              <a:rPr lang="en-US" sz="2000" dirty="0">
                <a:solidFill>
                  <a:srgbClr val="8B0000"/>
                </a:solidFill>
                <a:highlight>
                  <a:srgbClr val="FFFF00"/>
                </a:highlight>
                <a:latin typeface="Hack NF, Consolas,  Courier New"/>
              </a:rPr>
              <a:t>]+</a:t>
            </a:r>
            <a:r>
              <a:rPr lang="en-US" sz="2000" dirty="0">
                <a:solidFill>
                  <a:srgbClr val="8B0000"/>
                </a:solidFill>
                <a:highlight>
                  <a:srgbClr val="5CB565"/>
                </a:highlight>
                <a:latin typeface="Hack NF, Consolas,  Courier New"/>
              </a:rPr>
              <a:t>@</a:t>
            </a:r>
            <a:r>
              <a:rPr lang="en-US" sz="2000" dirty="0">
                <a:solidFill>
                  <a:srgbClr val="8B0000"/>
                </a:solidFill>
                <a:highlight>
                  <a:srgbClr val="FFFF00"/>
                </a:highlight>
                <a:latin typeface="Hack NF, Consolas,  Courier New"/>
              </a:rPr>
              <a:t>[</a:t>
            </a:r>
            <a:r>
              <a:rPr lang="en-US" sz="2000" u="heavy" dirty="0">
                <a:solidFill>
                  <a:srgbClr val="8B0000"/>
                </a:solidFill>
                <a:highlight>
                  <a:srgbClr val="FF00FF"/>
                </a:highlight>
                <a:uFill>
                  <a:solidFill>
                    <a:srgbClr val="FFFF00"/>
                  </a:solidFill>
                </a:uFill>
                <a:latin typeface="Hack NF, Consolas,  Courier New"/>
              </a:rPr>
              <a:t>a-</a:t>
            </a:r>
            <a:r>
              <a:rPr lang="en-US" sz="2000" u="heavy" dirty="0" err="1">
                <a:solidFill>
                  <a:srgbClr val="8B0000"/>
                </a:solidFill>
                <a:highlight>
                  <a:srgbClr val="FF00FF"/>
                </a:highlight>
                <a:uFill>
                  <a:solidFill>
                    <a:srgbClr val="FFFF00"/>
                  </a:solidFill>
                </a:uFill>
                <a:latin typeface="Hack NF, Consolas,  Courier New"/>
              </a:rPr>
              <a:t>zA</a:t>
            </a:r>
            <a:r>
              <a:rPr lang="en-US" sz="2000" u="heavy" dirty="0">
                <a:solidFill>
                  <a:srgbClr val="8B0000"/>
                </a:solidFill>
                <a:highlight>
                  <a:srgbClr val="FF00FF"/>
                </a:highlight>
                <a:uFill>
                  <a:solidFill>
                    <a:srgbClr val="FFFF00"/>
                  </a:solidFill>
                </a:uFill>
                <a:latin typeface="Hack NF, Consolas,  Courier New"/>
              </a:rPr>
              <a:t>-Z</a:t>
            </a:r>
            <a:r>
              <a:rPr lang="en-US" sz="2000" u="heavy" dirty="0">
                <a:solidFill>
                  <a:srgbClr val="8B0000"/>
                </a:solidFill>
                <a:highlight>
                  <a:srgbClr val="C0C0C0"/>
                </a:highlight>
                <a:uFill>
                  <a:solidFill>
                    <a:srgbClr val="FFFF00"/>
                  </a:solidFill>
                </a:uFill>
                <a:latin typeface="Hack NF, Consolas,  Courier New"/>
              </a:rPr>
              <a:t>\.</a:t>
            </a:r>
            <a:r>
              <a:rPr lang="en-US" sz="2000" u="heavy" dirty="0">
                <a:solidFill>
                  <a:srgbClr val="8B0000"/>
                </a:solidFill>
                <a:highlight>
                  <a:srgbClr val="808000"/>
                </a:highlight>
                <a:uFill>
                  <a:solidFill>
                    <a:srgbClr val="FFFF00"/>
                  </a:solidFill>
                </a:uFill>
                <a:latin typeface="Hack NF, Consolas,  Courier New"/>
              </a:rPr>
              <a:t>\-</a:t>
            </a:r>
            <a:r>
              <a:rPr lang="en-US" sz="2000" dirty="0">
                <a:solidFill>
                  <a:srgbClr val="8B0000"/>
                </a:solidFill>
                <a:highlight>
                  <a:srgbClr val="FFFF00"/>
                </a:highlight>
                <a:latin typeface="Hack NF, Consolas,  Courier New"/>
              </a:rPr>
              <a:t>]+</a:t>
            </a:r>
            <a:r>
              <a:rPr lang="en-US" sz="2000" dirty="0">
                <a:solidFill>
                  <a:srgbClr val="8B0000"/>
                </a:solidFill>
                <a:highlight>
                  <a:srgbClr val="C0C0C0"/>
                </a:highlight>
                <a:latin typeface="Hack NF, Consolas,  Courier New"/>
              </a:rPr>
              <a:t>\.</a:t>
            </a:r>
            <a:r>
              <a:rPr lang="en-US" sz="2000" dirty="0">
                <a:solidFill>
                  <a:srgbClr val="8B0000"/>
                </a:solidFill>
                <a:highlight>
                  <a:srgbClr val="FFFF00"/>
                </a:highlight>
                <a:latin typeface="Hack NF, Consolas,  Courier New"/>
              </a:rPr>
              <a:t>[</a:t>
            </a:r>
            <a:r>
              <a:rPr lang="en-US" sz="2000" u="heavy" dirty="0">
                <a:solidFill>
                  <a:srgbClr val="8B0000"/>
                </a:solidFill>
                <a:highlight>
                  <a:srgbClr val="FF00FF"/>
                </a:highlight>
                <a:uFill>
                  <a:solidFill>
                    <a:srgbClr val="FFFF00"/>
                  </a:solidFill>
                </a:uFill>
                <a:latin typeface="Hack NF, Consolas,  Courier New"/>
              </a:rPr>
              <a:t>a-</a:t>
            </a:r>
            <a:r>
              <a:rPr lang="en-US" sz="2000" u="heavy" dirty="0" err="1">
                <a:solidFill>
                  <a:srgbClr val="8B0000"/>
                </a:solidFill>
                <a:highlight>
                  <a:srgbClr val="FF00FF"/>
                </a:highlight>
                <a:uFill>
                  <a:solidFill>
                    <a:srgbClr val="FFFF00"/>
                  </a:solidFill>
                </a:uFill>
                <a:latin typeface="Hack NF, Consolas,  Courier New"/>
              </a:rPr>
              <a:t>zA</a:t>
            </a:r>
            <a:r>
              <a:rPr lang="en-US" sz="2000" u="heavy" dirty="0">
                <a:solidFill>
                  <a:srgbClr val="8B0000"/>
                </a:solidFill>
                <a:highlight>
                  <a:srgbClr val="FF00FF"/>
                </a:highlight>
                <a:uFill>
                  <a:solidFill>
                    <a:srgbClr val="FFFF00"/>
                  </a:solidFill>
                </a:uFill>
                <a:latin typeface="Hack NF, Consolas,  Courier New"/>
              </a:rPr>
              <a:t>-Z</a:t>
            </a:r>
            <a:r>
              <a:rPr lang="en-US" sz="2000" dirty="0">
                <a:solidFill>
                  <a:srgbClr val="8B0000"/>
                </a:solidFill>
                <a:highlight>
                  <a:srgbClr val="FFFF00"/>
                </a:highlight>
                <a:latin typeface="Hack NF, Consolas,  Courier New"/>
              </a:rPr>
              <a:t>]{2,}</a:t>
            </a:r>
            <a:r>
              <a:rPr lang="en-US" sz="2000" dirty="0">
                <a:solidFill>
                  <a:srgbClr val="8B0000"/>
                </a:solidFill>
                <a:highlight>
                  <a:srgbClr val="00FFFF"/>
                </a:highlight>
                <a:latin typeface="Hack NF, Consolas,  Courier New"/>
              </a:rPr>
              <a:t>$</a:t>
            </a:r>
            <a:r>
              <a:rPr lang="en-US" sz="2000" dirty="0">
                <a:solidFill>
                  <a:srgbClr val="000000"/>
                </a:solidFill>
                <a:latin typeface="Hack NF, Consolas,  Courier New"/>
              </a:rPr>
              <a:t>’</a:t>
            </a:r>
            <a:endParaRPr lang="en-US" sz="2000" dirty="0">
              <a:solidFill>
                <a:srgbClr val="333333"/>
              </a:solidFill>
              <a:latin typeface="Hack NF, Consolas,  Courier New"/>
            </a:endParaRPr>
          </a:p>
          <a:p>
            <a:pPr marL="0" indent="0">
              <a:buNone/>
            </a:pPr>
            <a:r>
              <a:rPr lang="en-US" sz="2000" dirty="0"/>
              <a:t>Returns True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46CD48-0EDB-4D34-B528-8C55A9BA56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</p:spTree>
    <p:extLst>
      <p:ext uri="{BB962C8B-B14F-4D97-AF65-F5344CB8AC3E}">
        <p14:creationId xmlns:p14="http://schemas.microsoft.com/office/powerpoint/2010/main" val="22772599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BC846-89D9-4251-B2D0-CC54C6261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That an Email Address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796F31-AC93-4865-82D8-C8C0395926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Hack NF, Consolas,  Courier New"/>
              </a:rPr>
              <a:t>'</a:t>
            </a:r>
            <a:r>
              <a:rPr lang="en-US" sz="2000" dirty="0">
                <a:solidFill>
                  <a:srgbClr val="8B0000"/>
                </a:solidFill>
                <a:highlight>
                  <a:srgbClr val="00FF00"/>
                </a:highlight>
                <a:latin typeface="Hack NF, Consolas,  Courier New"/>
              </a:rPr>
              <a:t>thomas.rayner@microsoft.com</a:t>
            </a:r>
            <a:r>
              <a:rPr lang="en-US" sz="2000" dirty="0">
                <a:solidFill>
                  <a:srgbClr val="000000"/>
                </a:solidFill>
                <a:latin typeface="Hack NF, Consolas,  Courier New"/>
              </a:rPr>
              <a:t>'</a:t>
            </a:r>
            <a:r>
              <a:rPr lang="en-US" sz="2000" dirty="0">
                <a:solidFill>
                  <a:srgbClr val="333333"/>
                </a:solidFill>
                <a:latin typeface="Hack NF, Consolas,  Courier New"/>
              </a:rPr>
              <a:t> </a:t>
            </a:r>
            <a:r>
              <a:rPr lang="en-US" sz="2000" dirty="0">
                <a:solidFill>
                  <a:srgbClr val="A9A9A9"/>
                </a:solidFill>
                <a:latin typeface="Hack NF, Consolas,  Courier New"/>
              </a:rPr>
              <a:t>-match</a:t>
            </a:r>
            <a:r>
              <a:rPr lang="en-US" sz="2000" dirty="0">
                <a:solidFill>
                  <a:srgbClr val="333333"/>
                </a:solidFill>
                <a:latin typeface="Hack NF, Consolas,  Courier New"/>
              </a:rPr>
              <a:t> 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333333"/>
                </a:solidFill>
                <a:latin typeface="Hack NF, Consolas,  Courier New"/>
              </a:rPr>
              <a:t>	</a:t>
            </a:r>
            <a:r>
              <a:rPr lang="en-US" sz="2000" dirty="0">
                <a:solidFill>
                  <a:srgbClr val="000000"/>
                </a:solidFill>
                <a:latin typeface="Hack NF, Consolas,  Courier New"/>
              </a:rPr>
              <a:t>'</a:t>
            </a:r>
            <a:r>
              <a:rPr lang="en-US" sz="2000" dirty="0">
                <a:solidFill>
                  <a:srgbClr val="8B0000"/>
                </a:solidFill>
                <a:highlight>
                  <a:srgbClr val="00FF00"/>
                </a:highlight>
                <a:latin typeface="Hack NF, Consolas,  Courier New"/>
              </a:rPr>
              <a:t>^[</a:t>
            </a:r>
            <a:r>
              <a:rPr lang="en-US" sz="2000" dirty="0">
                <a:solidFill>
                  <a:srgbClr val="8B0000"/>
                </a:solidFill>
                <a:highlight>
                  <a:srgbClr val="00FF00"/>
                </a:highlight>
                <a:uFill>
                  <a:solidFill>
                    <a:srgbClr val="FFFF00"/>
                  </a:solidFill>
                </a:uFill>
                <a:latin typeface="Hack NF, Consolas,  Courier New"/>
              </a:rPr>
              <a:t>a-</a:t>
            </a:r>
            <a:r>
              <a:rPr lang="en-US" sz="2000" dirty="0" err="1">
                <a:solidFill>
                  <a:srgbClr val="8B0000"/>
                </a:solidFill>
                <a:highlight>
                  <a:srgbClr val="00FF00"/>
                </a:highlight>
                <a:uFill>
                  <a:solidFill>
                    <a:srgbClr val="FFFF00"/>
                  </a:solidFill>
                </a:uFill>
                <a:latin typeface="Hack NF, Consolas,  Courier New"/>
              </a:rPr>
              <a:t>zA</a:t>
            </a:r>
            <a:r>
              <a:rPr lang="en-US" sz="2000" dirty="0">
                <a:solidFill>
                  <a:srgbClr val="8B0000"/>
                </a:solidFill>
                <a:highlight>
                  <a:srgbClr val="00FF00"/>
                </a:highlight>
                <a:uFill>
                  <a:solidFill>
                    <a:srgbClr val="FFFF00"/>
                  </a:solidFill>
                </a:uFill>
                <a:latin typeface="Hack NF, Consolas,  Courier New"/>
              </a:rPr>
              <a:t>-Z\._\-+</a:t>
            </a:r>
            <a:r>
              <a:rPr lang="en-US" sz="2000" dirty="0">
                <a:solidFill>
                  <a:srgbClr val="8B0000"/>
                </a:solidFill>
                <a:highlight>
                  <a:srgbClr val="00FF00"/>
                </a:highlight>
                <a:latin typeface="Hack NF, Consolas,  Courier New"/>
              </a:rPr>
              <a:t>]+@[</a:t>
            </a:r>
            <a:r>
              <a:rPr lang="en-US" sz="2000" dirty="0">
                <a:solidFill>
                  <a:srgbClr val="8B0000"/>
                </a:solidFill>
                <a:highlight>
                  <a:srgbClr val="00FF00"/>
                </a:highlight>
                <a:uFill>
                  <a:solidFill>
                    <a:srgbClr val="FFFF00"/>
                  </a:solidFill>
                </a:uFill>
                <a:latin typeface="Hack NF, Consolas,  Courier New"/>
              </a:rPr>
              <a:t>a-</a:t>
            </a:r>
            <a:r>
              <a:rPr lang="en-US" sz="2000" dirty="0" err="1">
                <a:solidFill>
                  <a:srgbClr val="8B0000"/>
                </a:solidFill>
                <a:highlight>
                  <a:srgbClr val="00FF00"/>
                </a:highlight>
                <a:uFill>
                  <a:solidFill>
                    <a:srgbClr val="FFFF00"/>
                  </a:solidFill>
                </a:uFill>
                <a:latin typeface="Hack NF, Consolas,  Courier New"/>
              </a:rPr>
              <a:t>zA</a:t>
            </a:r>
            <a:r>
              <a:rPr lang="en-US" sz="2000" dirty="0">
                <a:solidFill>
                  <a:srgbClr val="8B0000"/>
                </a:solidFill>
                <a:highlight>
                  <a:srgbClr val="00FF00"/>
                </a:highlight>
                <a:uFill>
                  <a:solidFill>
                    <a:srgbClr val="FFFF00"/>
                  </a:solidFill>
                </a:uFill>
                <a:latin typeface="Hack NF, Consolas,  Courier New"/>
              </a:rPr>
              <a:t>-Z\.\-</a:t>
            </a:r>
            <a:r>
              <a:rPr lang="en-US" sz="2000" dirty="0">
                <a:solidFill>
                  <a:srgbClr val="8B0000"/>
                </a:solidFill>
                <a:highlight>
                  <a:srgbClr val="00FF00"/>
                </a:highlight>
                <a:latin typeface="Hack NF, Consolas,  Courier New"/>
              </a:rPr>
              <a:t>]+\.[</a:t>
            </a:r>
            <a:r>
              <a:rPr lang="en-US" sz="2000" dirty="0">
                <a:solidFill>
                  <a:srgbClr val="8B0000"/>
                </a:solidFill>
                <a:highlight>
                  <a:srgbClr val="00FF00"/>
                </a:highlight>
                <a:uFill>
                  <a:solidFill>
                    <a:srgbClr val="FFFF00"/>
                  </a:solidFill>
                </a:uFill>
                <a:latin typeface="Hack NF, Consolas,  Courier New"/>
              </a:rPr>
              <a:t>a-</a:t>
            </a:r>
            <a:r>
              <a:rPr lang="en-US" sz="2000" dirty="0" err="1">
                <a:solidFill>
                  <a:srgbClr val="8B0000"/>
                </a:solidFill>
                <a:highlight>
                  <a:srgbClr val="00FF00"/>
                </a:highlight>
                <a:uFill>
                  <a:solidFill>
                    <a:srgbClr val="FFFF00"/>
                  </a:solidFill>
                </a:uFill>
                <a:latin typeface="Hack NF, Consolas,  Courier New"/>
              </a:rPr>
              <a:t>zA</a:t>
            </a:r>
            <a:r>
              <a:rPr lang="en-US" sz="2000" dirty="0">
                <a:solidFill>
                  <a:srgbClr val="8B0000"/>
                </a:solidFill>
                <a:highlight>
                  <a:srgbClr val="00FF00"/>
                </a:highlight>
                <a:uFill>
                  <a:solidFill>
                    <a:srgbClr val="FFFF00"/>
                  </a:solidFill>
                </a:uFill>
                <a:latin typeface="Hack NF, Consolas,  Courier New"/>
              </a:rPr>
              <a:t>-Z</a:t>
            </a:r>
            <a:r>
              <a:rPr lang="en-US" sz="2000" dirty="0">
                <a:solidFill>
                  <a:srgbClr val="8B0000"/>
                </a:solidFill>
                <a:highlight>
                  <a:srgbClr val="00FF00"/>
                </a:highlight>
                <a:latin typeface="Hack NF, Consolas,  Courier New"/>
              </a:rPr>
              <a:t>]{2,}$</a:t>
            </a:r>
            <a:r>
              <a:rPr lang="en-US" sz="2000" dirty="0">
                <a:solidFill>
                  <a:srgbClr val="000000"/>
                </a:solidFill>
                <a:latin typeface="Hack NF, Consolas,  Courier New"/>
              </a:rPr>
              <a:t>’</a:t>
            </a:r>
            <a:endParaRPr lang="en-US" sz="2000" dirty="0">
              <a:solidFill>
                <a:srgbClr val="333333"/>
              </a:solidFill>
              <a:latin typeface="Hack NF, Consolas,  Courier New"/>
            </a:endParaRPr>
          </a:p>
          <a:p>
            <a:pPr marL="0" indent="0">
              <a:buNone/>
            </a:pPr>
            <a:r>
              <a:rPr lang="en-US" sz="2000" dirty="0"/>
              <a:t>Returns True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46CD48-0EDB-4D34-B528-8C55A9BA56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</p:spTree>
    <p:extLst>
      <p:ext uri="{BB962C8B-B14F-4D97-AF65-F5344CB8AC3E}">
        <p14:creationId xmlns:p14="http://schemas.microsoft.com/office/powerpoint/2010/main" val="7000810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BC846-89D9-4251-B2D0-CC54C6261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That an Email Address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796F31-AC93-4865-82D8-C8C0395926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Hack NF, Consolas,  Courier New"/>
              </a:rPr>
              <a:t>'</a:t>
            </a:r>
            <a:r>
              <a:rPr lang="en-US" sz="2000" dirty="0">
                <a:solidFill>
                  <a:srgbClr val="8B0000"/>
                </a:solidFill>
                <a:latin typeface="Hack NF, Consolas,  Courier New"/>
              </a:rPr>
              <a:t>thomas.rayner@microsoft.com</a:t>
            </a:r>
            <a:r>
              <a:rPr lang="en-US" sz="2000" dirty="0">
                <a:solidFill>
                  <a:srgbClr val="000000"/>
                </a:solidFill>
                <a:latin typeface="Hack NF, Consolas,  Courier New"/>
              </a:rPr>
              <a:t>'</a:t>
            </a:r>
            <a:r>
              <a:rPr lang="en-US" sz="2000" dirty="0">
                <a:solidFill>
                  <a:srgbClr val="333333"/>
                </a:solidFill>
                <a:latin typeface="Hack NF, Consolas,  Courier New"/>
              </a:rPr>
              <a:t> </a:t>
            </a:r>
            <a:r>
              <a:rPr lang="en-US" sz="2000" dirty="0">
                <a:solidFill>
                  <a:srgbClr val="A9A9A9"/>
                </a:solidFill>
                <a:latin typeface="Hack NF, Consolas,  Courier New"/>
              </a:rPr>
              <a:t>-match</a:t>
            </a:r>
            <a:r>
              <a:rPr lang="en-US" sz="2000" dirty="0">
                <a:solidFill>
                  <a:srgbClr val="333333"/>
                </a:solidFill>
                <a:latin typeface="Hack NF, Consolas,  Courier New"/>
              </a:rPr>
              <a:t> 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333333"/>
                </a:solidFill>
                <a:latin typeface="Hack NF, Consolas,  Courier New"/>
              </a:rPr>
              <a:t>	</a:t>
            </a:r>
            <a:r>
              <a:rPr lang="en-US" sz="2000" dirty="0">
                <a:solidFill>
                  <a:srgbClr val="000000"/>
                </a:solidFill>
                <a:latin typeface="Hack NF, Consolas,  Courier New"/>
              </a:rPr>
              <a:t>'</a:t>
            </a:r>
            <a:r>
              <a:rPr lang="en-US" sz="2000" dirty="0">
                <a:solidFill>
                  <a:srgbClr val="8B0000"/>
                </a:solidFill>
                <a:latin typeface="Hack NF, Consolas,  Courier New"/>
              </a:rPr>
              <a:t>^[</a:t>
            </a:r>
            <a:r>
              <a:rPr lang="en-US" sz="2000" dirty="0">
                <a:solidFill>
                  <a:srgbClr val="8B0000"/>
                </a:solidFill>
                <a:uFill>
                  <a:solidFill>
                    <a:srgbClr val="FFFF00"/>
                  </a:solidFill>
                </a:uFill>
                <a:latin typeface="Hack NF, Consolas,  Courier New"/>
              </a:rPr>
              <a:t>a-</a:t>
            </a:r>
            <a:r>
              <a:rPr lang="en-US" sz="2000" dirty="0" err="1">
                <a:solidFill>
                  <a:srgbClr val="8B0000"/>
                </a:solidFill>
                <a:uFill>
                  <a:solidFill>
                    <a:srgbClr val="FFFF00"/>
                  </a:solidFill>
                </a:uFill>
                <a:latin typeface="Hack NF, Consolas,  Courier New"/>
              </a:rPr>
              <a:t>zA</a:t>
            </a:r>
            <a:r>
              <a:rPr lang="en-US" sz="2000" dirty="0">
                <a:solidFill>
                  <a:srgbClr val="8B0000"/>
                </a:solidFill>
                <a:uFill>
                  <a:solidFill>
                    <a:srgbClr val="FFFF00"/>
                  </a:solidFill>
                </a:uFill>
                <a:latin typeface="Hack NF, Consolas,  Courier New"/>
              </a:rPr>
              <a:t>-Z\._\-+</a:t>
            </a:r>
            <a:r>
              <a:rPr lang="en-US" sz="2000" dirty="0">
                <a:solidFill>
                  <a:srgbClr val="8B0000"/>
                </a:solidFill>
                <a:latin typeface="Hack NF, Consolas,  Courier New"/>
              </a:rPr>
              <a:t>]+@[</a:t>
            </a:r>
            <a:r>
              <a:rPr lang="en-US" sz="2000" dirty="0">
                <a:solidFill>
                  <a:srgbClr val="8B0000"/>
                </a:solidFill>
                <a:uFill>
                  <a:solidFill>
                    <a:srgbClr val="FFFF00"/>
                  </a:solidFill>
                </a:uFill>
                <a:latin typeface="Hack NF, Consolas,  Courier New"/>
              </a:rPr>
              <a:t>a-</a:t>
            </a:r>
            <a:r>
              <a:rPr lang="en-US" sz="2000" dirty="0" err="1">
                <a:solidFill>
                  <a:srgbClr val="8B0000"/>
                </a:solidFill>
                <a:uFill>
                  <a:solidFill>
                    <a:srgbClr val="FFFF00"/>
                  </a:solidFill>
                </a:uFill>
                <a:latin typeface="Hack NF, Consolas,  Courier New"/>
              </a:rPr>
              <a:t>zA</a:t>
            </a:r>
            <a:r>
              <a:rPr lang="en-US" sz="2000" dirty="0">
                <a:solidFill>
                  <a:srgbClr val="8B0000"/>
                </a:solidFill>
                <a:uFill>
                  <a:solidFill>
                    <a:srgbClr val="FFFF00"/>
                  </a:solidFill>
                </a:uFill>
                <a:latin typeface="Hack NF, Consolas,  Courier New"/>
              </a:rPr>
              <a:t>-Z\.\-</a:t>
            </a:r>
            <a:r>
              <a:rPr lang="en-US" sz="2000" dirty="0">
                <a:solidFill>
                  <a:srgbClr val="8B0000"/>
                </a:solidFill>
                <a:latin typeface="Hack NF, Consolas,  Courier New"/>
              </a:rPr>
              <a:t>]+\.[</a:t>
            </a:r>
            <a:r>
              <a:rPr lang="en-US" sz="2000" dirty="0">
                <a:solidFill>
                  <a:srgbClr val="8B0000"/>
                </a:solidFill>
                <a:uFill>
                  <a:solidFill>
                    <a:srgbClr val="FFFF00"/>
                  </a:solidFill>
                </a:uFill>
                <a:latin typeface="Hack NF, Consolas,  Courier New"/>
              </a:rPr>
              <a:t>a-</a:t>
            </a:r>
            <a:r>
              <a:rPr lang="en-US" sz="2000" dirty="0" err="1">
                <a:solidFill>
                  <a:srgbClr val="8B0000"/>
                </a:solidFill>
                <a:uFill>
                  <a:solidFill>
                    <a:srgbClr val="FFFF00"/>
                  </a:solidFill>
                </a:uFill>
                <a:latin typeface="Hack NF, Consolas,  Courier New"/>
              </a:rPr>
              <a:t>zA</a:t>
            </a:r>
            <a:r>
              <a:rPr lang="en-US" sz="2000" dirty="0">
                <a:solidFill>
                  <a:srgbClr val="8B0000"/>
                </a:solidFill>
                <a:uFill>
                  <a:solidFill>
                    <a:srgbClr val="FFFF00"/>
                  </a:solidFill>
                </a:uFill>
                <a:latin typeface="Hack NF, Consolas,  Courier New"/>
              </a:rPr>
              <a:t>-Z</a:t>
            </a:r>
            <a:r>
              <a:rPr lang="en-US" sz="2000" dirty="0">
                <a:solidFill>
                  <a:srgbClr val="8B0000"/>
                </a:solidFill>
                <a:latin typeface="Hack NF, Consolas,  Courier New"/>
              </a:rPr>
              <a:t>]{2,}$</a:t>
            </a:r>
            <a:r>
              <a:rPr lang="en-US" sz="2000" dirty="0">
                <a:solidFill>
                  <a:srgbClr val="000000"/>
                </a:solidFill>
                <a:latin typeface="Hack NF, Consolas,  Courier New"/>
              </a:rPr>
              <a:t>’</a:t>
            </a:r>
            <a:endParaRPr lang="en-US" sz="2000" dirty="0">
              <a:solidFill>
                <a:srgbClr val="333333"/>
              </a:solidFill>
              <a:latin typeface="Hack NF, Consolas,  Courier New"/>
            </a:endParaRPr>
          </a:p>
          <a:p>
            <a:pPr marL="0" indent="0">
              <a:buNone/>
            </a:pPr>
            <a:r>
              <a:rPr lang="en-US" sz="2000" dirty="0"/>
              <a:t>Returns True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Hack NF, Consolas,  Courier New"/>
              </a:rPr>
              <a:t>'</a:t>
            </a:r>
            <a:r>
              <a:rPr lang="en-US" sz="2000" dirty="0">
                <a:solidFill>
                  <a:srgbClr val="8B0000"/>
                </a:solidFill>
                <a:latin typeface="Hack NF, Consolas,  Courier New"/>
              </a:rPr>
              <a:t>not a real.com address</a:t>
            </a:r>
            <a:r>
              <a:rPr lang="en-US" sz="2000" dirty="0">
                <a:solidFill>
                  <a:srgbClr val="000000"/>
                </a:solidFill>
                <a:latin typeface="Hack NF, Consolas,  Courier New"/>
              </a:rPr>
              <a:t>'</a:t>
            </a:r>
            <a:r>
              <a:rPr lang="en-US" sz="2000" dirty="0">
                <a:solidFill>
                  <a:srgbClr val="333333"/>
                </a:solidFill>
                <a:latin typeface="Hack NF, Consolas,  Courier New"/>
              </a:rPr>
              <a:t> </a:t>
            </a:r>
            <a:r>
              <a:rPr lang="en-US" sz="2000" dirty="0">
                <a:solidFill>
                  <a:srgbClr val="A9A9A9"/>
                </a:solidFill>
                <a:latin typeface="Hack NF, Consolas,  Courier New"/>
              </a:rPr>
              <a:t>-match</a:t>
            </a:r>
            <a:r>
              <a:rPr lang="en-US" sz="2000" dirty="0">
                <a:solidFill>
                  <a:srgbClr val="333333"/>
                </a:solidFill>
                <a:latin typeface="Hack NF, Consolas,  Courier New"/>
              </a:rPr>
              <a:t> 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333333"/>
                </a:solidFill>
                <a:latin typeface="Hack NF, Consolas,  Courier New"/>
              </a:rPr>
              <a:t>	</a:t>
            </a:r>
            <a:r>
              <a:rPr lang="en-US" sz="2000" dirty="0">
                <a:solidFill>
                  <a:srgbClr val="000000"/>
                </a:solidFill>
                <a:latin typeface="Hack NF, Consolas,  Courier New"/>
              </a:rPr>
              <a:t>'</a:t>
            </a:r>
            <a:r>
              <a:rPr lang="en-US" sz="2000" dirty="0">
                <a:solidFill>
                  <a:srgbClr val="8B0000"/>
                </a:solidFill>
                <a:latin typeface="Hack NF, Consolas,  Courier New"/>
              </a:rPr>
              <a:t>^[a-</a:t>
            </a:r>
            <a:r>
              <a:rPr lang="en-US" sz="2000" dirty="0" err="1">
                <a:solidFill>
                  <a:srgbClr val="8B0000"/>
                </a:solidFill>
                <a:latin typeface="Hack NF, Consolas,  Courier New"/>
              </a:rPr>
              <a:t>zA</a:t>
            </a:r>
            <a:r>
              <a:rPr lang="en-US" sz="2000" dirty="0">
                <a:solidFill>
                  <a:srgbClr val="8B0000"/>
                </a:solidFill>
                <a:latin typeface="Hack NF, Consolas,  Courier New"/>
              </a:rPr>
              <a:t>-Z\._\-+]+@[a-</a:t>
            </a:r>
            <a:r>
              <a:rPr lang="en-US" sz="2000" dirty="0" err="1">
                <a:solidFill>
                  <a:srgbClr val="8B0000"/>
                </a:solidFill>
                <a:latin typeface="Hack NF, Consolas,  Courier New"/>
              </a:rPr>
              <a:t>zA</a:t>
            </a:r>
            <a:r>
              <a:rPr lang="en-US" sz="2000" dirty="0">
                <a:solidFill>
                  <a:srgbClr val="8B0000"/>
                </a:solidFill>
                <a:latin typeface="Hack NF, Consolas,  Courier New"/>
              </a:rPr>
              <a:t>-Z\.\-]+\.[a-</a:t>
            </a:r>
            <a:r>
              <a:rPr lang="en-US" sz="2000" dirty="0" err="1">
                <a:solidFill>
                  <a:srgbClr val="8B0000"/>
                </a:solidFill>
                <a:latin typeface="Hack NF, Consolas,  Courier New"/>
              </a:rPr>
              <a:t>zA</a:t>
            </a:r>
            <a:r>
              <a:rPr lang="en-US" sz="2000" dirty="0">
                <a:solidFill>
                  <a:srgbClr val="8B0000"/>
                </a:solidFill>
                <a:latin typeface="Hack NF, Consolas,  Courier New"/>
              </a:rPr>
              <a:t>-Z]{2,}$</a:t>
            </a:r>
            <a:r>
              <a:rPr lang="en-US" sz="2000" dirty="0">
                <a:solidFill>
                  <a:srgbClr val="000000"/>
                </a:solidFill>
                <a:latin typeface="Hack NF, Consolas,  Courier New"/>
              </a:rPr>
              <a:t>’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Hack NF, Consolas,  Courier New"/>
              </a:rPr>
              <a:t>Returns False</a:t>
            </a:r>
            <a:endParaRPr lang="en-US" sz="2000" dirty="0">
              <a:solidFill>
                <a:srgbClr val="333333"/>
              </a:solidFill>
              <a:latin typeface="Hack NF, Consolas,  Courier New"/>
            </a:endParaRP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46CD48-0EDB-4D34-B528-8C55A9BA56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</p:spTree>
    <p:extLst>
      <p:ext uri="{BB962C8B-B14F-4D97-AF65-F5344CB8AC3E}">
        <p14:creationId xmlns:p14="http://schemas.microsoft.com/office/powerpoint/2010/main" val="37453598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BC846-89D9-4251-B2D0-CC54C6261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That an Email Address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796F31-AC93-4865-82D8-C8C0395926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Hack NF, Consolas,  Courier New"/>
              </a:rPr>
              <a:t>'</a:t>
            </a:r>
            <a:r>
              <a:rPr lang="en-US" sz="2000" dirty="0">
                <a:solidFill>
                  <a:srgbClr val="8B0000"/>
                </a:solidFill>
                <a:latin typeface="Hack NF, Consolas,  Courier New"/>
              </a:rPr>
              <a:t>thomas.rayner@microsoft.com</a:t>
            </a:r>
            <a:r>
              <a:rPr lang="en-US" sz="2000" dirty="0">
                <a:solidFill>
                  <a:srgbClr val="000000"/>
                </a:solidFill>
                <a:latin typeface="Hack NF, Consolas,  Courier New"/>
              </a:rPr>
              <a:t>'</a:t>
            </a:r>
            <a:r>
              <a:rPr lang="en-US" sz="2000" dirty="0">
                <a:solidFill>
                  <a:srgbClr val="333333"/>
                </a:solidFill>
                <a:latin typeface="Hack NF, Consolas,  Courier New"/>
              </a:rPr>
              <a:t> </a:t>
            </a:r>
            <a:r>
              <a:rPr lang="en-US" sz="2000" dirty="0">
                <a:solidFill>
                  <a:srgbClr val="A9A9A9"/>
                </a:solidFill>
                <a:latin typeface="Hack NF, Consolas,  Courier New"/>
              </a:rPr>
              <a:t>-match</a:t>
            </a:r>
            <a:r>
              <a:rPr lang="en-US" sz="2000" dirty="0">
                <a:solidFill>
                  <a:srgbClr val="333333"/>
                </a:solidFill>
                <a:latin typeface="Hack NF, Consolas,  Courier New"/>
              </a:rPr>
              <a:t> 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333333"/>
                </a:solidFill>
                <a:latin typeface="Hack NF, Consolas,  Courier New"/>
              </a:rPr>
              <a:t>	</a:t>
            </a:r>
            <a:r>
              <a:rPr lang="en-US" sz="2000" dirty="0">
                <a:solidFill>
                  <a:srgbClr val="000000"/>
                </a:solidFill>
                <a:latin typeface="Hack NF, Consolas,  Courier New"/>
              </a:rPr>
              <a:t>'</a:t>
            </a:r>
            <a:r>
              <a:rPr lang="en-US" sz="2000" dirty="0">
                <a:solidFill>
                  <a:srgbClr val="8B0000"/>
                </a:solidFill>
                <a:latin typeface="Hack NF, Consolas,  Courier New"/>
              </a:rPr>
              <a:t>^[</a:t>
            </a:r>
            <a:r>
              <a:rPr lang="en-US" sz="2000" dirty="0">
                <a:solidFill>
                  <a:srgbClr val="8B0000"/>
                </a:solidFill>
                <a:uFill>
                  <a:solidFill>
                    <a:srgbClr val="FFFF00"/>
                  </a:solidFill>
                </a:uFill>
                <a:latin typeface="Hack NF, Consolas,  Courier New"/>
              </a:rPr>
              <a:t>a-</a:t>
            </a:r>
            <a:r>
              <a:rPr lang="en-US" sz="2000" dirty="0" err="1">
                <a:solidFill>
                  <a:srgbClr val="8B0000"/>
                </a:solidFill>
                <a:uFill>
                  <a:solidFill>
                    <a:srgbClr val="FFFF00"/>
                  </a:solidFill>
                </a:uFill>
                <a:latin typeface="Hack NF, Consolas,  Courier New"/>
              </a:rPr>
              <a:t>zA</a:t>
            </a:r>
            <a:r>
              <a:rPr lang="en-US" sz="2000" dirty="0">
                <a:solidFill>
                  <a:srgbClr val="8B0000"/>
                </a:solidFill>
                <a:uFill>
                  <a:solidFill>
                    <a:srgbClr val="FFFF00"/>
                  </a:solidFill>
                </a:uFill>
                <a:latin typeface="Hack NF, Consolas,  Courier New"/>
              </a:rPr>
              <a:t>-Z\._\-+</a:t>
            </a:r>
            <a:r>
              <a:rPr lang="en-US" sz="2000" dirty="0">
                <a:solidFill>
                  <a:srgbClr val="8B0000"/>
                </a:solidFill>
                <a:latin typeface="Hack NF, Consolas,  Courier New"/>
              </a:rPr>
              <a:t>]+@[</a:t>
            </a:r>
            <a:r>
              <a:rPr lang="en-US" sz="2000" dirty="0">
                <a:solidFill>
                  <a:srgbClr val="8B0000"/>
                </a:solidFill>
                <a:uFill>
                  <a:solidFill>
                    <a:srgbClr val="FFFF00"/>
                  </a:solidFill>
                </a:uFill>
                <a:latin typeface="Hack NF, Consolas,  Courier New"/>
              </a:rPr>
              <a:t>a-</a:t>
            </a:r>
            <a:r>
              <a:rPr lang="en-US" sz="2000" dirty="0" err="1">
                <a:solidFill>
                  <a:srgbClr val="8B0000"/>
                </a:solidFill>
                <a:uFill>
                  <a:solidFill>
                    <a:srgbClr val="FFFF00"/>
                  </a:solidFill>
                </a:uFill>
                <a:latin typeface="Hack NF, Consolas,  Courier New"/>
              </a:rPr>
              <a:t>zA</a:t>
            </a:r>
            <a:r>
              <a:rPr lang="en-US" sz="2000" dirty="0">
                <a:solidFill>
                  <a:srgbClr val="8B0000"/>
                </a:solidFill>
                <a:uFill>
                  <a:solidFill>
                    <a:srgbClr val="FFFF00"/>
                  </a:solidFill>
                </a:uFill>
                <a:latin typeface="Hack NF, Consolas,  Courier New"/>
              </a:rPr>
              <a:t>-Z\.\-</a:t>
            </a:r>
            <a:r>
              <a:rPr lang="en-US" sz="2000" dirty="0">
                <a:solidFill>
                  <a:srgbClr val="8B0000"/>
                </a:solidFill>
                <a:latin typeface="Hack NF, Consolas,  Courier New"/>
              </a:rPr>
              <a:t>]+\.[</a:t>
            </a:r>
            <a:r>
              <a:rPr lang="en-US" sz="2000" dirty="0">
                <a:solidFill>
                  <a:srgbClr val="8B0000"/>
                </a:solidFill>
                <a:uFill>
                  <a:solidFill>
                    <a:srgbClr val="FFFF00"/>
                  </a:solidFill>
                </a:uFill>
                <a:latin typeface="Hack NF, Consolas,  Courier New"/>
              </a:rPr>
              <a:t>a-</a:t>
            </a:r>
            <a:r>
              <a:rPr lang="en-US" sz="2000" dirty="0" err="1">
                <a:solidFill>
                  <a:srgbClr val="8B0000"/>
                </a:solidFill>
                <a:uFill>
                  <a:solidFill>
                    <a:srgbClr val="FFFF00"/>
                  </a:solidFill>
                </a:uFill>
                <a:latin typeface="Hack NF, Consolas,  Courier New"/>
              </a:rPr>
              <a:t>zA</a:t>
            </a:r>
            <a:r>
              <a:rPr lang="en-US" sz="2000" dirty="0">
                <a:solidFill>
                  <a:srgbClr val="8B0000"/>
                </a:solidFill>
                <a:uFill>
                  <a:solidFill>
                    <a:srgbClr val="FFFF00"/>
                  </a:solidFill>
                </a:uFill>
                <a:latin typeface="Hack NF, Consolas,  Courier New"/>
              </a:rPr>
              <a:t>-Z</a:t>
            </a:r>
            <a:r>
              <a:rPr lang="en-US" sz="2000" dirty="0">
                <a:solidFill>
                  <a:srgbClr val="8B0000"/>
                </a:solidFill>
                <a:latin typeface="Hack NF, Consolas,  Courier New"/>
              </a:rPr>
              <a:t>]{2,}$</a:t>
            </a:r>
            <a:r>
              <a:rPr lang="en-US" sz="2000" dirty="0">
                <a:solidFill>
                  <a:srgbClr val="000000"/>
                </a:solidFill>
                <a:latin typeface="Hack NF, Consolas,  Courier New"/>
              </a:rPr>
              <a:t>’</a:t>
            </a:r>
            <a:endParaRPr lang="en-US" sz="2000" dirty="0">
              <a:solidFill>
                <a:srgbClr val="333333"/>
              </a:solidFill>
              <a:latin typeface="Hack NF, Consolas,  Courier New"/>
            </a:endParaRPr>
          </a:p>
          <a:p>
            <a:pPr marL="0" indent="0">
              <a:buNone/>
            </a:pPr>
            <a:r>
              <a:rPr lang="en-US" sz="2000" dirty="0"/>
              <a:t>Returns True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Hack NF, Consolas,  Courier New"/>
              </a:rPr>
              <a:t>'</a:t>
            </a:r>
            <a:r>
              <a:rPr lang="en-US" sz="2000" dirty="0">
                <a:solidFill>
                  <a:srgbClr val="8B0000"/>
                </a:solidFill>
                <a:latin typeface="Hack NF, Consolas,  Courier New"/>
              </a:rPr>
              <a:t>not a real.com address</a:t>
            </a:r>
            <a:r>
              <a:rPr lang="en-US" sz="2000" dirty="0">
                <a:solidFill>
                  <a:srgbClr val="000000"/>
                </a:solidFill>
                <a:latin typeface="Hack NF, Consolas,  Courier New"/>
              </a:rPr>
              <a:t>'</a:t>
            </a:r>
            <a:r>
              <a:rPr lang="en-US" sz="2000" dirty="0">
                <a:solidFill>
                  <a:srgbClr val="333333"/>
                </a:solidFill>
                <a:latin typeface="Hack NF, Consolas,  Courier New"/>
              </a:rPr>
              <a:t> </a:t>
            </a:r>
            <a:r>
              <a:rPr lang="en-US" sz="2000" dirty="0">
                <a:solidFill>
                  <a:srgbClr val="A9A9A9"/>
                </a:solidFill>
                <a:latin typeface="Hack NF, Consolas,  Courier New"/>
              </a:rPr>
              <a:t>-match</a:t>
            </a:r>
            <a:r>
              <a:rPr lang="en-US" sz="2000" dirty="0">
                <a:solidFill>
                  <a:srgbClr val="333333"/>
                </a:solidFill>
                <a:latin typeface="Hack NF, Consolas,  Courier New"/>
              </a:rPr>
              <a:t> 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333333"/>
                </a:solidFill>
                <a:latin typeface="Hack NF, Consolas,  Courier New"/>
              </a:rPr>
              <a:t>	</a:t>
            </a:r>
            <a:r>
              <a:rPr lang="en-US" sz="2000" dirty="0">
                <a:solidFill>
                  <a:srgbClr val="000000"/>
                </a:solidFill>
                <a:latin typeface="Hack NF, Consolas,  Courier New"/>
              </a:rPr>
              <a:t>'</a:t>
            </a:r>
            <a:r>
              <a:rPr lang="en-US" sz="2000" dirty="0">
                <a:solidFill>
                  <a:srgbClr val="8B0000"/>
                </a:solidFill>
                <a:latin typeface="Hack NF, Consolas,  Courier New"/>
              </a:rPr>
              <a:t>^[</a:t>
            </a:r>
            <a:r>
              <a:rPr lang="en-US" sz="2000" dirty="0">
                <a:solidFill>
                  <a:srgbClr val="8B0000"/>
                </a:solidFill>
                <a:highlight>
                  <a:srgbClr val="FF00FF"/>
                </a:highlight>
                <a:latin typeface="Hack NF, Consolas,  Courier New"/>
              </a:rPr>
              <a:t>a-</a:t>
            </a:r>
            <a:r>
              <a:rPr lang="en-US" sz="2000" dirty="0" err="1">
                <a:solidFill>
                  <a:srgbClr val="8B0000"/>
                </a:solidFill>
                <a:highlight>
                  <a:srgbClr val="FF00FF"/>
                </a:highlight>
                <a:latin typeface="Hack NF, Consolas,  Courier New"/>
              </a:rPr>
              <a:t>zA</a:t>
            </a:r>
            <a:r>
              <a:rPr lang="en-US" sz="2000" dirty="0">
                <a:solidFill>
                  <a:srgbClr val="8B0000"/>
                </a:solidFill>
                <a:highlight>
                  <a:srgbClr val="FF00FF"/>
                </a:highlight>
                <a:latin typeface="Hack NF, Consolas,  Courier New"/>
              </a:rPr>
              <a:t>-Z</a:t>
            </a:r>
            <a:r>
              <a:rPr lang="en-US" sz="2000" dirty="0">
                <a:solidFill>
                  <a:srgbClr val="8B0000"/>
                </a:solidFill>
                <a:latin typeface="Hack NF, Consolas,  Courier New"/>
              </a:rPr>
              <a:t>\._\-+]+@[a-</a:t>
            </a:r>
            <a:r>
              <a:rPr lang="en-US" sz="2000" dirty="0" err="1">
                <a:solidFill>
                  <a:srgbClr val="8B0000"/>
                </a:solidFill>
                <a:latin typeface="Hack NF, Consolas,  Courier New"/>
              </a:rPr>
              <a:t>zA</a:t>
            </a:r>
            <a:r>
              <a:rPr lang="en-US" sz="2000" dirty="0">
                <a:solidFill>
                  <a:srgbClr val="8B0000"/>
                </a:solidFill>
                <a:latin typeface="Hack NF, Consolas,  Courier New"/>
              </a:rPr>
              <a:t>-Z\.\-]+\.[a-</a:t>
            </a:r>
            <a:r>
              <a:rPr lang="en-US" sz="2000" dirty="0" err="1">
                <a:solidFill>
                  <a:srgbClr val="8B0000"/>
                </a:solidFill>
                <a:latin typeface="Hack NF, Consolas,  Courier New"/>
              </a:rPr>
              <a:t>zA</a:t>
            </a:r>
            <a:r>
              <a:rPr lang="en-US" sz="2000" dirty="0">
                <a:solidFill>
                  <a:srgbClr val="8B0000"/>
                </a:solidFill>
                <a:latin typeface="Hack NF, Consolas,  Courier New"/>
              </a:rPr>
              <a:t>-Z]{2,}$</a:t>
            </a:r>
            <a:r>
              <a:rPr lang="en-US" sz="2000" dirty="0">
                <a:solidFill>
                  <a:srgbClr val="000000"/>
                </a:solidFill>
                <a:latin typeface="Hack NF, Consolas,  Courier New"/>
              </a:rPr>
              <a:t>’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Hack NF, Consolas,  Courier New"/>
              </a:rPr>
              <a:t>Returns False</a:t>
            </a:r>
            <a:endParaRPr lang="en-US" sz="2000" dirty="0">
              <a:solidFill>
                <a:srgbClr val="333333"/>
              </a:solidFill>
              <a:latin typeface="Hack NF, Consolas,  Courier New"/>
            </a:endParaRP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46CD48-0EDB-4D34-B528-8C55A9BA56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</p:spTree>
    <p:extLst>
      <p:ext uri="{BB962C8B-B14F-4D97-AF65-F5344CB8AC3E}">
        <p14:creationId xmlns:p14="http://schemas.microsoft.com/office/powerpoint/2010/main" val="17715786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BC846-89D9-4251-B2D0-CC54C6261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That an Email Address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796F31-AC93-4865-82D8-C8C0395926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Hack NF, Consolas,  Courier New"/>
              </a:rPr>
              <a:t>'</a:t>
            </a:r>
            <a:r>
              <a:rPr lang="en-US" sz="2000" dirty="0">
                <a:solidFill>
                  <a:srgbClr val="8B0000"/>
                </a:solidFill>
                <a:latin typeface="Hack NF, Consolas,  Courier New"/>
              </a:rPr>
              <a:t>thomas.rayner@microsoft.com</a:t>
            </a:r>
            <a:r>
              <a:rPr lang="en-US" sz="2000" dirty="0">
                <a:solidFill>
                  <a:srgbClr val="000000"/>
                </a:solidFill>
                <a:latin typeface="Hack NF, Consolas,  Courier New"/>
              </a:rPr>
              <a:t>'</a:t>
            </a:r>
            <a:r>
              <a:rPr lang="en-US" sz="2000" dirty="0">
                <a:solidFill>
                  <a:srgbClr val="333333"/>
                </a:solidFill>
                <a:latin typeface="Hack NF, Consolas,  Courier New"/>
              </a:rPr>
              <a:t> </a:t>
            </a:r>
            <a:r>
              <a:rPr lang="en-US" sz="2000" dirty="0">
                <a:solidFill>
                  <a:srgbClr val="A9A9A9"/>
                </a:solidFill>
                <a:latin typeface="Hack NF, Consolas,  Courier New"/>
              </a:rPr>
              <a:t>-match</a:t>
            </a:r>
            <a:r>
              <a:rPr lang="en-US" sz="2000" dirty="0">
                <a:solidFill>
                  <a:srgbClr val="333333"/>
                </a:solidFill>
                <a:latin typeface="Hack NF, Consolas,  Courier New"/>
              </a:rPr>
              <a:t> 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333333"/>
                </a:solidFill>
                <a:latin typeface="Hack NF, Consolas,  Courier New"/>
              </a:rPr>
              <a:t>	</a:t>
            </a:r>
            <a:r>
              <a:rPr lang="en-US" sz="2000" dirty="0">
                <a:solidFill>
                  <a:srgbClr val="000000"/>
                </a:solidFill>
                <a:latin typeface="Hack NF, Consolas,  Courier New"/>
              </a:rPr>
              <a:t>'</a:t>
            </a:r>
            <a:r>
              <a:rPr lang="en-US" sz="2000" dirty="0">
                <a:solidFill>
                  <a:srgbClr val="8B0000"/>
                </a:solidFill>
                <a:latin typeface="Hack NF, Consolas,  Courier New"/>
              </a:rPr>
              <a:t>^[</a:t>
            </a:r>
            <a:r>
              <a:rPr lang="en-US" sz="2000" dirty="0">
                <a:solidFill>
                  <a:srgbClr val="8B0000"/>
                </a:solidFill>
                <a:uFill>
                  <a:solidFill>
                    <a:srgbClr val="FFFF00"/>
                  </a:solidFill>
                </a:uFill>
                <a:latin typeface="Hack NF, Consolas,  Courier New"/>
              </a:rPr>
              <a:t>a-</a:t>
            </a:r>
            <a:r>
              <a:rPr lang="en-US" sz="2000" dirty="0" err="1">
                <a:solidFill>
                  <a:srgbClr val="8B0000"/>
                </a:solidFill>
                <a:uFill>
                  <a:solidFill>
                    <a:srgbClr val="FFFF00"/>
                  </a:solidFill>
                </a:uFill>
                <a:latin typeface="Hack NF, Consolas,  Courier New"/>
              </a:rPr>
              <a:t>zA</a:t>
            </a:r>
            <a:r>
              <a:rPr lang="en-US" sz="2000" dirty="0">
                <a:solidFill>
                  <a:srgbClr val="8B0000"/>
                </a:solidFill>
                <a:uFill>
                  <a:solidFill>
                    <a:srgbClr val="FFFF00"/>
                  </a:solidFill>
                </a:uFill>
                <a:latin typeface="Hack NF, Consolas,  Courier New"/>
              </a:rPr>
              <a:t>-Z\._\-+</a:t>
            </a:r>
            <a:r>
              <a:rPr lang="en-US" sz="2000" dirty="0">
                <a:solidFill>
                  <a:srgbClr val="8B0000"/>
                </a:solidFill>
                <a:latin typeface="Hack NF, Consolas,  Courier New"/>
              </a:rPr>
              <a:t>]+@[</a:t>
            </a:r>
            <a:r>
              <a:rPr lang="en-US" sz="2000" dirty="0">
                <a:solidFill>
                  <a:srgbClr val="8B0000"/>
                </a:solidFill>
                <a:uFill>
                  <a:solidFill>
                    <a:srgbClr val="FFFF00"/>
                  </a:solidFill>
                </a:uFill>
                <a:latin typeface="Hack NF, Consolas,  Courier New"/>
              </a:rPr>
              <a:t>a-</a:t>
            </a:r>
            <a:r>
              <a:rPr lang="en-US" sz="2000" dirty="0" err="1">
                <a:solidFill>
                  <a:srgbClr val="8B0000"/>
                </a:solidFill>
                <a:uFill>
                  <a:solidFill>
                    <a:srgbClr val="FFFF00"/>
                  </a:solidFill>
                </a:uFill>
                <a:latin typeface="Hack NF, Consolas,  Courier New"/>
              </a:rPr>
              <a:t>zA</a:t>
            </a:r>
            <a:r>
              <a:rPr lang="en-US" sz="2000" dirty="0">
                <a:solidFill>
                  <a:srgbClr val="8B0000"/>
                </a:solidFill>
                <a:uFill>
                  <a:solidFill>
                    <a:srgbClr val="FFFF00"/>
                  </a:solidFill>
                </a:uFill>
                <a:latin typeface="Hack NF, Consolas,  Courier New"/>
              </a:rPr>
              <a:t>-Z\.\-</a:t>
            </a:r>
            <a:r>
              <a:rPr lang="en-US" sz="2000" dirty="0">
                <a:solidFill>
                  <a:srgbClr val="8B0000"/>
                </a:solidFill>
                <a:latin typeface="Hack NF, Consolas,  Courier New"/>
              </a:rPr>
              <a:t>]+\.[</a:t>
            </a:r>
            <a:r>
              <a:rPr lang="en-US" sz="2000" dirty="0">
                <a:solidFill>
                  <a:srgbClr val="8B0000"/>
                </a:solidFill>
                <a:uFill>
                  <a:solidFill>
                    <a:srgbClr val="FFFF00"/>
                  </a:solidFill>
                </a:uFill>
                <a:latin typeface="Hack NF, Consolas,  Courier New"/>
              </a:rPr>
              <a:t>a-</a:t>
            </a:r>
            <a:r>
              <a:rPr lang="en-US" sz="2000" dirty="0" err="1">
                <a:solidFill>
                  <a:srgbClr val="8B0000"/>
                </a:solidFill>
                <a:uFill>
                  <a:solidFill>
                    <a:srgbClr val="FFFF00"/>
                  </a:solidFill>
                </a:uFill>
                <a:latin typeface="Hack NF, Consolas,  Courier New"/>
              </a:rPr>
              <a:t>zA</a:t>
            </a:r>
            <a:r>
              <a:rPr lang="en-US" sz="2000" dirty="0">
                <a:solidFill>
                  <a:srgbClr val="8B0000"/>
                </a:solidFill>
                <a:uFill>
                  <a:solidFill>
                    <a:srgbClr val="FFFF00"/>
                  </a:solidFill>
                </a:uFill>
                <a:latin typeface="Hack NF, Consolas,  Courier New"/>
              </a:rPr>
              <a:t>-Z</a:t>
            </a:r>
            <a:r>
              <a:rPr lang="en-US" sz="2000" dirty="0">
                <a:solidFill>
                  <a:srgbClr val="8B0000"/>
                </a:solidFill>
                <a:latin typeface="Hack NF, Consolas,  Courier New"/>
              </a:rPr>
              <a:t>]{2,}$</a:t>
            </a:r>
            <a:r>
              <a:rPr lang="en-US" sz="2000" dirty="0">
                <a:solidFill>
                  <a:srgbClr val="000000"/>
                </a:solidFill>
                <a:latin typeface="Hack NF, Consolas,  Courier New"/>
              </a:rPr>
              <a:t>’</a:t>
            </a:r>
            <a:endParaRPr lang="en-US" sz="2000" dirty="0">
              <a:solidFill>
                <a:srgbClr val="333333"/>
              </a:solidFill>
              <a:latin typeface="Hack NF, Consolas,  Courier New"/>
            </a:endParaRPr>
          </a:p>
          <a:p>
            <a:pPr marL="0" indent="0">
              <a:buNone/>
            </a:pPr>
            <a:r>
              <a:rPr lang="en-US" sz="2000" dirty="0"/>
              <a:t>Returns True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Hack NF, Consolas,  Courier New"/>
              </a:rPr>
              <a:t>'</a:t>
            </a:r>
            <a:r>
              <a:rPr lang="en-US" sz="2000" dirty="0">
                <a:solidFill>
                  <a:srgbClr val="8B0000"/>
                </a:solidFill>
                <a:latin typeface="Hack NF, Consolas,  Courier New"/>
              </a:rPr>
              <a:t>not a real.com address</a:t>
            </a:r>
            <a:r>
              <a:rPr lang="en-US" sz="2000" dirty="0">
                <a:solidFill>
                  <a:srgbClr val="000000"/>
                </a:solidFill>
                <a:latin typeface="Hack NF, Consolas,  Courier New"/>
              </a:rPr>
              <a:t>'</a:t>
            </a:r>
            <a:r>
              <a:rPr lang="en-US" sz="2000" dirty="0">
                <a:solidFill>
                  <a:srgbClr val="333333"/>
                </a:solidFill>
                <a:latin typeface="Hack NF, Consolas,  Courier New"/>
              </a:rPr>
              <a:t> </a:t>
            </a:r>
            <a:r>
              <a:rPr lang="en-US" sz="2000" dirty="0">
                <a:solidFill>
                  <a:srgbClr val="A9A9A9"/>
                </a:solidFill>
                <a:latin typeface="Hack NF, Consolas,  Courier New"/>
              </a:rPr>
              <a:t>-match</a:t>
            </a:r>
            <a:r>
              <a:rPr lang="en-US" sz="2000" dirty="0">
                <a:solidFill>
                  <a:srgbClr val="333333"/>
                </a:solidFill>
                <a:latin typeface="Hack NF, Consolas,  Courier New"/>
              </a:rPr>
              <a:t> 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333333"/>
                </a:solidFill>
                <a:latin typeface="Hack NF, Consolas,  Courier New"/>
              </a:rPr>
              <a:t>	</a:t>
            </a:r>
            <a:r>
              <a:rPr lang="en-US" sz="2000" dirty="0">
                <a:solidFill>
                  <a:srgbClr val="000000"/>
                </a:solidFill>
                <a:latin typeface="Hack NF, Consolas,  Courier New"/>
              </a:rPr>
              <a:t>'</a:t>
            </a:r>
            <a:r>
              <a:rPr lang="en-US" sz="2000" dirty="0">
                <a:solidFill>
                  <a:srgbClr val="8B0000"/>
                </a:solidFill>
                <a:latin typeface="Hack NF, Consolas,  Courier New"/>
              </a:rPr>
              <a:t>^[</a:t>
            </a:r>
            <a:r>
              <a:rPr lang="en-US" sz="2000" dirty="0">
                <a:solidFill>
                  <a:srgbClr val="8B0000"/>
                </a:solidFill>
                <a:highlight>
                  <a:srgbClr val="FF00FF"/>
                </a:highlight>
                <a:latin typeface="Hack NF, Consolas,  Courier New"/>
              </a:rPr>
              <a:t>a-</a:t>
            </a:r>
            <a:r>
              <a:rPr lang="en-US" sz="2000" dirty="0" err="1">
                <a:solidFill>
                  <a:srgbClr val="8B0000"/>
                </a:solidFill>
                <a:highlight>
                  <a:srgbClr val="FF00FF"/>
                </a:highlight>
                <a:latin typeface="Hack NF, Consolas,  Courier New"/>
              </a:rPr>
              <a:t>zA</a:t>
            </a:r>
            <a:r>
              <a:rPr lang="en-US" sz="2000" dirty="0">
                <a:solidFill>
                  <a:srgbClr val="8B0000"/>
                </a:solidFill>
                <a:highlight>
                  <a:srgbClr val="FF00FF"/>
                </a:highlight>
                <a:latin typeface="Hack NF, Consolas,  Courier New"/>
              </a:rPr>
              <a:t>-Z</a:t>
            </a:r>
            <a:r>
              <a:rPr lang="en-US" sz="2000" dirty="0">
                <a:solidFill>
                  <a:srgbClr val="8B0000"/>
                </a:solidFill>
                <a:highlight>
                  <a:srgbClr val="C0C0C0"/>
                </a:highlight>
                <a:latin typeface="Hack NF, Consolas,  Courier New"/>
              </a:rPr>
              <a:t>\.</a:t>
            </a:r>
            <a:r>
              <a:rPr lang="en-US" sz="2000" dirty="0">
                <a:solidFill>
                  <a:srgbClr val="8B0000"/>
                </a:solidFill>
                <a:latin typeface="Hack NF, Consolas,  Courier New"/>
              </a:rPr>
              <a:t>_\-+]+@[a-</a:t>
            </a:r>
            <a:r>
              <a:rPr lang="en-US" sz="2000" dirty="0" err="1">
                <a:solidFill>
                  <a:srgbClr val="8B0000"/>
                </a:solidFill>
                <a:latin typeface="Hack NF, Consolas,  Courier New"/>
              </a:rPr>
              <a:t>zA</a:t>
            </a:r>
            <a:r>
              <a:rPr lang="en-US" sz="2000" dirty="0">
                <a:solidFill>
                  <a:srgbClr val="8B0000"/>
                </a:solidFill>
                <a:latin typeface="Hack NF, Consolas,  Courier New"/>
              </a:rPr>
              <a:t>-Z\.\-]+\.[a-</a:t>
            </a:r>
            <a:r>
              <a:rPr lang="en-US" sz="2000" dirty="0" err="1">
                <a:solidFill>
                  <a:srgbClr val="8B0000"/>
                </a:solidFill>
                <a:latin typeface="Hack NF, Consolas,  Courier New"/>
              </a:rPr>
              <a:t>zA</a:t>
            </a:r>
            <a:r>
              <a:rPr lang="en-US" sz="2000" dirty="0">
                <a:solidFill>
                  <a:srgbClr val="8B0000"/>
                </a:solidFill>
                <a:latin typeface="Hack NF, Consolas,  Courier New"/>
              </a:rPr>
              <a:t>-Z]{2,}$</a:t>
            </a:r>
            <a:r>
              <a:rPr lang="en-US" sz="2000" dirty="0">
                <a:solidFill>
                  <a:srgbClr val="000000"/>
                </a:solidFill>
                <a:latin typeface="Hack NF, Consolas,  Courier New"/>
              </a:rPr>
              <a:t>’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Hack NF, Consolas,  Courier New"/>
              </a:rPr>
              <a:t>Returns False</a:t>
            </a:r>
            <a:endParaRPr lang="en-US" sz="2000" dirty="0">
              <a:solidFill>
                <a:srgbClr val="333333"/>
              </a:solidFill>
              <a:latin typeface="Hack NF, Consolas,  Courier New"/>
            </a:endParaRP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46CD48-0EDB-4D34-B528-8C55A9BA56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</p:spTree>
    <p:extLst>
      <p:ext uri="{BB962C8B-B14F-4D97-AF65-F5344CB8AC3E}">
        <p14:creationId xmlns:p14="http://schemas.microsoft.com/office/powerpoint/2010/main" val="7565007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BC846-89D9-4251-B2D0-CC54C6261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That an Email Address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796F31-AC93-4865-82D8-C8C0395926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Hack NF, Consolas,  Courier New"/>
              </a:rPr>
              <a:t>'</a:t>
            </a:r>
            <a:r>
              <a:rPr lang="en-US" sz="2000" dirty="0">
                <a:solidFill>
                  <a:srgbClr val="8B0000"/>
                </a:solidFill>
                <a:latin typeface="Hack NF, Consolas,  Courier New"/>
              </a:rPr>
              <a:t>thomas.rayner@microsoft.com</a:t>
            </a:r>
            <a:r>
              <a:rPr lang="en-US" sz="2000" dirty="0">
                <a:solidFill>
                  <a:srgbClr val="000000"/>
                </a:solidFill>
                <a:latin typeface="Hack NF, Consolas,  Courier New"/>
              </a:rPr>
              <a:t>'</a:t>
            </a:r>
            <a:r>
              <a:rPr lang="en-US" sz="2000" dirty="0">
                <a:solidFill>
                  <a:srgbClr val="333333"/>
                </a:solidFill>
                <a:latin typeface="Hack NF, Consolas,  Courier New"/>
              </a:rPr>
              <a:t> </a:t>
            </a:r>
            <a:r>
              <a:rPr lang="en-US" sz="2000" dirty="0">
                <a:solidFill>
                  <a:srgbClr val="A9A9A9"/>
                </a:solidFill>
                <a:latin typeface="Hack NF, Consolas,  Courier New"/>
              </a:rPr>
              <a:t>-match</a:t>
            </a:r>
            <a:r>
              <a:rPr lang="en-US" sz="2000" dirty="0">
                <a:solidFill>
                  <a:srgbClr val="333333"/>
                </a:solidFill>
                <a:latin typeface="Hack NF, Consolas,  Courier New"/>
              </a:rPr>
              <a:t> 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333333"/>
                </a:solidFill>
                <a:latin typeface="Hack NF, Consolas,  Courier New"/>
              </a:rPr>
              <a:t>	</a:t>
            </a:r>
            <a:r>
              <a:rPr lang="en-US" sz="2000" dirty="0">
                <a:solidFill>
                  <a:srgbClr val="000000"/>
                </a:solidFill>
                <a:latin typeface="Hack NF, Consolas,  Courier New"/>
              </a:rPr>
              <a:t>'</a:t>
            </a:r>
            <a:r>
              <a:rPr lang="en-US" sz="2000" dirty="0">
                <a:solidFill>
                  <a:srgbClr val="8B0000"/>
                </a:solidFill>
                <a:latin typeface="Hack NF, Consolas,  Courier New"/>
              </a:rPr>
              <a:t>^[</a:t>
            </a:r>
            <a:r>
              <a:rPr lang="en-US" sz="2000" dirty="0">
                <a:solidFill>
                  <a:srgbClr val="8B0000"/>
                </a:solidFill>
                <a:uFill>
                  <a:solidFill>
                    <a:srgbClr val="FFFF00"/>
                  </a:solidFill>
                </a:uFill>
                <a:latin typeface="Hack NF, Consolas,  Courier New"/>
              </a:rPr>
              <a:t>a-</a:t>
            </a:r>
            <a:r>
              <a:rPr lang="en-US" sz="2000" dirty="0" err="1">
                <a:solidFill>
                  <a:srgbClr val="8B0000"/>
                </a:solidFill>
                <a:uFill>
                  <a:solidFill>
                    <a:srgbClr val="FFFF00"/>
                  </a:solidFill>
                </a:uFill>
                <a:latin typeface="Hack NF, Consolas,  Courier New"/>
              </a:rPr>
              <a:t>zA</a:t>
            </a:r>
            <a:r>
              <a:rPr lang="en-US" sz="2000" dirty="0">
                <a:solidFill>
                  <a:srgbClr val="8B0000"/>
                </a:solidFill>
                <a:uFill>
                  <a:solidFill>
                    <a:srgbClr val="FFFF00"/>
                  </a:solidFill>
                </a:uFill>
                <a:latin typeface="Hack NF, Consolas,  Courier New"/>
              </a:rPr>
              <a:t>-Z\._\-+</a:t>
            </a:r>
            <a:r>
              <a:rPr lang="en-US" sz="2000" dirty="0">
                <a:solidFill>
                  <a:srgbClr val="8B0000"/>
                </a:solidFill>
                <a:latin typeface="Hack NF, Consolas,  Courier New"/>
              </a:rPr>
              <a:t>]+@[</a:t>
            </a:r>
            <a:r>
              <a:rPr lang="en-US" sz="2000" dirty="0">
                <a:solidFill>
                  <a:srgbClr val="8B0000"/>
                </a:solidFill>
                <a:uFill>
                  <a:solidFill>
                    <a:srgbClr val="FFFF00"/>
                  </a:solidFill>
                </a:uFill>
                <a:latin typeface="Hack NF, Consolas,  Courier New"/>
              </a:rPr>
              <a:t>a-</a:t>
            </a:r>
            <a:r>
              <a:rPr lang="en-US" sz="2000" dirty="0" err="1">
                <a:solidFill>
                  <a:srgbClr val="8B0000"/>
                </a:solidFill>
                <a:uFill>
                  <a:solidFill>
                    <a:srgbClr val="FFFF00"/>
                  </a:solidFill>
                </a:uFill>
                <a:latin typeface="Hack NF, Consolas,  Courier New"/>
              </a:rPr>
              <a:t>zA</a:t>
            </a:r>
            <a:r>
              <a:rPr lang="en-US" sz="2000" dirty="0">
                <a:solidFill>
                  <a:srgbClr val="8B0000"/>
                </a:solidFill>
                <a:uFill>
                  <a:solidFill>
                    <a:srgbClr val="FFFF00"/>
                  </a:solidFill>
                </a:uFill>
                <a:latin typeface="Hack NF, Consolas,  Courier New"/>
              </a:rPr>
              <a:t>-Z\.\-</a:t>
            </a:r>
            <a:r>
              <a:rPr lang="en-US" sz="2000" dirty="0">
                <a:solidFill>
                  <a:srgbClr val="8B0000"/>
                </a:solidFill>
                <a:latin typeface="Hack NF, Consolas,  Courier New"/>
              </a:rPr>
              <a:t>]+\.[</a:t>
            </a:r>
            <a:r>
              <a:rPr lang="en-US" sz="2000" dirty="0">
                <a:solidFill>
                  <a:srgbClr val="8B0000"/>
                </a:solidFill>
                <a:uFill>
                  <a:solidFill>
                    <a:srgbClr val="FFFF00"/>
                  </a:solidFill>
                </a:uFill>
                <a:latin typeface="Hack NF, Consolas,  Courier New"/>
              </a:rPr>
              <a:t>a-</a:t>
            </a:r>
            <a:r>
              <a:rPr lang="en-US" sz="2000" dirty="0" err="1">
                <a:solidFill>
                  <a:srgbClr val="8B0000"/>
                </a:solidFill>
                <a:uFill>
                  <a:solidFill>
                    <a:srgbClr val="FFFF00"/>
                  </a:solidFill>
                </a:uFill>
                <a:latin typeface="Hack NF, Consolas,  Courier New"/>
              </a:rPr>
              <a:t>zA</a:t>
            </a:r>
            <a:r>
              <a:rPr lang="en-US" sz="2000" dirty="0">
                <a:solidFill>
                  <a:srgbClr val="8B0000"/>
                </a:solidFill>
                <a:uFill>
                  <a:solidFill>
                    <a:srgbClr val="FFFF00"/>
                  </a:solidFill>
                </a:uFill>
                <a:latin typeface="Hack NF, Consolas,  Courier New"/>
              </a:rPr>
              <a:t>-Z</a:t>
            </a:r>
            <a:r>
              <a:rPr lang="en-US" sz="2000" dirty="0">
                <a:solidFill>
                  <a:srgbClr val="8B0000"/>
                </a:solidFill>
                <a:latin typeface="Hack NF, Consolas,  Courier New"/>
              </a:rPr>
              <a:t>]{2,}$</a:t>
            </a:r>
            <a:r>
              <a:rPr lang="en-US" sz="2000" dirty="0">
                <a:solidFill>
                  <a:srgbClr val="000000"/>
                </a:solidFill>
                <a:latin typeface="Hack NF, Consolas,  Courier New"/>
              </a:rPr>
              <a:t>’</a:t>
            </a:r>
            <a:endParaRPr lang="en-US" sz="2000" dirty="0">
              <a:solidFill>
                <a:srgbClr val="333333"/>
              </a:solidFill>
              <a:latin typeface="Hack NF, Consolas,  Courier New"/>
            </a:endParaRPr>
          </a:p>
          <a:p>
            <a:pPr marL="0" indent="0">
              <a:buNone/>
            </a:pPr>
            <a:r>
              <a:rPr lang="en-US" sz="2000" dirty="0"/>
              <a:t>Returns True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Hack NF, Consolas,  Courier New"/>
              </a:rPr>
              <a:t>'</a:t>
            </a:r>
            <a:r>
              <a:rPr lang="en-US" sz="2000" dirty="0">
                <a:solidFill>
                  <a:srgbClr val="8B0000"/>
                </a:solidFill>
                <a:latin typeface="Hack NF, Consolas,  Courier New"/>
              </a:rPr>
              <a:t>not a real.com address</a:t>
            </a:r>
            <a:r>
              <a:rPr lang="en-US" sz="2000" dirty="0">
                <a:solidFill>
                  <a:srgbClr val="000000"/>
                </a:solidFill>
                <a:latin typeface="Hack NF, Consolas,  Courier New"/>
              </a:rPr>
              <a:t>'</a:t>
            </a:r>
            <a:r>
              <a:rPr lang="en-US" sz="2000" dirty="0">
                <a:solidFill>
                  <a:srgbClr val="333333"/>
                </a:solidFill>
                <a:latin typeface="Hack NF, Consolas,  Courier New"/>
              </a:rPr>
              <a:t> </a:t>
            </a:r>
            <a:r>
              <a:rPr lang="en-US" sz="2000" dirty="0">
                <a:solidFill>
                  <a:srgbClr val="A9A9A9"/>
                </a:solidFill>
                <a:latin typeface="Hack NF, Consolas,  Courier New"/>
              </a:rPr>
              <a:t>-match</a:t>
            </a:r>
            <a:r>
              <a:rPr lang="en-US" sz="2000" dirty="0">
                <a:solidFill>
                  <a:srgbClr val="333333"/>
                </a:solidFill>
                <a:latin typeface="Hack NF, Consolas,  Courier New"/>
              </a:rPr>
              <a:t> 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333333"/>
                </a:solidFill>
                <a:latin typeface="Hack NF, Consolas,  Courier New"/>
              </a:rPr>
              <a:t>	</a:t>
            </a:r>
            <a:r>
              <a:rPr lang="en-US" sz="2000" dirty="0">
                <a:solidFill>
                  <a:srgbClr val="000000"/>
                </a:solidFill>
                <a:latin typeface="Hack NF, Consolas,  Courier New"/>
              </a:rPr>
              <a:t>'</a:t>
            </a:r>
            <a:r>
              <a:rPr lang="en-US" sz="2000" dirty="0">
                <a:solidFill>
                  <a:srgbClr val="8B0000"/>
                </a:solidFill>
                <a:latin typeface="Hack NF, Consolas,  Courier New"/>
              </a:rPr>
              <a:t>^[</a:t>
            </a:r>
            <a:r>
              <a:rPr lang="en-US" sz="2000" dirty="0">
                <a:solidFill>
                  <a:srgbClr val="8B0000"/>
                </a:solidFill>
                <a:highlight>
                  <a:srgbClr val="FF00FF"/>
                </a:highlight>
                <a:latin typeface="Hack NF, Consolas,  Courier New"/>
              </a:rPr>
              <a:t>a-</a:t>
            </a:r>
            <a:r>
              <a:rPr lang="en-US" sz="2000" dirty="0" err="1">
                <a:solidFill>
                  <a:srgbClr val="8B0000"/>
                </a:solidFill>
                <a:highlight>
                  <a:srgbClr val="FF00FF"/>
                </a:highlight>
                <a:latin typeface="Hack NF, Consolas,  Courier New"/>
              </a:rPr>
              <a:t>zA</a:t>
            </a:r>
            <a:r>
              <a:rPr lang="en-US" sz="2000" dirty="0">
                <a:solidFill>
                  <a:srgbClr val="8B0000"/>
                </a:solidFill>
                <a:highlight>
                  <a:srgbClr val="FF00FF"/>
                </a:highlight>
                <a:latin typeface="Hack NF, Consolas,  Courier New"/>
              </a:rPr>
              <a:t>-Z</a:t>
            </a:r>
            <a:r>
              <a:rPr lang="en-US" sz="2000" dirty="0">
                <a:solidFill>
                  <a:srgbClr val="8B0000"/>
                </a:solidFill>
                <a:highlight>
                  <a:srgbClr val="C0C0C0"/>
                </a:highlight>
                <a:latin typeface="Hack NF, Consolas,  Courier New"/>
              </a:rPr>
              <a:t>\.</a:t>
            </a:r>
            <a:r>
              <a:rPr lang="en-US" sz="2000" dirty="0">
                <a:solidFill>
                  <a:srgbClr val="8B0000"/>
                </a:solidFill>
                <a:highlight>
                  <a:srgbClr val="00FF00"/>
                </a:highlight>
                <a:latin typeface="Hack NF, Consolas,  Courier New"/>
              </a:rPr>
              <a:t>_</a:t>
            </a:r>
            <a:r>
              <a:rPr lang="en-US" sz="2000" dirty="0">
                <a:solidFill>
                  <a:srgbClr val="8B0000"/>
                </a:solidFill>
                <a:latin typeface="Hack NF, Consolas,  Courier New"/>
              </a:rPr>
              <a:t>\-+]+@[a-</a:t>
            </a:r>
            <a:r>
              <a:rPr lang="en-US" sz="2000" dirty="0" err="1">
                <a:solidFill>
                  <a:srgbClr val="8B0000"/>
                </a:solidFill>
                <a:latin typeface="Hack NF, Consolas,  Courier New"/>
              </a:rPr>
              <a:t>zA</a:t>
            </a:r>
            <a:r>
              <a:rPr lang="en-US" sz="2000" dirty="0">
                <a:solidFill>
                  <a:srgbClr val="8B0000"/>
                </a:solidFill>
                <a:latin typeface="Hack NF, Consolas,  Courier New"/>
              </a:rPr>
              <a:t>-Z\.\-]+\.[a-</a:t>
            </a:r>
            <a:r>
              <a:rPr lang="en-US" sz="2000" dirty="0" err="1">
                <a:solidFill>
                  <a:srgbClr val="8B0000"/>
                </a:solidFill>
                <a:latin typeface="Hack NF, Consolas,  Courier New"/>
              </a:rPr>
              <a:t>zA</a:t>
            </a:r>
            <a:r>
              <a:rPr lang="en-US" sz="2000" dirty="0">
                <a:solidFill>
                  <a:srgbClr val="8B0000"/>
                </a:solidFill>
                <a:latin typeface="Hack NF, Consolas,  Courier New"/>
              </a:rPr>
              <a:t>-Z]{2,}$</a:t>
            </a:r>
            <a:r>
              <a:rPr lang="en-US" sz="2000" dirty="0">
                <a:solidFill>
                  <a:srgbClr val="000000"/>
                </a:solidFill>
                <a:latin typeface="Hack NF, Consolas,  Courier New"/>
              </a:rPr>
              <a:t>’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Hack NF, Consolas,  Courier New"/>
              </a:rPr>
              <a:t>Returns False</a:t>
            </a:r>
            <a:endParaRPr lang="en-US" sz="2000" dirty="0">
              <a:solidFill>
                <a:srgbClr val="333333"/>
              </a:solidFill>
              <a:latin typeface="Hack NF, Consolas,  Courier New"/>
            </a:endParaRP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46CD48-0EDB-4D34-B528-8C55A9BA56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</p:spTree>
    <p:extLst>
      <p:ext uri="{BB962C8B-B14F-4D97-AF65-F5344CB8AC3E}">
        <p14:creationId xmlns:p14="http://schemas.microsoft.com/office/powerpoint/2010/main" val="16942089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BC846-89D9-4251-B2D0-CC54C6261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That an Email Address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796F31-AC93-4865-82D8-C8C0395926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Hack NF, Consolas,  Courier New"/>
              </a:rPr>
              <a:t>'</a:t>
            </a:r>
            <a:r>
              <a:rPr lang="en-US" sz="2000" dirty="0">
                <a:solidFill>
                  <a:srgbClr val="8B0000"/>
                </a:solidFill>
                <a:latin typeface="Hack NF, Consolas,  Courier New"/>
              </a:rPr>
              <a:t>thomas.rayner@microsoft.com</a:t>
            </a:r>
            <a:r>
              <a:rPr lang="en-US" sz="2000" dirty="0">
                <a:solidFill>
                  <a:srgbClr val="000000"/>
                </a:solidFill>
                <a:latin typeface="Hack NF, Consolas,  Courier New"/>
              </a:rPr>
              <a:t>'</a:t>
            </a:r>
            <a:r>
              <a:rPr lang="en-US" sz="2000" dirty="0">
                <a:solidFill>
                  <a:srgbClr val="333333"/>
                </a:solidFill>
                <a:latin typeface="Hack NF, Consolas,  Courier New"/>
              </a:rPr>
              <a:t> </a:t>
            </a:r>
            <a:r>
              <a:rPr lang="en-US" sz="2000" dirty="0">
                <a:solidFill>
                  <a:srgbClr val="A9A9A9"/>
                </a:solidFill>
                <a:latin typeface="Hack NF, Consolas,  Courier New"/>
              </a:rPr>
              <a:t>-match</a:t>
            </a:r>
            <a:r>
              <a:rPr lang="en-US" sz="2000" dirty="0">
                <a:solidFill>
                  <a:srgbClr val="333333"/>
                </a:solidFill>
                <a:latin typeface="Hack NF, Consolas,  Courier New"/>
              </a:rPr>
              <a:t> 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333333"/>
                </a:solidFill>
                <a:latin typeface="Hack NF, Consolas,  Courier New"/>
              </a:rPr>
              <a:t>	</a:t>
            </a:r>
            <a:r>
              <a:rPr lang="en-US" sz="2000" dirty="0">
                <a:solidFill>
                  <a:srgbClr val="000000"/>
                </a:solidFill>
                <a:latin typeface="Hack NF, Consolas,  Courier New"/>
              </a:rPr>
              <a:t>'</a:t>
            </a:r>
            <a:r>
              <a:rPr lang="en-US" sz="2000" dirty="0">
                <a:solidFill>
                  <a:srgbClr val="8B0000"/>
                </a:solidFill>
                <a:latin typeface="Hack NF, Consolas,  Courier New"/>
              </a:rPr>
              <a:t>^[</a:t>
            </a:r>
            <a:r>
              <a:rPr lang="en-US" sz="2000" dirty="0">
                <a:solidFill>
                  <a:srgbClr val="8B0000"/>
                </a:solidFill>
                <a:uFill>
                  <a:solidFill>
                    <a:srgbClr val="FFFF00"/>
                  </a:solidFill>
                </a:uFill>
                <a:latin typeface="Hack NF, Consolas,  Courier New"/>
              </a:rPr>
              <a:t>a-</a:t>
            </a:r>
            <a:r>
              <a:rPr lang="en-US" sz="2000" dirty="0" err="1">
                <a:solidFill>
                  <a:srgbClr val="8B0000"/>
                </a:solidFill>
                <a:uFill>
                  <a:solidFill>
                    <a:srgbClr val="FFFF00"/>
                  </a:solidFill>
                </a:uFill>
                <a:latin typeface="Hack NF, Consolas,  Courier New"/>
              </a:rPr>
              <a:t>zA</a:t>
            </a:r>
            <a:r>
              <a:rPr lang="en-US" sz="2000" dirty="0">
                <a:solidFill>
                  <a:srgbClr val="8B0000"/>
                </a:solidFill>
                <a:uFill>
                  <a:solidFill>
                    <a:srgbClr val="FFFF00"/>
                  </a:solidFill>
                </a:uFill>
                <a:latin typeface="Hack NF, Consolas,  Courier New"/>
              </a:rPr>
              <a:t>-Z\._\-+</a:t>
            </a:r>
            <a:r>
              <a:rPr lang="en-US" sz="2000" dirty="0">
                <a:solidFill>
                  <a:srgbClr val="8B0000"/>
                </a:solidFill>
                <a:latin typeface="Hack NF, Consolas,  Courier New"/>
              </a:rPr>
              <a:t>]+@[</a:t>
            </a:r>
            <a:r>
              <a:rPr lang="en-US" sz="2000" dirty="0">
                <a:solidFill>
                  <a:srgbClr val="8B0000"/>
                </a:solidFill>
                <a:uFill>
                  <a:solidFill>
                    <a:srgbClr val="FFFF00"/>
                  </a:solidFill>
                </a:uFill>
                <a:latin typeface="Hack NF, Consolas,  Courier New"/>
              </a:rPr>
              <a:t>a-</a:t>
            </a:r>
            <a:r>
              <a:rPr lang="en-US" sz="2000" dirty="0" err="1">
                <a:solidFill>
                  <a:srgbClr val="8B0000"/>
                </a:solidFill>
                <a:uFill>
                  <a:solidFill>
                    <a:srgbClr val="FFFF00"/>
                  </a:solidFill>
                </a:uFill>
                <a:latin typeface="Hack NF, Consolas,  Courier New"/>
              </a:rPr>
              <a:t>zA</a:t>
            </a:r>
            <a:r>
              <a:rPr lang="en-US" sz="2000" dirty="0">
                <a:solidFill>
                  <a:srgbClr val="8B0000"/>
                </a:solidFill>
                <a:uFill>
                  <a:solidFill>
                    <a:srgbClr val="FFFF00"/>
                  </a:solidFill>
                </a:uFill>
                <a:latin typeface="Hack NF, Consolas,  Courier New"/>
              </a:rPr>
              <a:t>-Z\.\-</a:t>
            </a:r>
            <a:r>
              <a:rPr lang="en-US" sz="2000" dirty="0">
                <a:solidFill>
                  <a:srgbClr val="8B0000"/>
                </a:solidFill>
                <a:latin typeface="Hack NF, Consolas,  Courier New"/>
              </a:rPr>
              <a:t>]+\.[</a:t>
            </a:r>
            <a:r>
              <a:rPr lang="en-US" sz="2000" dirty="0">
                <a:solidFill>
                  <a:srgbClr val="8B0000"/>
                </a:solidFill>
                <a:uFill>
                  <a:solidFill>
                    <a:srgbClr val="FFFF00"/>
                  </a:solidFill>
                </a:uFill>
                <a:latin typeface="Hack NF, Consolas,  Courier New"/>
              </a:rPr>
              <a:t>a-</a:t>
            </a:r>
            <a:r>
              <a:rPr lang="en-US" sz="2000" dirty="0" err="1">
                <a:solidFill>
                  <a:srgbClr val="8B0000"/>
                </a:solidFill>
                <a:uFill>
                  <a:solidFill>
                    <a:srgbClr val="FFFF00"/>
                  </a:solidFill>
                </a:uFill>
                <a:latin typeface="Hack NF, Consolas,  Courier New"/>
              </a:rPr>
              <a:t>zA</a:t>
            </a:r>
            <a:r>
              <a:rPr lang="en-US" sz="2000" dirty="0">
                <a:solidFill>
                  <a:srgbClr val="8B0000"/>
                </a:solidFill>
                <a:uFill>
                  <a:solidFill>
                    <a:srgbClr val="FFFF00"/>
                  </a:solidFill>
                </a:uFill>
                <a:latin typeface="Hack NF, Consolas,  Courier New"/>
              </a:rPr>
              <a:t>-Z</a:t>
            </a:r>
            <a:r>
              <a:rPr lang="en-US" sz="2000" dirty="0">
                <a:solidFill>
                  <a:srgbClr val="8B0000"/>
                </a:solidFill>
                <a:latin typeface="Hack NF, Consolas,  Courier New"/>
              </a:rPr>
              <a:t>]{2,}$</a:t>
            </a:r>
            <a:r>
              <a:rPr lang="en-US" sz="2000" dirty="0">
                <a:solidFill>
                  <a:srgbClr val="000000"/>
                </a:solidFill>
                <a:latin typeface="Hack NF, Consolas,  Courier New"/>
              </a:rPr>
              <a:t>’</a:t>
            </a:r>
            <a:endParaRPr lang="en-US" sz="2000" dirty="0">
              <a:solidFill>
                <a:srgbClr val="333333"/>
              </a:solidFill>
              <a:latin typeface="Hack NF, Consolas,  Courier New"/>
            </a:endParaRPr>
          </a:p>
          <a:p>
            <a:pPr marL="0" indent="0">
              <a:buNone/>
            </a:pPr>
            <a:r>
              <a:rPr lang="en-US" sz="2000" dirty="0"/>
              <a:t>Returns True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Hack NF, Consolas,  Courier New"/>
              </a:rPr>
              <a:t>'</a:t>
            </a:r>
            <a:r>
              <a:rPr lang="en-US" sz="2000" dirty="0">
                <a:solidFill>
                  <a:srgbClr val="8B0000"/>
                </a:solidFill>
                <a:latin typeface="Hack NF, Consolas,  Courier New"/>
              </a:rPr>
              <a:t>not a real.com address</a:t>
            </a:r>
            <a:r>
              <a:rPr lang="en-US" sz="2000" dirty="0">
                <a:solidFill>
                  <a:srgbClr val="000000"/>
                </a:solidFill>
                <a:latin typeface="Hack NF, Consolas,  Courier New"/>
              </a:rPr>
              <a:t>'</a:t>
            </a:r>
            <a:r>
              <a:rPr lang="en-US" sz="2000" dirty="0">
                <a:solidFill>
                  <a:srgbClr val="333333"/>
                </a:solidFill>
                <a:latin typeface="Hack NF, Consolas,  Courier New"/>
              </a:rPr>
              <a:t> </a:t>
            </a:r>
            <a:r>
              <a:rPr lang="en-US" sz="2000" dirty="0">
                <a:solidFill>
                  <a:srgbClr val="A9A9A9"/>
                </a:solidFill>
                <a:latin typeface="Hack NF, Consolas,  Courier New"/>
              </a:rPr>
              <a:t>-match</a:t>
            </a:r>
            <a:r>
              <a:rPr lang="en-US" sz="2000" dirty="0">
                <a:solidFill>
                  <a:srgbClr val="333333"/>
                </a:solidFill>
                <a:latin typeface="Hack NF, Consolas,  Courier New"/>
              </a:rPr>
              <a:t> 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333333"/>
                </a:solidFill>
                <a:latin typeface="Hack NF, Consolas,  Courier New"/>
              </a:rPr>
              <a:t>	</a:t>
            </a:r>
            <a:r>
              <a:rPr lang="en-US" sz="2000" dirty="0">
                <a:solidFill>
                  <a:srgbClr val="000000"/>
                </a:solidFill>
                <a:latin typeface="Hack NF, Consolas,  Courier New"/>
              </a:rPr>
              <a:t>'</a:t>
            </a:r>
            <a:r>
              <a:rPr lang="en-US" sz="2000" dirty="0">
                <a:solidFill>
                  <a:srgbClr val="8B0000"/>
                </a:solidFill>
                <a:latin typeface="Hack NF, Consolas,  Courier New"/>
              </a:rPr>
              <a:t>^[</a:t>
            </a:r>
            <a:r>
              <a:rPr lang="en-US" sz="2000" dirty="0">
                <a:solidFill>
                  <a:srgbClr val="8B0000"/>
                </a:solidFill>
                <a:highlight>
                  <a:srgbClr val="FF00FF"/>
                </a:highlight>
                <a:latin typeface="Hack NF, Consolas,  Courier New"/>
              </a:rPr>
              <a:t>a-</a:t>
            </a:r>
            <a:r>
              <a:rPr lang="en-US" sz="2000" dirty="0" err="1">
                <a:solidFill>
                  <a:srgbClr val="8B0000"/>
                </a:solidFill>
                <a:highlight>
                  <a:srgbClr val="FF00FF"/>
                </a:highlight>
                <a:latin typeface="Hack NF, Consolas,  Courier New"/>
              </a:rPr>
              <a:t>zA</a:t>
            </a:r>
            <a:r>
              <a:rPr lang="en-US" sz="2000" dirty="0">
                <a:solidFill>
                  <a:srgbClr val="8B0000"/>
                </a:solidFill>
                <a:highlight>
                  <a:srgbClr val="FF00FF"/>
                </a:highlight>
                <a:latin typeface="Hack NF, Consolas,  Courier New"/>
              </a:rPr>
              <a:t>-Z</a:t>
            </a:r>
            <a:r>
              <a:rPr lang="en-US" sz="2000" dirty="0">
                <a:solidFill>
                  <a:srgbClr val="8B0000"/>
                </a:solidFill>
                <a:highlight>
                  <a:srgbClr val="C0C0C0"/>
                </a:highlight>
                <a:latin typeface="Hack NF, Consolas,  Courier New"/>
              </a:rPr>
              <a:t>\.</a:t>
            </a:r>
            <a:r>
              <a:rPr lang="en-US" sz="2000" dirty="0">
                <a:solidFill>
                  <a:srgbClr val="8B0000"/>
                </a:solidFill>
                <a:highlight>
                  <a:srgbClr val="00FF00"/>
                </a:highlight>
                <a:latin typeface="Hack NF, Consolas,  Courier New"/>
              </a:rPr>
              <a:t>_</a:t>
            </a:r>
            <a:r>
              <a:rPr lang="en-US" sz="2000" dirty="0">
                <a:solidFill>
                  <a:srgbClr val="8B0000"/>
                </a:solidFill>
                <a:highlight>
                  <a:srgbClr val="808000"/>
                </a:highlight>
                <a:latin typeface="Hack NF, Consolas,  Courier New"/>
              </a:rPr>
              <a:t>\-</a:t>
            </a:r>
            <a:r>
              <a:rPr lang="en-US" sz="2000" dirty="0">
                <a:solidFill>
                  <a:srgbClr val="8B0000"/>
                </a:solidFill>
                <a:latin typeface="Hack NF, Consolas,  Courier New"/>
              </a:rPr>
              <a:t>+]+@[a-</a:t>
            </a:r>
            <a:r>
              <a:rPr lang="en-US" sz="2000" dirty="0" err="1">
                <a:solidFill>
                  <a:srgbClr val="8B0000"/>
                </a:solidFill>
                <a:latin typeface="Hack NF, Consolas,  Courier New"/>
              </a:rPr>
              <a:t>zA</a:t>
            </a:r>
            <a:r>
              <a:rPr lang="en-US" sz="2000" dirty="0">
                <a:solidFill>
                  <a:srgbClr val="8B0000"/>
                </a:solidFill>
                <a:latin typeface="Hack NF, Consolas,  Courier New"/>
              </a:rPr>
              <a:t>-Z\.\-]+\.[a-</a:t>
            </a:r>
            <a:r>
              <a:rPr lang="en-US" sz="2000" dirty="0" err="1">
                <a:solidFill>
                  <a:srgbClr val="8B0000"/>
                </a:solidFill>
                <a:latin typeface="Hack NF, Consolas,  Courier New"/>
              </a:rPr>
              <a:t>zA</a:t>
            </a:r>
            <a:r>
              <a:rPr lang="en-US" sz="2000" dirty="0">
                <a:solidFill>
                  <a:srgbClr val="8B0000"/>
                </a:solidFill>
                <a:latin typeface="Hack NF, Consolas,  Courier New"/>
              </a:rPr>
              <a:t>-Z]{2,}$</a:t>
            </a:r>
            <a:r>
              <a:rPr lang="en-US" sz="2000" dirty="0">
                <a:solidFill>
                  <a:srgbClr val="000000"/>
                </a:solidFill>
                <a:latin typeface="Hack NF, Consolas,  Courier New"/>
              </a:rPr>
              <a:t>’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Hack NF, Consolas,  Courier New"/>
              </a:rPr>
              <a:t>Returns False</a:t>
            </a:r>
            <a:endParaRPr lang="en-US" sz="2000" dirty="0">
              <a:solidFill>
                <a:srgbClr val="333333"/>
              </a:solidFill>
              <a:latin typeface="Hack NF, Consolas,  Courier New"/>
            </a:endParaRP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46CD48-0EDB-4D34-B528-8C55A9BA56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</p:spTree>
    <p:extLst>
      <p:ext uri="{BB962C8B-B14F-4D97-AF65-F5344CB8AC3E}">
        <p14:creationId xmlns:p14="http://schemas.microsoft.com/office/powerpoint/2010/main" val="40441198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BC846-89D9-4251-B2D0-CC54C6261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That an Email Address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796F31-AC93-4865-82D8-C8C0395926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Hack NF, Consolas,  Courier New"/>
              </a:rPr>
              <a:t>'</a:t>
            </a:r>
            <a:r>
              <a:rPr lang="en-US" sz="2000" dirty="0">
                <a:solidFill>
                  <a:srgbClr val="8B0000"/>
                </a:solidFill>
                <a:latin typeface="Hack NF, Consolas,  Courier New"/>
              </a:rPr>
              <a:t>thomas.rayner@microsoft.com</a:t>
            </a:r>
            <a:r>
              <a:rPr lang="en-US" sz="2000" dirty="0">
                <a:solidFill>
                  <a:srgbClr val="000000"/>
                </a:solidFill>
                <a:latin typeface="Hack NF, Consolas,  Courier New"/>
              </a:rPr>
              <a:t>'</a:t>
            </a:r>
            <a:r>
              <a:rPr lang="en-US" sz="2000" dirty="0">
                <a:solidFill>
                  <a:srgbClr val="333333"/>
                </a:solidFill>
                <a:latin typeface="Hack NF, Consolas,  Courier New"/>
              </a:rPr>
              <a:t> </a:t>
            </a:r>
            <a:r>
              <a:rPr lang="en-US" sz="2000" dirty="0">
                <a:solidFill>
                  <a:srgbClr val="A9A9A9"/>
                </a:solidFill>
                <a:latin typeface="Hack NF, Consolas,  Courier New"/>
              </a:rPr>
              <a:t>-match</a:t>
            </a:r>
            <a:r>
              <a:rPr lang="en-US" sz="2000" dirty="0">
                <a:solidFill>
                  <a:srgbClr val="333333"/>
                </a:solidFill>
                <a:latin typeface="Hack NF, Consolas,  Courier New"/>
              </a:rPr>
              <a:t> 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333333"/>
                </a:solidFill>
                <a:latin typeface="Hack NF, Consolas,  Courier New"/>
              </a:rPr>
              <a:t>	</a:t>
            </a:r>
            <a:r>
              <a:rPr lang="en-US" sz="2000" dirty="0">
                <a:solidFill>
                  <a:srgbClr val="000000"/>
                </a:solidFill>
                <a:latin typeface="Hack NF, Consolas,  Courier New"/>
              </a:rPr>
              <a:t>'</a:t>
            </a:r>
            <a:r>
              <a:rPr lang="en-US" sz="2000" dirty="0">
                <a:solidFill>
                  <a:srgbClr val="8B0000"/>
                </a:solidFill>
                <a:latin typeface="Hack NF, Consolas,  Courier New"/>
              </a:rPr>
              <a:t>^[</a:t>
            </a:r>
            <a:r>
              <a:rPr lang="en-US" sz="2000" dirty="0">
                <a:solidFill>
                  <a:srgbClr val="8B0000"/>
                </a:solidFill>
                <a:uFill>
                  <a:solidFill>
                    <a:srgbClr val="FFFF00"/>
                  </a:solidFill>
                </a:uFill>
                <a:latin typeface="Hack NF, Consolas,  Courier New"/>
              </a:rPr>
              <a:t>a-</a:t>
            </a:r>
            <a:r>
              <a:rPr lang="en-US" sz="2000" dirty="0" err="1">
                <a:solidFill>
                  <a:srgbClr val="8B0000"/>
                </a:solidFill>
                <a:uFill>
                  <a:solidFill>
                    <a:srgbClr val="FFFF00"/>
                  </a:solidFill>
                </a:uFill>
                <a:latin typeface="Hack NF, Consolas,  Courier New"/>
              </a:rPr>
              <a:t>zA</a:t>
            </a:r>
            <a:r>
              <a:rPr lang="en-US" sz="2000" dirty="0">
                <a:solidFill>
                  <a:srgbClr val="8B0000"/>
                </a:solidFill>
                <a:uFill>
                  <a:solidFill>
                    <a:srgbClr val="FFFF00"/>
                  </a:solidFill>
                </a:uFill>
                <a:latin typeface="Hack NF, Consolas,  Courier New"/>
              </a:rPr>
              <a:t>-Z\._\-+</a:t>
            </a:r>
            <a:r>
              <a:rPr lang="en-US" sz="2000" dirty="0">
                <a:solidFill>
                  <a:srgbClr val="8B0000"/>
                </a:solidFill>
                <a:latin typeface="Hack NF, Consolas,  Courier New"/>
              </a:rPr>
              <a:t>]+@[</a:t>
            </a:r>
            <a:r>
              <a:rPr lang="en-US" sz="2000" dirty="0">
                <a:solidFill>
                  <a:srgbClr val="8B0000"/>
                </a:solidFill>
                <a:uFill>
                  <a:solidFill>
                    <a:srgbClr val="FFFF00"/>
                  </a:solidFill>
                </a:uFill>
                <a:latin typeface="Hack NF, Consolas,  Courier New"/>
              </a:rPr>
              <a:t>a-</a:t>
            </a:r>
            <a:r>
              <a:rPr lang="en-US" sz="2000" dirty="0" err="1">
                <a:solidFill>
                  <a:srgbClr val="8B0000"/>
                </a:solidFill>
                <a:uFill>
                  <a:solidFill>
                    <a:srgbClr val="FFFF00"/>
                  </a:solidFill>
                </a:uFill>
                <a:latin typeface="Hack NF, Consolas,  Courier New"/>
              </a:rPr>
              <a:t>zA</a:t>
            </a:r>
            <a:r>
              <a:rPr lang="en-US" sz="2000" dirty="0">
                <a:solidFill>
                  <a:srgbClr val="8B0000"/>
                </a:solidFill>
                <a:uFill>
                  <a:solidFill>
                    <a:srgbClr val="FFFF00"/>
                  </a:solidFill>
                </a:uFill>
                <a:latin typeface="Hack NF, Consolas,  Courier New"/>
              </a:rPr>
              <a:t>-Z\.\-</a:t>
            </a:r>
            <a:r>
              <a:rPr lang="en-US" sz="2000" dirty="0">
                <a:solidFill>
                  <a:srgbClr val="8B0000"/>
                </a:solidFill>
                <a:latin typeface="Hack NF, Consolas,  Courier New"/>
              </a:rPr>
              <a:t>]+\.[</a:t>
            </a:r>
            <a:r>
              <a:rPr lang="en-US" sz="2000" dirty="0">
                <a:solidFill>
                  <a:srgbClr val="8B0000"/>
                </a:solidFill>
                <a:uFill>
                  <a:solidFill>
                    <a:srgbClr val="FFFF00"/>
                  </a:solidFill>
                </a:uFill>
                <a:latin typeface="Hack NF, Consolas,  Courier New"/>
              </a:rPr>
              <a:t>a-</a:t>
            </a:r>
            <a:r>
              <a:rPr lang="en-US" sz="2000" dirty="0" err="1">
                <a:solidFill>
                  <a:srgbClr val="8B0000"/>
                </a:solidFill>
                <a:uFill>
                  <a:solidFill>
                    <a:srgbClr val="FFFF00"/>
                  </a:solidFill>
                </a:uFill>
                <a:latin typeface="Hack NF, Consolas,  Courier New"/>
              </a:rPr>
              <a:t>zA</a:t>
            </a:r>
            <a:r>
              <a:rPr lang="en-US" sz="2000" dirty="0">
                <a:solidFill>
                  <a:srgbClr val="8B0000"/>
                </a:solidFill>
                <a:uFill>
                  <a:solidFill>
                    <a:srgbClr val="FFFF00"/>
                  </a:solidFill>
                </a:uFill>
                <a:latin typeface="Hack NF, Consolas,  Courier New"/>
              </a:rPr>
              <a:t>-Z</a:t>
            </a:r>
            <a:r>
              <a:rPr lang="en-US" sz="2000" dirty="0">
                <a:solidFill>
                  <a:srgbClr val="8B0000"/>
                </a:solidFill>
                <a:latin typeface="Hack NF, Consolas,  Courier New"/>
              </a:rPr>
              <a:t>]{2,}$</a:t>
            </a:r>
            <a:r>
              <a:rPr lang="en-US" sz="2000" dirty="0">
                <a:solidFill>
                  <a:srgbClr val="000000"/>
                </a:solidFill>
                <a:latin typeface="Hack NF, Consolas,  Courier New"/>
              </a:rPr>
              <a:t>’</a:t>
            </a:r>
            <a:endParaRPr lang="en-US" sz="2000" dirty="0">
              <a:solidFill>
                <a:srgbClr val="333333"/>
              </a:solidFill>
              <a:latin typeface="Hack NF, Consolas,  Courier New"/>
            </a:endParaRPr>
          </a:p>
          <a:p>
            <a:pPr marL="0" indent="0">
              <a:buNone/>
            </a:pPr>
            <a:r>
              <a:rPr lang="en-US" sz="2000" dirty="0"/>
              <a:t>Returns True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Hack NF, Consolas,  Courier New"/>
              </a:rPr>
              <a:t>'</a:t>
            </a:r>
            <a:r>
              <a:rPr lang="en-US" sz="2000" dirty="0">
                <a:solidFill>
                  <a:srgbClr val="8B0000"/>
                </a:solidFill>
                <a:latin typeface="Hack NF, Consolas,  Courier New"/>
              </a:rPr>
              <a:t>not a real.com address</a:t>
            </a:r>
            <a:r>
              <a:rPr lang="en-US" sz="2000" dirty="0">
                <a:solidFill>
                  <a:srgbClr val="000000"/>
                </a:solidFill>
                <a:latin typeface="Hack NF, Consolas,  Courier New"/>
              </a:rPr>
              <a:t>'</a:t>
            </a:r>
            <a:r>
              <a:rPr lang="en-US" sz="2000" dirty="0">
                <a:solidFill>
                  <a:srgbClr val="333333"/>
                </a:solidFill>
                <a:latin typeface="Hack NF, Consolas,  Courier New"/>
              </a:rPr>
              <a:t> </a:t>
            </a:r>
            <a:r>
              <a:rPr lang="en-US" sz="2000" dirty="0">
                <a:solidFill>
                  <a:srgbClr val="A9A9A9"/>
                </a:solidFill>
                <a:latin typeface="Hack NF, Consolas,  Courier New"/>
              </a:rPr>
              <a:t>-match</a:t>
            </a:r>
            <a:r>
              <a:rPr lang="en-US" sz="2000" dirty="0">
                <a:solidFill>
                  <a:srgbClr val="333333"/>
                </a:solidFill>
                <a:latin typeface="Hack NF, Consolas,  Courier New"/>
              </a:rPr>
              <a:t> 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333333"/>
                </a:solidFill>
                <a:latin typeface="Hack NF, Consolas,  Courier New"/>
              </a:rPr>
              <a:t>	</a:t>
            </a:r>
            <a:r>
              <a:rPr lang="en-US" sz="2000" dirty="0">
                <a:solidFill>
                  <a:srgbClr val="000000"/>
                </a:solidFill>
                <a:latin typeface="Hack NF, Consolas,  Courier New"/>
              </a:rPr>
              <a:t>'</a:t>
            </a:r>
            <a:r>
              <a:rPr lang="en-US" sz="2000" dirty="0">
                <a:solidFill>
                  <a:srgbClr val="8B0000"/>
                </a:solidFill>
                <a:latin typeface="Hack NF, Consolas,  Courier New"/>
              </a:rPr>
              <a:t>^[</a:t>
            </a:r>
            <a:r>
              <a:rPr lang="en-US" sz="2000" dirty="0">
                <a:solidFill>
                  <a:srgbClr val="8B0000"/>
                </a:solidFill>
                <a:highlight>
                  <a:srgbClr val="FF00FF"/>
                </a:highlight>
                <a:latin typeface="Hack NF, Consolas,  Courier New"/>
              </a:rPr>
              <a:t>a-</a:t>
            </a:r>
            <a:r>
              <a:rPr lang="en-US" sz="2000" dirty="0" err="1">
                <a:solidFill>
                  <a:srgbClr val="8B0000"/>
                </a:solidFill>
                <a:highlight>
                  <a:srgbClr val="FF00FF"/>
                </a:highlight>
                <a:latin typeface="Hack NF, Consolas,  Courier New"/>
              </a:rPr>
              <a:t>zA</a:t>
            </a:r>
            <a:r>
              <a:rPr lang="en-US" sz="2000" dirty="0">
                <a:solidFill>
                  <a:srgbClr val="8B0000"/>
                </a:solidFill>
                <a:highlight>
                  <a:srgbClr val="FF00FF"/>
                </a:highlight>
                <a:latin typeface="Hack NF, Consolas,  Courier New"/>
              </a:rPr>
              <a:t>-Z</a:t>
            </a:r>
            <a:r>
              <a:rPr lang="en-US" sz="2000" dirty="0">
                <a:solidFill>
                  <a:srgbClr val="8B0000"/>
                </a:solidFill>
                <a:highlight>
                  <a:srgbClr val="C0C0C0"/>
                </a:highlight>
                <a:latin typeface="Hack NF, Consolas,  Courier New"/>
              </a:rPr>
              <a:t>\.</a:t>
            </a:r>
            <a:r>
              <a:rPr lang="en-US" sz="2000" dirty="0">
                <a:solidFill>
                  <a:srgbClr val="8B0000"/>
                </a:solidFill>
                <a:highlight>
                  <a:srgbClr val="00FF00"/>
                </a:highlight>
                <a:latin typeface="Hack NF, Consolas,  Courier New"/>
              </a:rPr>
              <a:t>_</a:t>
            </a:r>
            <a:r>
              <a:rPr lang="en-US" sz="2000" dirty="0">
                <a:solidFill>
                  <a:srgbClr val="8B0000"/>
                </a:solidFill>
                <a:highlight>
                  <a:srgbClr val="808000"/>
                </a:highlight>
                <a:latin typeface="Hack NF, Consolas,  Courier New"/>
              </a:rPr>
              <a:t>\-</a:t>
            </a:r>
            <a:r>
              <a:rPr lang="en-US" sz="2000" dirty="0">
                <a:solidFill>
                  <a:srgbClr val="8B0000"/>
                </a:solidFill>
                <a:highlight>
                  <a:srgbClr val="F77462"/>
                </a:highlight>
                <a:latin typeface="Hack NF, Consolas,  Courier New"/>
              </a:rPr>
              <a:t>+</a:t>
            </a:r>
            <a:r>
              <a:rPr lang="en-US" sz="2000" dirty="0">
                <a:solidFill>
                  <a:srgbClr val="8B0000"/>
                </a:solidFill>
                <a:latin typeface="Hack NF, Consolas,  Courier New"/>
              </a:rPr>
              <a:t>]+@[a-</a:t>
            </a:r>
            <a:r>
              <a:rPr lang="en-US" sz="2000" dirty="0" err="1">
                <a:solidFill>
                  <a:srgbClr val="8B0000"/>
                </a:solidFill>
                <a:latin typeface="Hack NF, Consolas,  Courier New"/>
              </a:rPr>
              <a:t>zA</a:t>
            </a:r>
            <a:r>
              <a:rPr lang="en-US" sz="2000" dirty="0">
                <a:solidFill>
                  <a:srgbClr val="8B0000"/>
                </a:solidFill>
                <a:latin typeface="Hack NF, Consolas,  Courier New"/>
              </a:rPr>
              <a:t>-Z\.\-]+\.[a-</a:t>
            </a:r>
            <a:r>
              <a:rPr lang="en-US" sz="2000" dirty="0" err="1">
                <a:solidFill>
                  <a:srgbClr val="8B0000"/>
                </a:solidFill>
                <a:latin typeface="Hack NF, Consolas,  Courier New"/>
              </a:rPr>
              <a:t>zA</a:t>
            </a:r>
            <a:r>
              <a:rPr lang="en-US" sz="2000" dirty="0">
                <a:solidFill>
                  <a:srgbClr val="8B0000"/>
                </a:solidFill>
                <a:latin typeface="Hack NF, Consolas,  Courier New"/>
              </a:rPr>
              <a:t>-Z]{2,}$</a:t>
            </a:r>
            <a:r>
              <a:rPr lang="en-US" sz="2000" dirty="0">
                <a:solidFill>
                  <a:srgbClr val="000000"/>
                </a:solidFill>
                <a:latin typeface="Hack NF, Consolas,  Courier New"/>
              </a:rPr>
              <a:t>’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Hack NF, Consolas,  Courier New"/>
              </a:rPr>
              <a:t>Returns False</a:t>
            </a:r>
            <a:endParaRPr lang="en-US" sz="2000" dirty="0">
              <a:solidFill>
                <a:srgbClr val="333333"/>
              </a:solidFill>
              <a:latin typeface="Hack NF, Consolas,  Courier New"/>
            </a:endParaRP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46CD48-0EDB-4D34-B528-8C55A9BA56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</p:spTree>
    <p:extLst>
      <p:ext uri="{BB962C8B-B14F-4D97-AF65-F5344CB8AC3E}">
        <p14:creationId xmlns:p14="http://schemas.microsoft.com/office/powerpoint/2010/main" val="6126828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BC846-89D9-4251-B2D0-CC54C6261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That an Email Address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796F31-AC93-4865-82D8-C8C0395926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Hack NF, Consolas,  Courier New"/>
              </a:rPr>
              <a:t>'</a:t>
            </a:r>
            <a:r>
              <a:rPr lang="en-US" sz="2000" dirty="0">
                <a:solidFill>
                  <a:srgbClr val="8B0000"/>
                </a:solidFill>
                <a:latin typeface="Hack NF, Consolas,  Courier New"/>
              </a:rPr>
              <a:t>thomas.rayner@microsoft.com</a:t>
            </a:r>
            <a:r>
              <a:rPr lang="en-US" sz="2000" dirty="0">
                <a:solidFill>
                  <a:srgbClr val="000000"/>
                </a:solidFill>
                <a:latin typeface="Hack NF, Consolas,  Courier New"/>
              </a:rPr>
              <a:t>'</a:t>
            </a:r>
            <a:r>
              <a:rPr lang="en-US" sz="2000" dirty="0">
                <a:solidFill>
                  <a:srgbClr val="333333"/>
                </a:solidFill>
                <a:latin typeface="Hack NF, Consolas,  Courier New"/>
              </a:rPr>
              <a:t> </a:t>
            </a:r>
            <a:r>
              <a:rPr lang="en-US" sz="2000" dirty="0">
                <a:solidFill>
                  <a:srgbClr val="A9A9A9"/>
                </a:solidFill>
                <a:latin typeface="Hack NF, Consolas,  Courier New"/>
              </a:rPr>
              <a:t>-match</a:t>
            </a:r>
            <a:r>
              <a:rPr lang="en-US" sz="2000" dirty="0">
                <a:solidFill>
                  <a:srgbClr val="333333"/>
                </a:solidFill>
                <a:latin typeface="Hack NF, Consolas,  Courier New"/>
              </a:rPr>
              <a:t> 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333333"/>
                </a:solidFill>
                <a:latin typeface="Hack NF, Consolas,  Courier New"/>
              </a:rPr>
              <a:t>	</a:t>
            </a:r>
            <a:r>
              <a:rPr lang="en-US" sz="2000" dirty="0">
                <a:solidFill>
                  <a:srgbClr val="000000"/>
                </a:solidFill>
                <a:latin typeface="Hack NF, Consolas,  Courier New"/>
              </a:rPr>
              <a:t>'</a:t>
            </a:r>
            <a:r>
              <a:rPr lang="en-US" sz="2000" dirty="0">
                <a:solidFill>
                  <a:srgbClr val="8B0000"/>
                </a:solidFill>
                <a:latin typeface="Hack NF, Consolas,  Courier New"/>
              </a:rPr>
              <a:t>^[</a:t>
            </a:r>
            <a:r>
              <a:rPr lang="en-US" sz="2000" dirty="0">
                <a:solidFill>
                  <a:srgbClr val="8B0000"/>
                </a:solidFill>
                <a:uFill>
                  <a:solidFill>
                    <a:srgbClr val="FFFF00"/>
                  </a:solidFill>
                </a:uFill>
                <a:latin typeface="Hack NF, Consolas,  Courier New"/>
              </a:rPr>
              <a:t>a-</a:t>
            </a:r>
            <a:r>
              <a:rPr lang="en-US" sz="2000" dirty="0" err="1">
                <a:solidFill>
                  <a:srgbClr val="8B0000"/>
                </a:solidFill>
                <a:uFill>
                  <a:solidFill>
                    <a:srgbClr val="FFFF00"/>
                  </a:solidFill>
                </a:uFill>
                <a:latin typeface="Hack NF, Consolas,  Courier New"/>
              </a:rPr>
              <a:t>zA</a:t>
            </a:r>
            <a:r>
              <a:rPr lang="en-US" sz="2000" dirty="0">
                <a:solidFill>
                  <a:srgbClr val="8B0000"/>
                </a:solidFill>
                <a:uFill>
                  <a:solidFill>
                    <a:srgbClr val="FFFF00"/>
                  </a:solidFill>
                </a:uFill>
                <a:latin typeface="Hack NF, Consolas,  Courier New"/>
              </a:rPr>
              <a:t>-Z\._\-+</a:t>
            </a:r>
            <a:r>
              <a:rPr lang="en-US" sz="2000" dirty="0">
                <a:solidFill>
                  <a:srgbClr val="8B0000"/>
                </a:solidFill>
                <a:latin typeface="Hack NF, Consolas,  Courier New"/>
              </a:rPr>
              <a:t>]+@[</a:t>
            </a:r>
            <a:r>
              <a:rPr lang="en-US" sz="2000" dirty="0">
                <a:solidFill>
                  <a:srgbClr val="8B0000"/>
                </a:solidFill>
                <a:uFill>
                  <a:solidFill>
                    <a:srgbClr val="FFFF00"/>
                  </a:solidFill>
                </a:uFill>
                <a:latin typeface="Hack NF, Consolas,  Courier New"/>
              </a:rPr>
              <a:t>a-</a:t>
            </a:r>
            <a:r>
              <a:rPr lang="en-US" sz="2000" dirty="0" err="1">
                <a:solidFill>
                  <a:srgbClr val="8B0000"/>
                </a:solidFill>
                <a:uFill>
                  <a:solidFill>
                    <a:srgbClr val="FFFF00"/>
                  </a:solidFill>
                </a:uFill>
                <a:latin typeface="Hack NF, Consolas,  Courier New"/>
              </a:rPr>
              <a:t>zA</a:t>
            </a:r>
            <a:r>
              <a:rPr lang="en-US" sz="2000" dirty="0">
                <a:solidFill>
                  <a:srgbClr val="8B0000"/>
                </a:solidFill>
                <a:uFill>
                  <a:solidFill>
                    <a:srgbClr val="FFFF00"/>
                  </a:solidFill>
                </a:uFill>
                <a:latin typeface="Hack NF, Consolas,  Courier New"/>
              </a:rPr>
              <a:t>-Z\.\-</a:t>
            </a:r>
            <a:r>
              <a:rPr lang="en-US" sz="2000" dirty="0">
                <a:solidFill>
                  <a:srgbClr val="8B0000"/>
                </a:solidFill>
                <a:latin typeface="Hack NF, Consolas,  Courier New"/>
              </a:rPr>
              <a:t>]+\.[</a:t>
            </a:r>
            <a:r>
              <a:rPr lang="en-US" sz="2000" dirty="0">
                <a:solidFill>
                  <a:srgbClr val="8B0000"/>
                </a:solidFill>
                <a:uFill>
                  <a:solidFill>
                    <a:srgbClr val="FFFF00"/>
                  </a:solidFill>
                </a:uFill>
                <a:latin typeface="Hack NF, Consolas,  Courier New"/>
              </a:rPr>
              <a:t>a-</a:t>
            </a:r>
            <a:r>
              <a:rPr lang="en-US" sz="2000" dirty="0" err="1">
                <a:solidFill>
                  <a:srgbClr val="8B0000"/>
                </a:solidFill>
                <a:uFill>
                  <a:solidFill>
                    <a:srgbClr val="FFFF00"/>
                  </a:solidFill>
                </a:uFill>
                <a:latin typeface="Hack NF, Consolas,  Courier New"/>
              </a:rPr>
              <a:t>zA</a:t>
            </a:r>
            <a:r>
              <a:rPr lang="en-US" sz="2000" dirty="0">
                <a:solidFill>
                  <a:srgbClr val="8B0000"/>
                </a:solidFill>
                <a:uFill>
                  <a:solidFill>
                    <a:srgbClr val="FFFF00"/>
                  </a:solidFill>
                </a:uFill>
                <a:latin typeface="Hack NF, Consolas,  Courier New"/>
              </a:rPr>
              <a:t>-Z</a:t>
            </a:r>
            <a:r>
              <a:rPr lang="en-US" sz="2000" dirty="0">
                <a:solidFill>
                  <a:srgbClr val="8B0000"/>
                </a:solidFill>
                <a:latin typeface="Hack NF, Consolas,  Courier New"/>
              </a:rPr>
              <a:t>]{2,}$</a:t>
            </a:r>
            <a:r>
              <a:rPr lang="en-US" sz="2000" dirty="0">
                <a:solidFill>
                  <a:srgbClr val="000000"/>
                </a:solidFill>
                <a:latin typeface="Hack NF, Consolas,  Courier New"/>
              </a:rPr>
              <a:t>’</a:t>
            </a:r>
            <a:endParaRPr lang="en-US" sz="2000" dirty="0">
              <a:solidFill>
                <a:srgbClr val="333333"/>
              </a:solidFill>
              <a:latin typeface="Hack NF, Consolas,  Courier New"/>
            </a:endParaRPr>
          </a:p>
          <a:p>
            <a:pPr marL="0" indent="0">
              <a:buNone/>
            </a:pPr>
            <a:r>
              <a:rPr lang="en-US" sz="2000" dirty="0"/>
              <a:t>Returns True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Hack NF, Consolas,  Courier New"/>
              </a:rPr>
              <a:t>'</a:t>
            </a:r>
            <a:r>
              <a:rPr lang="en-US" sz="2000" dirty="0">
                <a:solidFill>
                  <a:srgbClr val="8B0000"/>
                </a:solidFill>
                <a:latin typeface="Hack NF, Consolas,  Courier New"/>
              </a:rPr>
              <a:t>not a real.com address</a:t>
            </a:r>
            <a:r>
              <a:rPr lang="en-US" sz="2000" dirty="0">
                <a:solidFill>
                  <a:srgbClr val="000000"/>
                </a:solidFill>
                <a:latin typeface="Hack NF, Consolas,  Courier New"/>
              </a:rPr>
              <a:t>'</a:t>
            </a:r>
            <a:r>
              <a:rPr lang="en-US" sz="2000" dirty="0">
                <a:solidFill>
                  <a:srgbClr val="333333"/>
                </a:solidFill>
                <a:latin typeface="Hack NF, Consolas,  Courier New"/>
              </a:rPr>
              <a:t> </a:t>
            </a:r>
            <a:r>
              <a:rPr lang="en-US" sz="2000" dirty="0">
                <a:solidFill>
                  <a:srgbClr val="A9A9A9"/>
                </a:solidFill>
                <a:latin typeface="Hack NF, Consolas,  Courier New"/>
              </a:rPr>
              <a:t>-match</a:t>
            </a:r>
            <a:r>
              <a:rPr lang="en-US" sz="2000" dirty="0">
                <a:solidFill>
                  <a:srgbClr val="333333"/>
                </a:solidFill>
                <a:latin typeface="Hack NF, Consolas,  Courier New"/>
              </a:rPr>
              <a:t> 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333333"/>
                </a:solidFill>
                <a:latin typeface="Hack NF, Consolas,  Courier New"/>
              </a:rPr>
              <a:t>	</a:t>
            </a:r>
            <a:r>
              <a:rPr lang="en-US" sz="2000" dirty="0">
                <a:solidFill>
                  <a:srgbClr val="000000"/>
                </a:solidFill>
                <a:latin typeface="Hack NF, Consolas,  Courier New"/>
              </a:rPr>
              <a:t>'</a:t>
            </a:r>
            <a:r>
              <a:rPr lang="en-US" sz="2000" dirty="0">
                <a:solidFill>
                  <a:srgbClr val="8B0000"/>
                </a:solidFill>
                <a:latin typeface="Hack NF, Consolas,  Courier New"/>
              </a:rPr>
              <a:t>^</a:t>
            </a:r>
            <a:r>
              <a:rPr lang="en-US" sz="2000" dirty="0">
                <a:solidFill>
                  <a:srgbClr val="8B0000"/>
                </a:solidFill>
                <a:highlight>
                  <a:srgbClr val="FFFF00"/>
                </a:highlight>
                <a:latin typeface="Hack NF, Consolas,  Courier New"/>
              </a:rPr>
              <a:t>[</a:t>
            </a:r>
            <a:r>
              <a:rPr lang="en-US" sz="2000" u="heavy" dirty="0">
                <a:solidFill>
                  <a:srgbClr val="8B0000"/>
                </a:solidFill>
                <a:highlight>
                  <a:srgbClr val="FF00FF"/>
                </a:highlight>
                <a:uFill>
                  <a:solidFill>
                    <a:srgbClr val="FFFF00"/>
                  </a:solidFill>
                </a:uFill>
                <a:latin typeface="Hack NF, Consolas,  Courier New"/>
              </a:rPr>
              <a:t>a-</a:t>
            </a:r>
            <a:r>
              <a:rPr lang="en-US" sz="2000" u="heavy" dirty="0" err="1">
                <a:solidFill>
                  <a:srgbClr val="8B0000"/>
                </a:solidFill>
                <a:highlight>
                  <a:srgbClr val="FF00FF"/>
                </a:highlight>
                <a:uFill>
                  <a:solidFill>
                    <a:srgbClr val="FFFF00"/>
                  </a:solidFill>
                </a:uFill>
                <a:latin typeface="Hack NF, Consolas,  Courier New"/>
              </a:rPr>
              <a:t>zA</a:t>
            </a:r>
            <a:r>
              <a:rPr lang="en-US" sz="2000" u="heavy" dirty="0">
                <a:solidFill>
                  <a:srgbClr val="8B0000"/>
                </a:solidFill>
                <a:highlight>
                  <a:srgbClr val="FF00FF"/>
                </a:highlight>
                <a:uFill>
                  <a:solidFill>
                    <a:srgbClr val="FFFF00"/>
                  </a:solidFill>
                </a:uFill>
                <a:latin typeface="Hack NF, Consolas,  Courier New"/>
              </a:rPr>
              <a:t>-Z</a:t>
            </a:r>
            <a:r>
              <a:rPr lang="en-US" sz="2000" u="heavy" dirty="0">
                <a:solidFill>
                  <a:srgbClr val="8B0000"/>
                </a:solidFill>
                <a:highlight>
                  <a:srgbClr val="C0C0C0"/>
                </a:highlight>
                <a:uFill>
                  <a:solidFill>
                    <a:srgbClr val="FFFF00"/>
                  </a:solidFill>
                </a:uFill>
                <a:latin typeface="Hack NF, Consolas,  Courier New"/>
              </a:rPr>
              <a:t>\.</a:t>
            </a:r>
            <a:r>
              <a:rPr lang="en-US" sz="2000" u="heavy" dirty="0">
                <a:solidFill>
                  <a:srgbClr val="8B0000"/>
                </a:solidFill>
                <a:highlight>
                  <a:srgbClr val="00FF00"/>
                </a:highlight>
                <a:uFill>
                  <a:solidFill>
                    <a:srgbClr val="FFFF00"/>
                  </a:solidFill>
                </a:uFill>
                <a:latin typeface="Hack NF, Consolas,  Courier New"/>
              </a:rPr>
              <a:t>_</a:t>
            </a:r>
            <a:r>
              <a:rPr lang="en-US" sz="2000" u="heavy" dirty="0">
                <a:solidFill>
                  <a:srgbClr val="8B0000"/>
                </a:solidFill>
                <a:highlight>
                  <a:srgbClr val="808000"/>
                </a:highlight>
                <a:uFill>
                  <a:solidFill>
                    <a:srgbClr val="FFFF00"/>
                  </a:solidFill>
                </a:uFill>
                <a:latin typeface="Hack NF, Consolas,  Courier New"/>
              </a:rPr>
              <a:t>\-</a:t>
            </a:r>
            <a:r>
              <a:rPr lang="en-US" sz="2000" u="heavy" dirty="0">
                <a:solidFill>
                  <a:srgbClr val="8B0000"/>
                </a:solidFill>
                <a:highlight>
                  <a:srgbClr val="F77462"/>
                </a:highlight>
                <a:uFill>
                  <a:solidFill>
                    <a:srgbClr val="FFFF00"/>
                  </a:solidFill>
                </a:uFill>
                <a:latin typeface="Hack NF, Consolas,  Courier New"/>
              </a:rPr>
              <a:t>+</a:t>
            </a:r>
            <a:r>
              <a:rPr lang="en-US" sz="2000" dirty="0">
                <a:solidFill>
                  <a:srgbClr val="8B0000"/>
                </a:solidFill>
                <a:highlight>
                  <a:srgbClr val="FFFF00"/>
                </a:highlight>
                <a:latin typeface="Hack NF, Consolas,  Courier New"/>
              </a:rPr>
              <a:t>]</a:t>
            </a:r>
            <a:r>
              <a:rPr lang="en-US" sz="2000" dirty="0">
                <a:solidFill>
                  <a:srgbClr val="8B0000"/>
                </a:solidFill>
                <a:latin typeface="Hack NF, Consolas,  Courier New"/>
              </a:rPr>
              <a:t>+@[a-</a:t>
            </a:r>
            <a:r>
              <a:rPr lang="en-US" sz="2000" dirty="0" err="1">
                <a:solidFill>
                  <a:srgbClr val="8B0000"/>
                </a:solidFill>
                <a:latin typeface="Hack NF, Consolas,  Courier New"/>
              </a:rPr>
              <a:t>zA</a:t>
            </a:r>
            <a:r>
              <a:rPr lang="en-US" sz="2000" dirty="0">
                <a:solidFill>
                  <a:srgbClr val="8B0000"/>
                </a:solidFill>
                <a:latin typeface="Hack NF, Consolas,  Courier New"/>
              </a:rPr>
              <a:t>-Z\.\-]+\.[a-</a:t>
            </a:r>
            <a:r>
              <a:rPr lang="en-US" sz="2000" dirty="0" err="1">
                <a:solidFill>
                  <a:srgbClr val="8B0000"/>
                </a:solidFill>
                <a:latin typeface="Hack NF, Consolas,  Courier New"/>
              </a:rPr>
              <a:t>zA</a:t>
            </a:r>
            <a:r>
              <a:rPr lang="en-US" sz="2000" dirty="0">
                <a:solidFill>
                  <a:srgbClr val="8B0000"/>
                </a:solidFill>
                <a:latin typeface="Hack NF, Consolas,  Courier New"/>
              </a:rPr>
              <a:t>-Z]{2,}$</a:t>
            </a:r>
            <a:r>
              <a:rPr lang="en-US" sz="2000" dirty="0">
                <a:solidFill>
                  <a:srgbClr val="000000"/>
                </a:solidFill>
                <a:latin typeface="Hack NF, Consolas,  Courier New"/>
              </a:rPr>
              <a:t>’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Hack NF, Consolas,  Courier New"/>
              </a:rPr>
              <a:t>Returns False</a:t>
            </a:r>
            <a:endParaRPr lang="en-US" sz="2000" dirty="0">
              <a:solidFill>
                <a:srgbClr val="333333"/>
              </a:solidFill>
              <a:latin typeface="Hack NF, Consolas,  Courier New"/>
            </a:endParaRP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46CD48-0EDB-4D34-B528-8C55A9BA56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</p:spTree>
    <p:extLst>
      <p:ext uri="{BB962C8B-B14F-4D97-AF65-F5344CB8AC3E}">
        <p14:creationId xmlns:p14="http://schemas.microsoft.com/office/powerpoint/2010/main" val="25087065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6AEFA-A174-4A2F-8DBB-E0F42F49F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Plus Symbol – One or More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804594-0F9C-4C61-81EA-B698D25235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63626"/>
            <a:ext cx="8229600" cy="37036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8B0000"/>
                </a:solidFill>
                <a:latin typeface="Hack NF" panose="020B0609030202020204" pitchFamily="50" charset="0"/>
              </a:rPr>
              <a:t>something.txt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A9A9A9"/>
                </a:solidFill>
                <a:latin typeface="Hack NF" panose="020B0609030202020204" pitchFamily="50" charset="0"/>
              </a:rPr>
              <a:t>-match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8B0000"/>
                </a:solidFill>
                <a:latin typeface="Hack NF" panose="020B0609030202020204" pitchFamily="50" charset="0"/>
              </a:rPr>
              <a:t>s+omething.txt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’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Returns True</a:t>
            </a:r>
          </a:p>
          <a:p>
            <a:pPr marL="0" indent="0">
              <a:buNone/>
            </a:pPr>
            <a:endParaRPr lang="en-US" sz="2000" dirty="0">
              <a:solidFill>
                <a:srgbClr val="333333"/>
              </a:solidFill>
              <a:latin typeface="Hack NF" panose="020B0609030202020204" pitchFamily="50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717EF6-9C95-4269-AEB0-E3ED40AD18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</p:spTree>
    <p:extLst>
      <p:ext uri="{BB962C8B-B14F-4D97-AF65-F5344CB8AC3E}">
        <p14:creationId xmlns:p14="http://schemas.microsoft.com/office/powerpoint/2010/main" val="2406767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BC846-89D9-4251-B2D0-CC54C6261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That an Email Address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796F31-AC93-4865-82D8-C8C0395926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Hack NF, Consolas,  Courier New"/>
              </a:rPr>
              <a:t>'</a:t>
            </a:r>
            <a:r>
              <a:rPr lang="en-US" sz="2000" dirty="0">
                <a:solidFill>
                  <a:srgbClr val="8B0000"/>
                </a:solidFill>
                <a:latin typeface="Hack NF, Consolas,  Courier New"/>
              </a:rPr>
              <a:t>thomas.rayner@microsoft.com</a:t>
            </a:r>
            <a:r>
              <a:rPr lang="en-US" sz="2000" dirty="0">
                <a:solidFill>
                  <a:srgbClr val="000000"/>
                </a:solidFill>
                <a:latin typeface="Hack NF, Consolas,  Courier New"/>
              </a:rPr>
              <a:t>'</a:t>
            </a:r>
            <a:r>
              <a:rPr lang="en-US" sz="2000" dirty="0">
                <a:solidFill>
                  <a:srgbClr val="333333"/>
                </a:solidFill>
                <a:latin typeface="Hack NF, Consolas,  Courier New"/>
              </a:rPr>
              <a:t> </a:t>
            </a:r>
            <a:r>
              <a:rPr lang="en-US" sz="2000" dirty="0">
                <a:solidFill>
                  <a:srgbClr val="A9A9A9"/>
                </a:solidFill>
                <a:latin typeface="Hack NF, Consolas,  Courier New"/>
              </a:rPr>
              <a:t>-match</a:t>
            </a:r>
            <a:r>
              <a:rPr lang="en-US" sz="2000" dirty="0">
                <a:solidFill>
                  <a:srgbClr val="333333"/>
                </a:solidFill>
                <a:latin typeface="Hack NF, Consolas,  Courier New"/>
              </a:rPr>
              <a:t> 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333333"/>
                </a:solidFill>
                <a:latin typeface="Hack NF, Consolas,  Courier New"/>
              </a:rPr>
              <a:t>	</a:t>
            </a:r>
            <a:r>
              <a:rPr lang="en-US" sz="2000" dirty="0">
                <a:solidFill>
                  <a:srgbClr val="000000"/>
                </a:solidFill>
                <a:latin typeface="Hack NF, Consolas,  Courier New"/>
              </a:rPr>
              <a:t>'</a:t>
            </a:r>
            <a:r>
              <a:rPr lang="en-US" sz="2000" dirty="0">
                <a:solidFill>
                  <a:srgbClr val="8B0000"/>
                </a:solidFill>
                <a:latin typeface="Hack NF, Consolas,  Courier New"/>
              </a:rPr>
              <a:t>^[</a:t>
            </a:r>
            <a:r>
              <a:rPr lang="en-US" sz="2000" dirty="0">
                <a:solidFill>
                  <a:srgbClr val="8B0000"/>
                </a:solidFill>
                <a:uFill>
                  <a:solidFill>
                    <a:srgbClr val="FFFF00"/>
                  </a:solidFill>
                </a:uFill>
                <a:latin typeface="Hack NF, Consolas,  Courier New"/>
              </a:rPr>
              <a:t>a-</a:t>
            </a:r>
            <a:r>
              <a:rPr lang="en-US" sz="2000" dirty="0" err="1">
                <a:solidFill>
                  <a:srgbClr val="8B0000"/>
                </a:solidFill>
                <a:uFill>
                  <a:solidFill>
                    <a:srgbClr val="FFFF00"/>
                  </a:solidFill>
                </a:uFill>
                <a:latin typeface="Hack NF, Consolas,  Courier New"/>
              </a:rPr>
              <a:t>zA</a:t>
            </a:r>
            <a:r>
              <a:rPr lang="en-US" sz="2000" dirty="0">
                <a:solidFill>
                  <a:srgbClr val="8B0000"/>
                </a:solidFill>
                <a:uFill>
                  <a:solidFill>
                    <a:srgbClr val="FFFF00"/>
                  </a:solidFill>
                </a:uFill>
                <a:latin typeface="Hack NF, Consolas,  Courier New"/>
              </a:rPr>
              <a:t>-Z\._\-+</a:t>
            </a:r>
            <a:r>
              <a:rPr lang="en-US" sz="2000" dirty="0">
                <a:solidFill>
                  <a:srgbClr val="8B0000"/>
                </a:solidFill>
                <a:latin typeface="Hack NF, Consolas,  Courier New"/>
              </a:rPr>
              <a:t>]+@[</a:t>
            </a:r>
            <a:r>
              <a:rPr lang="en-US" sz="2000" dirty="0">
                <a:solidFill>
                  <a:srgbClr val="8B0000"/>
                </a:solidFill>
                <a:uFill>
                  <a:solidFill>
                    <a:srgbClr val="FFFF00"/>
                  </a:solidFill>
                </a:uFill>
                <a:latin typeface="Hack NF, Consolas,  Courier New"/>
              </a:rPr>
              <a:t>a-</a:t>
            </a:r>
            <a:r>
              <a:rPr lang="en-US" sz="2000" dirty="0" err="1">
                <a:solidFill>
                  <a:srgbClr val="8B0000"/>
                </a:solidFill>
                <a:uFill>
                  <a:solidFill>
                    <a:srgbClr val="FFFF00"/>
                  </a:solidFill>
                </a:uFill>
                <a:latin typeface="Hack NF, Consolas,  Courier New"/>
              </a:rPr>
              <a:t>zA</a:t>
            </a:r>
            <a:r>
              <a:rPr lang="en-US" sz="2000" dirty="0">
                <a:solidFill>
                  <a:srgbClr val="8B0000"/>
                </a:solidFill>
                <a:uFill>
                  <a:solidFill>
                    <a:srgbClr val="FFFF00"/>
                  </a:solidFill>
                </a:uFill>
                <a:latin typeface="Hack NF, Consolas,  Courier New"/>
              </a:rPr>
              <a:t>-Z\.\-</a:t>
            </a:r>
            <a:r>
              <a:rPr lang="en-US" sz="2000" dirty="0">
                <a:solidFill>
                  <a:srgbClr val="8B0000"/>
                </a:solidFill>
                <a:latin typeface="Hack NF, Consolas,  Courier New"/>
              </a:rPr>
              <a:t>]+\.[</a:t>
            </a:r>
            <a:r>
              <a:rPr lang="en-US" sz="2000" dirty="0">
                <a:solidFill>
                  <a:srgbClr val="8B0000"/>
                </a:solidFill>
                <a:uFill>
                  <a:solidFill>
                    <a:srgbClr val="FFFF00"/>
                  </a:solidFill>
                </a:uFill>
                <a:latin typeface="Hack NF, Consolas,  Courier New"/>
              </a:rPr>
              <a:t>a-</a:t>
            </a:r>
            <a:r>
              <a:rPr lang="en-US" sz="2000" dirty="0" err="1">
                <a:solidFill>
                  <a:srgbClr val="8B0000"/>
                </a:solidFill>
                <a:uFill>
                  <a:solidFill>
                    <a:srgbClr val="FFFF00"/>
                  </a:solidFill>
                </a:uFill>
                <a:latin typeface="Hack NF, Consolas,  Courier New"/>
              </a:rPr>
              <a:t>zA</a:t>
            </a:r>
            <a:r>
              <a:rPr lang="en-US" sz="2000" dirty="0">
                <a:solidFill>
                  <a:srgbClr val="8B0000"/>
                </a:solidFill>
                <a:uFill>
                  <a:solidFill>
                    <a:srgbClr val="FFFF00"/>
                  </a:solidFill>
                </a:uFill>
                <a:latin typeface="Hack NF, Consolas,  Courier New"/>
              </a:rPr>
              <a:t>-Z</a:t>
            </a:r>
            <a:r>
              <a:rPr lang="en-US" sz="2000" dirty="0">
                <a:solidFill>
                  <a:srgbClr val="8B0000"/>
                </a:solidFill>
                <a:latin typeface="Hack NF, Consolas,  Courier New"/>
              </a:rPr>
              <a:t>]{2,}$</a:t>
            </a:r>
            <a:r>
              <a:rPr lang="en-US" sz="2000" dirty="0">
                <a:solidFill>
                  <a:srgbClr val="000000"/>
                </a:solidFill>
                <a:latin typeface="Hack NF, Consolas,  Courier New"/>
              </a:rPr>
              <a:t>’</a:t>
            </a:r>
            <a:endParaRPr lang="en-US" sz="2000" dirty="0">
              <a:solidFill>
                <a:srgbClr val="333333"/>
              </a:solidFill>
              <a:latin typeface="Hack NF, Consolas,  Courier New"/>
            </a:endParaRPr>
          </a:p>
          <a:p>
            <a:pPr marL="0" indent="0">
              <a:buNone/>
            </a:pPr>
            <a:r>
              <a:rPr lang="en-US" sz="2000" dirty="0"/>
              <a:t>Returns True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Hack NF, Consolas,  Courier New"/>
              </a:rPr>
              <a:t>'</a:t>
            </a:r>
            <a:r>
              <a:rPr lang="en-US" sz="2000" dirty="0">
                <a:solidFill>
                  <a:srgbClr val="8B0000"/>
                </a:solidFill>
                <a:latin typeface="Hack NF, Consolas,  Courier New"/>
              </a:rPr>
              <a:t>not a real.com address</a:t>
            </a:r>
            <a:r>
              <a:rPr lang="en-US" sz="2000" dirty="0">
                <a:solidFill>
                  <a:srgbClr val="000000"/>
                </a:solidFill>
                <a:latin typeface="Hack NF, Consolas,  Courier New"/>
              </a:rPr>
              <a:t>'</a:t>
            </a:r>
            <a:r>
              <a:rPr lang="en-US" sz="2000" dirty="0">
                <a:solidFill>
                  <a:srgbClr val="333333"/>
                </a:solidFill>
                <a:latin typeface="Hack NF, Consolas,  Courier New"/>
              </a:rPr>
              <a:t> </a:t>
            </a:r>
            <a:r>
              <a:rPr lang="en-US" sz="2000" dirty="0">
                <a:solidFill>
                  <a:srgbClr val="A9A9A9"/>
                </a:solidFill>
                <a:latin typeface="Hack NF, Consolas,  Courier New"/>
              </a:rPr>
              <a:t>-match</a:t>
            </a:r>
            <a:r>
              <a:rPr lang="en-US" sz="2000" dirty="0">
                <a:solidFill>
                  <a:srgbClr val="333333"/>
                </a:solidFill>
                <a:latin typeface="Hack NF, Consolas,  Courier New"/>
              </a:rPr>
              <a:t> 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333333"/>
                </a:solidFill>
                <a:latin typeface="Hack NF, Consolas,  Courier New"/>
              </a:rPr>
              <a:t>	</a:t>
            </a:r>
            <a:r>
              <a:rPr lang="en-US" sz="2000" dirty="0">
                <a:solidFill>
                  <a:srgbClr val="000000"/>
                </a:solidFill>
                <a:latin typeface="Hack NF, Consolas,  Courier New"/>
              </a:rPr>
              <a:t>'</a:t>
            </a:r>
            <a:r>
              <a:rPr lang="en-US" sz="2000" dirty="0">
                <a:solidFill>
                  <a:srgbClr val="8B0000"/>
                </a:solidFill>
                <a:latin typeface="Hack NF, Consolas,  Courier New"/>
              </a:rPr>
              <a:t>^</a:t>
            </a:r>
            <a:r>
              <a:rPr lang="en-US" sz="2000" dirty="0">
                <a:solidFill>
                  <a:srgbClr val="8B0000"/>
                </a:solidFill>
                <a:highlight>
                  <a:srgbClr val="FFFF00"/>
                </a:highlight>
                <a:latin typeface="Hack NF, Consolas,  Courier New"/>
              </a:rPr>
              <a:t>[</a:t>
            </a:r>
            <a:r>
              <a:rPr lang="en-US" sz="2000" u="heavy" dirty="0">
                <a:solidFill>
                  <a:srgbClr val="8B0000"/>
                </a:solidFill>
                <a:highlight>
                  <a:srgbClr val="FF00FF"/>
                </a:highlight>
                <a:uFill>
                  <a:solidFill>
                    <a:srgbClr val="FFFF00"/>
                  </a:solidFill>
                </a:uFill>
                <a:latin typeface="Hack NF, Consolas,  Courier New"/>
              </a:rPr>
              <a:t>a-</a:t>
            </a:r>
            <a:r>
              <a:rPr lang="en-US" sz="2000" u="heavy" dirty="0" err="1">
                <a:solidFill>
                  <a:srgbClr val="8B0000"/>
                </a:solidFill>
                <a:highlight>
                  <a:srgbClr val="FF00FF"/>
                </a:highlight>
                <a:uFill>
                  <a:solidFill>
                    <a:srgbClr val="FFFF00"/>
                  </a:solidFill>
                </a:uFill>
                <a:latin typeface="Hack NF, Consolas,  Courier New"/>
              </a:rPr>
              <a:t>zA</a:t>
            </a:r>
            <a:r>
              <a:rPr lang="en-US" sz="2000" u="heavy" dirty="0">
                <a:solidFill>
                  <a:srgbClr val="8B0000"/>
                </a:solidFill>
                <a:highlight>
                  <a:srgbClr val="FF00FF"/>
                </a:highlight>
                <a:uFill>
                  <a:solidFill>
                    <a:srgbClr val="FFFF00"/>
                  </a:solidFill>
                </a:uFill>
                <a:latin typeface="Hack NF, Consolas,  Courier New"/>
              </a:rPr>
              <a:t>-Z</a:t>
            </a:r>
            <a:r>
              <a:rPr lang="en-US" sz="2000" u="heavy" dirty="0">
                <a:solidFill>
                  <a:srgbClr val="8B0000"/>
                </a:solidFill>
                <a:highlight>
                  <a:srgbClr val="C0C0C0"/>
                </a:highlight>
                <a:uFill>
                  <a:solidFill>
                    <a:srgbClr val="FFFF00"/>
                  </a:solidFill>
                </a:uFill>
                <a:latin typeface="Hack NF, Consolas,  Courier New"/>
              </a:rPr>
              <a:t>\.</a:t>
            </a:r>
            <a:r>
              <a:rPr lang="en-US" sz="2000" u="heavy" dirty="0">
                <a:solidFill>
                  <a:srgbClr val="8B0000"/>
                </a:solidFill>
                <a:highlight>
                  <a:srgbClr val="00FF00"/>
                </a:highlight>
                <a:uFill>
                  <a:solidFill>
                    <a:srgbClr val="FFFF00"/>
                  </a:solidFill>
                </a:uFill>
                <a:latin typeface="Hack NF, Consolas,  Courier New"/>
              </a:rPr>
              <a:t>_</a:t>
            </a:r>
            <a:r>
              <a:rPr lang="en-US" sz="2000" u="heavy" dirty="0">
                <a:solidFill>
                  <a:srgbClr val="8B0000"/>
                </a:solidFill>
                <a:highlight>
                  <a:srgbClr val="808000"/>
                </a:highlight>
                <a:uFill>
                  <a:solidFill>
                    <a:srgbClr val="FFFF00"/>
                  </a:solidFill>
                </a:uFill>
                <a:latin typeface="Hack NF, Consolas,  Courier New"/>
              </a:rPr>
              <a:t>\-</a:t>
            </a:r>
            <a:r>
              <a:rPr lang="en-US" sz="2000" u="heavy" dirty="0">
                <a:solidFill>
                  <a:srgbClr val="8B0000"/>
                </a:solidFill>
                <a:highlight>
                  <a:srgbClr val="F77462"/>
                </a:highlight>
                <a:uFill>
                  <a:solidFill>
                    <a:srgbClr val="FFFF00"/>
                  </a:solidFill>
                </a:uFill>
                <a:latin typeface="Hack NF, Consolas,  Courier New"/>
              </a:rPr>
              <a:t>+</a:t>
            </a:r>
            <a:r>
              <a:rPr lang="en-US" sz="2000" dirty="0">
                <a:solidFill>
                  <a:srgbClr val="8B0000"/>
                </a:solidFill>
                <a:highlight>
                  <a:srgbClr val="FFFF00"/>
                </a:highlight>
                <a:latin typeface="Hack NF, Consolas,  Courier New"/>
              </a:rPr>
              <a:t>]+</a:t>
            </a:r>
            <a:r>
              <a:rPr lang="en-US" sz="2000" dirty="0">
                <a:solidFill>
                  <a:srgbClr val="8B0000"/>
                </a:solidFill>
                <a:latin typeface="Hack NF, Consolas,  Courier New"/>
              </a:rPr>
              <a:t>@[a-</a:t>
            </a:r>
            <a:r>
              <a:rPr lang="en-US" sz="2000" dirty="0" err="1">
                <a:solidFill>
                  <a:srgbClr val="8B0000"/>
                </a:solidFill>
                <a:latin typeface="Hack NF, Consolas,  Courier New"/>
              </a:rPr>
              <a:t>zA</a:t>
            </a:r>
            <a:r>
              <a:rPr lang="en-US" sz="2000" dirty="0">
                <a:solidFill>
                  <a:srgbClr val="8B0000"/>
                </a:solidFill>
                <a:latin typeface="Hack NF, Consolas,  Courier New"/>
              </a:rPr>
              <a:t>-Z\.\-]+\.[a-</a:t>
            </a:r>
            <a:r>
              <a:rPr lang="en-US" sz="2000" dirty="0" err="1">
                <a:solidFill>
                  <a:srgbClr val="8B0000"/>
                </a:solidFill>
                <a:latin typeface="Hack NF, Consolas,  Courier New"/>
              </a:rPr>
              <a:t>zA</a:t>
            </a:r>
            <a:r>
              <a:rPr lang="en-US" sz="2000" dirty="0">
                <a:solidFill>
                  <a:srgbClr val="8B0000"/>
                </a:solidFill>
                <a:latin typeface="Hack NF, Consolas,  Courier New"/>
              </a:rPr>
              <a:t>-Z]{2,}$</a:t>
            </a:r>
            <a:r>
              <a:rPr lang="en-US" sz="2000" dirty="0">
                <a:solidFill>
                  <a:srgbClr val="000000"/>
                </a:solidFill>
                <a:latin typeface="Hack NF, Consolas,  Courier New"/>
              </a:rPr>
              <a:t>’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Hack NF, Consolas,  Courier New"/>
              </a:rPr>
              <a:t>Returns False</a:t>
            </a:r>
            <a:endParaRPr lang="en-US" sz="2000" dirty="0">
              <a:solidFill>
                <a:srgbClr val="333333"/>
              </a:solidFill>
              <a:latin typeface="Hack NF, Consolas,  Courier New"/>
            </a:endParaRP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46CD48-0EDB-4D34-B528-8C55A9BA56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</p:spTree>
    <p:extLst>
      <p:ext uri="{BB962C8B-B14F-4D97-AF65-F5344CB8AC3E}">
        <p14:creationId xmlns:p14="http://schemas.microsoft.com/office/powerpoint/2010/main" val="35449107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BC846-89D9-4251-B2D0-CC54C6261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That an Email Address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796F31-AC93-4865-82D8-C8C0395926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Hack NF, Consolas,  Courier New"/>
              </a:rPr>
              <a:t>'</a:t>
            </a:r>
            <a:r>
              <a:rPr lang="en-US" sz="2000" dirty="0">
                <a:solidFill>
                  <a:srgbClr val="8B0000"/>
                </a:solidFill>
                <a:latin typeface="Hack NF, Consolas,  Courier New"/>
              </a:rPr>
              <a:t>thomas.rayner@microsoft.com</a:t>
            </a:r>
            <a:r>
              <a:rPr lang="en-US" sz="2000" dirty="0">
                <a:solidFill>
                  <a:srgbClr val="000000"/>
                </a:solidFill>
                <a:latin typeface="Hack NF, Consolas,  Courier New"/>
              </a:rPr>
              <a:t>'</a:t>
            </a:r>
            <a:r>
              <a:rPr lang="en-US" sz="2000" dirty="0">
                <a:solidFill>
                  <a:srgbClr val="333333"/>
                </a:solidFill>
                <a:latin typeface="Hack NF, Consolas,  Courier New"/>
              </a:rPr>
              <a:t> </a:t>
            </a:r>
            <a:r>
              <a:rPr lang="en-US" sz="2000" dirty="0">
                <a:solidFill>
                  <a:srgbClr val="A9A9A9"/>
                </a:solidFill>
                <a:latin typeface="Hack NF, Consolas,  Courier New"/>
              </a:rPr>
              <a:t>-match</a:t>
            </a:r>
            <a:r>
              <a:rPr lang="en-US" sz="2000" dirty="0">
                <a:solidFill>
                  <a:srgbClr val="333333"/>
                </a:solidFill>
                <a:latin typeface="Hack NF, Consolas,  Courier New"/>
              </a:rPr>
              <a:t> 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333333"/>
                </a:solidFill>
                <a:latin typeface="Hack NF, Consolas,  Courier New"/>
              </a:rPr>
              <a:t>	</a:t>
            </a:r>
            <a:r>
              <a:rPr lang="en-US" sz="2000" dirty="0">
                <a:solidFill>
                  <a:srgbClr val="000000"/>
                </a:solidFill>
                <a:latin typeface="Hack NF, Consolas,  Courier New"/>
              </a:rPr>
              <a:t>'</a:t>
            </a:r>
            <a:r>
              <a:rPr lang="en-US" sz="2000" dirty="0">
                <a:solidFill>
                  <a:srgbClr val="8B0000"/>
                </a:solidFill>
                <a:latin typeface="Hack NF, Consolas,  Courier New"/>
              </a:rPr>
              <a:t>^[</a:t>
            </a:r>
            <a:r>
              <a:rPr lang="en-US" sz="2000" dirty="0">
                <a:solidFill>
                  <a:srgbClr val="8B0000"/>
                </a:solidFill>
                <a:uFill>
                  <a:solidFill>
                    <a:srgbClr val="FFFF00"/>
                  </a:solidFill>
                </a:uFill>
                <a:latin typeface="Hack NF, Consolas,  Courier New"/>
              </a:rPr>
              <a:t>a-</a:t>
            </a:r>
            <a:r>
              <a:rPr lang="en-US" sz="2000" dirty="0" err="1">
                <a:solidFill>
                  <a:srgbClr val="8B0000"/>
                </a:solidFill>
                <a:uFill>
                  <a:solidFill>
                    <a:srgbClr val="FFFF00"/>
                  </a:solidFill>
                </a:uFill>
                <a:latin typeface="Hack NF, Consolas,  Courier New"/>
              </a:rPr>
              <a:t>zA</a:t>
            </a:r>
            <a:r>
              <a:rPr lang="en-US" sz="2000" dirty="0">
                <a:solidFill>
                  <a:srgbClr val="8B0000"/>
                </a:solidFill>
                <a:uFill>
                  <a:solidFill>
                    <a:srgbClr val="FFFF00"/>
                  </a:solidFill>
                </a:uFill>
                <a:latin typeface="Hack NF, Consolas,  Courier New"/>
              </a:rPr>
              <a:t>-Z\._\-+</a:t>
            </a:r>
            <a:r>
              <a:rPr lang="en-US" sz="2000" dirty="0">
                <a:solidFill>
                  <a:srgbClr val="8B0000"/>
                </a:solidFill>
                <a:latin typeface="Hack NF, Consolas,  Courier New"/>
              </a:rPr>
              <a:t>]+@[</a:t>
            </a:r>
            <a:r>
              <a:rPr lang="en-US" sz="2000" dirty="0">
                <a:solidFill>
                  <a:srgbClr val="8B0000"/>
                </a:solidFill>
                <a:uFill>
                  <a:solidFill>
                    <a:srgbClr val="FFFF00"/>
                  </a:solidFill>
                </a:uFill>
                <a:latin typeface="Hack NF, Consolas,  Courier New"/>
              </a:rPr>
              <a:t>a-</a:t>
            </a:r>
            <a:r>
              <a:rPr lang="en-US" sz="2000" dirty="0" err="1">
                <a:solidFill>
                  <a:srgbClr val="8B0000"/>
                </a:solidFill>
                <a:uFill>
                  <a:solidFill>
                    <a:srgbClr val="FFFF00"/>
                  </a:solidFill>
                </a:uFill>
                <a:latin typeface="Hack NF, Consolas,  Courier New"/>
              </a:rPr>
              <a:t>zA</a:t>
            </a:r>
            <a:r>
              <a:rPr lang="en-US" sz="2000" dirty="0">
                <a:solidFill>
                  <a:srgbClr val="8B0000"/>
                </a:solidFill>
                <a:uFill>
                  <a:solidFill>
                    <a:srgbClr val="FFFF00"/>
                  </a:solidFill>
                </a:uFill>
                <a:latin typeface="Hack NF, Consolas,  Courier New"/>
              </a:rPr>
              <a:t>-Z\.\-</a:t>
            </a:r>
            <a:r>
              <a:rPr lang="en-US" sz="2000" dirty="0">
                <a:solidFill>
                  <a:srgbClr val="8B0000"/>
                </a:solidFill>
                <a:latin typeface="Hack NF, Consolas,  Courier New"/>
              </a:rPr>
              <a:t>]+\.[</a:t>
            </a:r>
            <a:r>
              <a:rPr lang="en-US" sz="2000" dirty="0">
                <a:solidFill>
                  <a:srgbClr val="8B0000"/>
                </a:solidFill>
                <a:uFill>
                  <a:solidFill>
                    <a:srgbClr val="FFFF00"/>
                  </a:solidFill>
                </a:uFill>
                <a:latin typeface="Hack NF, Consolas,  Courier New"/>
              </a:rPr>
              <a:t>a-</a:t>
            </a:r>
            <a:r>
              <a:rPr lang="en-US" sz="2000" dirty="0" err="1">
                <a:solidFill>
                  <a:srgbClr val="8B0000"/>
                </a:solidFill>
                <a:uFill>
                  <a:solidFill>
                    <a:srgbClr val="FFFF00"/>
                  </a:solidFill>
                </a:uFill>
                <a:latin typeface="Hack NF, Consolas,  Courier New"/>
              </a:rPr>
              <a:t>zA</a:t>
            </a:r>
            <a:r>
              <a:rPr lang="en-US" sz="2000" dirty="0">
                <a:solidFill>
                  <a:srgbClr val="8B0000"/>
                </a:solidFill>
                <a:uFill>
                  <a:solidFill>
                    <a:srgbClr val="FFFF00"/>
                  </a:solidFill>
                </a:uFill>
                <a:latin typeface="Hack NF, Consolas,  Courier New"/>
              </a:rPr>
              <a:t>-Z</a:t>
            </a:r>
            <a:r>
              <a:rPr lang="en-US" sz="2000" dirty="0">
                <a:solidFill>
                  <a:srgbClr val="8B0000"/>
                </a:solidFill>
                <a:latin typeface="Hack NF, Consolas,  Courier New"/>
              </a:rPr>
              <a:t>]{2,}$</a:t>
            </a:r>
            <a:r>
              <a:rPr lang="en-US" sz="2000" dirty="0">
                <a:solidFill>
                  <a:srgbClr val="000000"/>
                </a:solidFill>
                <a:latin typeface="Hack NF, Consolas,  Courier New"/>
              </a:rPr>
              <a:t>’</a:t>
            </a:r>
            <a:endParaRPr lang="en-US" sz="2000" dirty="0">
              <a:solidFill>
                <a:srgbClr val="333333"/>
              </a:solidFill>
              <a:latin typeface="Hack NF, Consolas,  Courier New"/>
            </a:endParaRPr>
          </a:p>
          <a:p>
            <a:pPr marL="0" indent="0">
              <a:buNone/>
            </a:pPr>
            <a:r>
              <a:rPr lang="en-US" sz="2000" dirty="0"/>
              <a:t>Returns True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Hack NF, Consolas,  Courier New"/>
              </a:rPr>
              <a:t>'</a:t>
            </a:r>
            <a:r>
              <a:rPr lang="en-US" sz="2000" dirty="0">
                <a:solidFill>
                  <a:srgbClr val="8B0000"/>
                </a:solidFill>
                <a:latin typeface="Hack NF, Consolas,  Courier New"/>
              </a:rPr>
              <a:t>not a real.com address</a:t>
            </a:r>
            <a:r>
              <a:rPr lang="en-US" sz="2000" dirty="0">
                <a:solidFill>
                  <a:srgbClr val="000000"/>
                </a:solidFill>
                <a:latin typeface="Hack NF, Consolas,  Courier New"/>
              </a:rPr>
              <a:t>'</a:t>
            </a:r>
            <a:r>
              <a:rPr lang="en-US" sz="2000" dirty="0">
                <a:solidFill>
                  <a:srgbClr val="333333"/>
                </a:solidFill>
                <a:latin typeface="Hack NF, Consolas,  Courier New"/>
              </a:rPr>
              <a:t> </a:t>
            </a:r>
            <a:r>
              <a:rPr lang="en-US" sz="2000" dirty="0">
                <a:solidFill>
                  <a:srgbClr val="A9A9A9"/>
                </a:solidFill>
                <a:latin typeface="Hack NF, Consolas,  Courier New"/>
              </a:rPr>
              <a:t>-match</a:t>
            </a:r>
            <a:r>
              <a:rPr lang="en-US" sz="2000" dirty="0">
                <a:solidFill>
                  <a:srgbClr val="333333"/>
                </a:solidFill>
                <a:latin typeface="Hack NF, Consolas,  Courier New"/>
              </a:rPr>
              <a:t> 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333333"/>
                </a:solidFill>
                <a:latin typeface="Hack NF, Consolas,  Courier New"/>
              </a:rPr>
              <a:t>	</a:t>
            </a:r>
            <a:r>
              <a:rPr lang="en-US" sz="2000" dirty="0">
                <a:solidFill>
                  <a:srgbClr val="000000"/>
                </a:solidFill>
                <a:latin typeface="Hack NF, Consolas,  Courier New"/>
              </a:rPr>
              <a:t>'</a:t>
            </a:r>
            <a:r>
              <a:rPr lang="en-US" sz="2000" dirty="0">
                <a:solidFill>
                  <a:srgbClr val="8B0000"/>
                </a:solidFill>
                <a:highlight>
                  <a:srgbClr val="00FFFF"/>
                </a:highlight>
                <a:latin typeface="Hack NF, Consolas,  Courier New"/>
              </a:rPr>
              <a:t>^</a:t>
            </a:r>
            <a:r>
              <a:rPr lang="en-US" sz="2000" dirty="0">
                <a:solidFill>
                  <a:srgbClr val="8B0000"/>
                </a:solidFill>
                <a:highlight>
                  <a:srgbClr val="FFFF00"/>
                </a:highlight>
                <a:latin typeface="Hack NF, Consolas,  Courier New"/>
              </a:rPr>
              <a:t>[</a:t>
            </a:r>
            <a:r>
              <a:rPr lang="en-US" sz="2000" u="heavy" dirty="0">
                <a:solidFill>
                  <a:srgbClr val="8B0000"/>
                </a:solidFill>
                <a:highlight>
                  <a:srgbClr val="FF00FF"/>
                </a:highlight>
                <a:uFill>
                  <a:solidFill>
                    <a:srgbClr val="FFFF00"/>
                  </a:solidFill>
                </a:uFill>
                <a:latin typeface="Hack NF, Consolas,  Courier New"/>
              </a:rPr>
              <a:t>a-</a:t>
            </a:r>
            <a:r>
              <a:rPr lang="en-US" sz="2000" u="heavy" dirty="0" err="1">
                <a:solidFill>
                  <a:srgbClr val="8B0000"/>
                </a:solidFill>
                <a:highlight>
                  <a:srgbClr val="FF00FF"/>
                </a:highlight>
                <a:uFill>
                  <a:solidFill>
                    <a:srgbClr val="FFFF00"/>
                  </a:solidFill>
                </a:uFill>
                <a:latin typeface="Hack NF, Consolas,  Courier New"/>
              </a:rPr>
              <a:t>zA</a:t>
            </a:r>
            <a:r>
              <a:rPr lang="en-US" sz="2000" u="heavy" dirty="0">
                <a:solidFill>
                  <a:srgbClr val="8B0000"/>
                </a:solidFill>
                <a:highlight>
                  <a:srgbClr val="FF00FF"/>
                </a:highlight>
                <a:uFill>
                  <a:solidFill>
                    <a:srgbClr val="FFFF00"/>
                  </a:solidFill>
                </a:uFill>
                <a:latin typeface="Hack NF, Consolas,  Courier New"/>
              </a:rPr>
              <a:t>-Z</a:t>
            </a:r>
            <a:r>
              <a:rPr lang="en-US" sz="2000" u="heavy" dirty="0">
                <a:solidFill>
                  <a:srgbClr val="8B0000"/>
                </a:solidFill>
                <a:highlight>
                  <a:srgbClr val="C0C0C0"/>
                </a:highlight>
                <a:uFill>
                  <a:solidFill>
                    <a:srgbClr val="FFFF00"/>
                  </a:solidFill>
                </a:uFill>
                <a:latin typeface="Hack NF, Consolas,  Courier New"/>
              </a:rPr>
              <a:t>\.</a:t>
            </a:r>
            <a:r>
              <a:rPr lang="en-US" sz="2000" u="heavy" dirty="0">
                <a:solidFill>
                  <a:srgbClr val="8B0000"/>
                </a:solidFill>
                <a:highlight>
                  <a:srgbClr val="00FF00"/>
                </a:highlight>
                <a:uFill>
                  <a:solidFill>
                    <a:srgbClr val="FFFF00"/>
                  </a:solidFill>
                </a:uFill>
                <a:latin typeface="Hack NF, Consolas,  Courier New"/>
              </a:rPr>
              <a:t>_</a:t>
            </a:r>
            <a:r>
              <a:rPr lang="en-US" sz="2000" u="heavy" dirty="0">
                <a:solidFill>
                  <a:srgbClr val="8B0000"/>
                </a:solidFill>
                <a:highlight>
                  <a:srgbClr val="808000"/>
                </a:highlight>
                <a:uFill>
                  <a:solidFill>
                    <a:srgbClr val="FFFF00"/>
                  </a:solidFill>
                </a:uFill>
                <a:latin typeface="Hack NF, Consolas,  Courier New"/>
              </a:rPr>
              <a:t>\-</a:t>
            </a:r>
            <a:r>
              <a:rPr lang="en-US" sz="2000" u="heavy" dirty="0">
                <a:solidFill>
                  <a:srgbClr val="8B0000"/>
                </a:solidFill>
                <a:highlight>
                  <a:srgbClr val="F77462"/>
                </a:highlight>
                <a:uFill>
                  <a:solidFill>
                    <a:srgbClr val="FFFF00"/>
                  </a:solidFill>
                </a:uFill>
                <a:latin typeface="Hack NF, Consolas,  Courier New"/>
              </a:rPr>
              <a:t>+</a:t>
            </a:r>
            <a:r>
              <a:rPr lang="en-US" sz="2000" dirty="0">
                <a:solidFill>
                  <a:srgbClr val="8B0000"/>
                </a:solidFill>
                <a:highlight>
                  <a:srgbClr val="FFFF00"/>
                </a:highlight>
                <a:latin typeface="Hack NF, Consolas,  Courier New"/>
              </a:rPr>
              <a:t>]+</a:t>
            </a:r>
            <a:r>
              <a:rPr lang="en-US" sz="2000" dirty="0">
                <a:solidFill>
                  <a:srgbClr val="8B0000"/>
                </a:solidFill>
                <a:latin typeface="Hack NF, Consolas,  Courier New"/>
              </a:rPr>
              <a:t>@[a-</a:t>
            </a:r>
            <a:r>
              <a:rPr lang="en-US" sz="2000" dirty="0" err="1">
                <a:solidFill>
                  <a:srgbClr val="8B0000"/>
                </a:solidFill>
                <a:latin typeface="Hack NF, Consolas,  Courier New"/>
              </a:rPr>
              <a:t>zA</a:t>
            </a:r>
            <a:r>
              <a:rPr lang="en-US" sz="2000" dirty="0">
                <a:solidFill>
                  <a:srgbClr val="8B0000"/>
                </a:solidFill>
                <a:latin typeface="Hack NF, Consolas,  Courier New"/>
              </a:rPr>
              <a:t>-Z\.\-]+\.[a-</a:t>
            </a:r>
            <a:r>
              <a:rPr lang="en-US" sz="2000" dirty="0" err="1">
                <a:solidFill>
                  <a:srgbClr val="8B0000"/>
                </a:solidFill>
                <a:latin typeface="Hack NF, Consolas,  Courier New"/>
              </a:rPr>
              <a:t>zA</a:t>
            </a:r>
            <a:r>
              <a:rPr lang="en-US" sz="2000" dirty="0">
                <a:solidFill>
                  <a:srgbClr val="8B0000"/>
                </a:solidFill>
                <a:latin typeface="Hack NF, Consolas,  Courier New"/>
              </a:rPr>
              <a:t>-Z]{2,}$</a:t>
            </a:r>
            <a:r>
              <a:rPr lang="en-US" sz="2000" dirty="0">
                <a:solidFill>
                  <a:srgbClr val="000000"/>
                </a:solidFill>
                <a:latin typeface="Hack NF, Consolas,  Courier New"/>
              </a:rPr>
              <a:t>’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Hack NF, Consolas,  Courier New"/>
              </a:rPr>
              <a:t>Returns False</a:t>
            </a:r>
            <a:endParaRPr lang="en-US" sz="2000" dirty="0">
              <a:solidFill>
                <a:srgbClr val="333333"/>
              </a:solidFill>
              <a:latin typeface="Hack NF, Consolas,  Courier New"/>
            </a:endParaRP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46CD48-0EDB-4D34-B528-8C55A9BA56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</p:spTree>
    <p:extLst>
      <p:ext uri="{BB962C8B-B14F-4D97-AF65-F5344CB8AC3E}">
        <p14:creationId xmlns:p14="http://schemas.microsoft.com/office/powerpoint/2010/main" val="24810363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BC846-89D9-4251-B2D0-CC54C6261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That an Email Address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796F31-AC93-4865-82D8-C8C0395926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Hack NF, Consolas,  Courier New"/>
              </a:rPr>
              <a:t>'</a:t>
            </a:r>
            <a:r>
              <a:rPr lang="en-US" sz="2000" dirty="0">
                <a:solidFill>
                  <a:srgbClr val="8B0000"/>
                </a:solidFill>
                <a:latin typeface="Hack NF, Consolas,  Courier New"/>
              </a:rPr>
              <a:t>thomas.rayner@microsoft.com</a:t>
            </a:r>
            <a:r>
              <a:rPr lang="en-US" sz="2000" dirty="0">
                <a:solidFill>
                  <a:srgbClr val="000000"/>
                </a:solidFill>
                <a:latin typeface="Hack NF, Consolas,  Courier New"/>
              </a:rPr>
              <a:t>'</a:t>
            </a:r>
            <a:r>
              <a:rPr lang="en-US" sz="2000" dirty="0">
                <a:solidFill>
                  <a:srgbClr val="333333"/>
                </a:solidFill>
                <a:latin typeface="Hack NF, Consolas,  Courier New"/>
              </a:rPr>
              <a:t> </a:t>
            </a:r>
            <a:r>
              <a:rPr lang="en-US" sz="2000" dirty="0">
                <a:solidFill>
                  <a:srgbClr val="A9A9A9"/>
                </a:solidFill>
                <a:latin typeface="Hack NF, Consolas,  Courier New"/>
              </a:rPr>
              <a:t>-match</a:t>
            </a:r>
            <a:r>
              <a:rPr lang="en-US" sz="2000" dirty="0">
                <a:solidFill>
                  <a:srgbClr val="333333"/>
                </a:solidFill>
                <a:latin typeface="Hack NF, Consolas,  Courier New"/>
              </a:rPr>
              <a:t> 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333333"/>
                </a:solidFill>
                <a:latin typeface="Hack NF, Consolas,  Courier New"/>
              </a:rPr>
              <a:t>	</a:t>
            </a:r>
            <a:r>
              <a:rPr lang="en-US" sz="2000" dirty="0">
                <a:solidFill>
                  <a:srgbClr val="000000"/>
                </a:solidFill>
                <a:latin typeface="Hack NF, Consolas,  Courier New"/>
              </a:rPr>
              <a:t>'</a:t>
            </a:r>
            <a:r>
              <a:rPr lang="en-US" sz="2000" dirty="0">
                <a:solidFill>
                  <a:srgbClr val="8B0000"/>
                </a:solidFill>
                <a:latin typeface="Hack NF, Consolas,  Courier New"/>
              </a:rPr>
              <a:t>^[</a:t>
            </a:r>
            <a:r>
              <a:rPr lang="en-US" sz="2000" dirty="0">
                <a:solidFill>
                  <a:srgbClr val="8B0000"/>
                </a:solidFill>
                <a:uFill>
                  <a:solidFill>
                    <a:srgbClr val="FFFF00"/>
                  </a:solidFill>
                </a:uFill>
                <a:latin typeface="Hack NF, Consolas,  Courier New"/>
              </a:rPr>
              <a:t>a-</a:t>
            </a:r>
            <a:r>
              <a:rPr lang="en-US" sz="2000" dirty="0" err="1">
                <a:solidFill>
                  <a:srgbClr val="8B0000"/>
                </a:solidFill>
                <a:uFill>
                  <a:solidFill>
                    <a:srgbClr val="FFFF00"/>
                  </a:solidFill>
                </a:uFill>
                <a:latin typeface="Hack NF, Consolas,  Courier New"/>
              </a:rPr>
              <a:t>zA</a:t>
            </a:r>
            <a:r>
              <a:rPr lang="en-US" sz="2000" dirty="0">
                <a:solidFill>
                  <a:srgbClr val="8B0000"/>
                </a:solidFill>
                <a:uFill>
                  <a:solidFill>
                    <a:srgbClr val="FFFF00"/>
                  </a:solidFill>
                </a:uFill>
                <a:latin typeface="Hack NF, Consolas,  Courier New"/>
              </a:rPr>
              <a:t>-Z\._\-+</a:t>
            </a:r>
            <a:r>
              <a:rPr lang="en-US" sz="2000" dirty="0">
                <a:solidFill>
                  <a:srgbClr val="8B0000"/>
                </a:solidFill>
                <a:latin typeface="Hack NF, Consolas,  Courier New"/>
              </a:rPr>
              <a:t>]+@[</a:t>
            </a:r>
            <a:r>
              <a:rPr lang="en-US" sz="2000" dirty="0">
                <a:solidFill>
                  <a:srgbClr val="8B0000"/>
                </a:solidFill>
                <a:uFill>
                  <a:solidFill>
                    <a:srgbClr val="FFFF00"/>
                  </a:solidFill>
                </a:uFill>
                <a:latin typeface="Hack NF, Consolas,  Courier New"/>
              </a:rPr>
              <a:t>a-</a:t>
            </a:r>
            <a:r>
              <a:rPr lang="en-US" sz="2000" dirty="0" err="1">
                <a:solidFill>
                  <a:srgbClr val="8B0000"/>
                </a:solidFill>
                <a:uFill>
                  <a:solidFill>
                    <a:srgbClr val="FFFF00"/>
                  </a:solidFill>
                </a:uFill>
                <a:latin typeface="Hack NF, Consolas,  Courier New"/>
              </a:rPr>
              <a:t>zA</a:t>
            </a:r>
            <a:r>
              <a:rPr lang="en-US" sz="2000" dirty="0">
                <a:solidFill>
                  <a:srgbClr val="8B0000"/>
                </a:solidFill>
                <a:uFill>
                  <a:solidFill>
                    <a:srgbClr val="FFFF00"/>
                  </a:solidFill>
                </a:uFill>
                <a:latin typeface="Hack NF, Consolas,  Courier New"/>
              </a:rPr>
              <a:t>-Z\.\-</a:t>
            </a:r>
            <a:r>
              <a:rPr lang="en-US" sz="2000" dirty="0">
                <a:solidFill>
                  <a:srgbClr val="8B0000"/>
                </a:solidFill>
                <a:latin typeface="Hack NF, Consolas,  Courier New"/>
              </a:rPr>
              <a:t>]+\.[</a:t>
            </a:r>
            <a:r>
              <a:rPr lang="en-US" sz="2000" dirty="0">
                <a:solidFill>
                  <a:srgbClr val="8B0000"/>
                </a:solidFill>
                <a:uFill>
                  <a:solidFill>
                    <a:srgbClr val="FFFF00"/>
                  </a:solidFill>
                </a:uFill>
                <a:latin typeface="Hack NF, Consolas,  Courier New"/>
              </a:rPr>
              <a:t>a-</a:t>
            </a:r>
            <a:r>
              <a:rPr lang="en-US" sz="2000" dirty="0" err="1">
                <a:solidFill>
                  <a:srgbClr val="8B0000"/>
                </a:solidFill>
                <a:uFill>
                  <a:solidFill>
                    <a:srgbClr val="FFFF00"/>
                  </a:solidFill>
                </a:uFill>
                <a:latin typeface="Hack NF, Consolas,  Courier New"/>
              </a:rPr>
              <a:t>zA</a:t>
            </a:r>
            <a:r>
              <a:rPr lang="en-US" sz="2000" dirty="0">
                <a:solidFill>
                  <a:srgbClr val="8B0000"/>
                </a:solidFill>
                <a:uFill>
                  <a:solidFill>
                    <a:srgbClr val="FFFF00"/>
                  </a:solidFill>
                </a:uFill>
                <a:latin typeface="Hack NF, Consolas,  Courier New"/>
              </a:rPr>
              <a:t>-Z</a:t>
            </a:r>
            <a:r>
              <a:rPr lang="en-US" sz="2000" dirty="0">
                <a:solidFill>
                  <a:srgbClr val="8B0000"/>
                </a:solidFill>
                <a:latin typeface="Hack NF, Consolas,  Courier New"/>
              </a:rPr>
              <a:t>]{2,}$</a:t>
            </a:r>
            <a:r>
              <a:rPr lang="en-US" sz="2000" dirty="0">
                <a:solidFill>
                  <a:srgbClr val="000000"/>
                </a:solidFill>
                <a:latin typeface="Hack NF, Consolas,  Courier New"/>
              </a:rPr>
              <a:t>’</a:t>
            </a:r>
            <a:endParaRPr lang="en-US" sz="2000" dirty="0">
              <a:solidFill>
                <a:srgbClr val="333333"/>
              </a:solidFill>
              <a:latin typeface="Hack NF, Consolas,  Courier New"/>
            </a:endParaRPr>
          </a:p>
          <a:p>
            <a:pPr marL="0" indent="0">
              <a:buNone/>
            </a:pPr>
            <a:r>
              <a:rPr lang="en-US" sz="2000" dirty="0"/>
              <a:t>Returns True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00FFFF"/>
                </a:highlight>
                <a:latin typeface="Hack NF, Consolas,  Courier New"/>
              </a:rPr>
              <a:t>'</a:t>
            </a:r>
            <a:r>
              <a:rPr lang="en-US" sz="2000" dirty="0">
                <a:solidFill>
                  <a:srgbClr val="8B0000"/>
                </a:solidFill>
                <a:latin typeface="Hack NF, Consolas,  Courier New"/>
              </a:rPr>
              <a:t>not a real.com address</a:t>
            </a:r>
            <a:r>
              <a:rPr lang="en-US" sz="2000" dirty="0">
                <a:solidFill>
                  <a:srgbClr val="000000"/>
                </a:solidFill>
                <a:latin typeface="Hack NF, Consolas,  Courier New"/>
              </a:rPr>
              <a:t>'</a:t>
            </a:r>
            <a:r>
              <a:rPr lang="en-US" sz="2000" dirty="0">
                <a:solidFill>
                  <a:srgbClr val="333333"/>
                </a:solidFill>
                <a:latin typeface="Hack NF, Consolas,  Courier New"/>
              </a:rPr>
              <a:t> </a:t>
            </a:r>
            <a:r>
              <a:rPr lang="en-US" sz="2000" dirty="0">
                <a:solidFill>
                  <a:srgbClr val="A9A9A9"/>
                </a:solidFill>
                <a:latin typeface="Hack NF, Consolas,  Courier New"/>
              </a:rPr>
              <a:t>-match</a:t>
            </a:r>
            <a:r>
              <a:rPr lang="en-US" sz="2000" dirty="0">
                <a:solidFill>
                  <a:srgbClr val="333333"/>
                </a:solidFill>
                <a:latin typeface="Hack NF, Consolas,  Courier New"/>
              </a:rPr>
              <a:t> 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333333"/>
                </a:solidFill>
                <a:latin typeface="Hack NF, Consolas,  Courier New"/>
              </a:rPr>
              <a:t>	</a:t>
            </a:r>
            <a:r>
              <a:rPr lang="en-US" sz="2000" dirty="0">
                <a:solidFill>
                  <a:srgbClr val="000000"/>
                </a:solidFill>
                <a:latin typeface="Hack NF, Consolas,  Courier New"/>
              </a:rPr>
              <a:t>'</a:t>
            </a:r>
            <a:r>
              <a:rPr lang="en-US" sz="2000" dirty="0">
                <a:solidFill>
                  <a:srgbClr val="8B0000"/>
                </a:solidFill>
                <a:highlight>
                  <a:srgbClr val="00FFFF"/>
                </a:highlight>
                <a:latin typeface="Hack NF, Consolas,  Courier New"/>
              </a:rPr>
              <a:t>^</a:t>
            </a:r>
            <a:r>
              <a:rPr lang="en-US" sz="2000" dirty="0">
                <a:solidFill>
                  <a:srgbClr val="8B0000"/>
                </a:solidFill>
                <a:highlight>
                  <a:srgbClr val="FFFF00"/>
                </a:highlight>
                <a:latin typeface="Hack NF, Consolas,  Courier New"/>
              </a:rPr>
              <a:t>[</a:t>
            </a:r>
            <a:r>
              <a:rPr lang="en-US" sz="2000" u="heavy" dirty="0">
                <a:solidFill>
                  <a:srgbClr val="8B0000"/>
                </a:solidFill>
                <a:highlight>
                  <a:srgbClr val="FF00FF"/>
                </a:highlight>
                <a:uFill>
                  <a:solidFill>
                    <a:srgbClr val="FFFF00"/>
                  </a:solidFill>
                </a:uFill>
                <a:latin typeface="Hack NF, Consolas,  Courier New"/>
              </a:rPr>
              <a:t>a-</a:t>
            </a:r>
            <a:r>
              <a:rPr lang="en-US" sz="2000" u="heavy" dirty="0" err="1">
                <a:solidFill>
                  <a:srgbClr val="8B0000"/>
                </a:solidFill>
                <a:highlight>
                  <a:srgbClr val="FF00FF"/>
                </a:highlight>
                <a:uFill>
                  <a:solidFill>
                    <a:srgbClr val="FFFF00"/>
                  </a:solidFill>
                </a:uFill>
                <a:latin typeface="Hack NF, Consolas,  Courier New"/>
              </a:rPr>
              <a:t>zA</a:t>
            </a:r>
            <a:r>
              <a:rPr lang="en-US" sz="2000" u="heavy" dirty="0">
                <a:solidFill>
                  <a:srgbClr val="8B0000"/>
                </a:solidFill>
                <a:highlight>
                  <a:srgbClr val="FF00FF"/>
                </a:highlight>
                <a:uFill>
                  <a:solidFill>
                    <a:srgbClr val="FFFF00"/>
                  </a:solidFill>
                </a:uFill>
                <a:latin typeface="Hack NF, Consolas,  Courier New"/>
              </a:rPr>
              <a:t>-Z</a:t>
            </a:r>
            <a:r>
              <a:rPr lang="en-US" sz="2000" u="heavy" dirty="0">
                <a:solidFill>
                  <a:srgbClr val="8B0000"/>
                </a:solidFill>
                <a:highlight>
                  <a:srgbClr val="C0C0C0"/>
                </a:highlight>
                <a:uFill>
                  <a:solidFill>
                    <a:srgbClr val="FFFF00"/>
                  </a:solidFill>
                </a:uFill>
                <a:latin typeface="Hack NF, Consolas,  Courier New"/>
              </a:rPr>
              <a:t>\.</a:t>
            </a:r>
            <a:r>
              <a:rPr lang="en-US" sz="2000" u="heavy" dirty="0">
                <a:solidFill>
                  <a:srgbClr val="8B0000"/>
                </a:solidFill>
                <a:highlight>
                  <a:srgbClr val="00FF00"/>
                </a:highlight>
                <a:uFill>
                  <a:solidFill>
                    <a:srgbClr val="FFFF00"/>
                  </a:solidFill>
                </a:uFill>
                <a:latin typeface="Hack NF, Consolas,  Courier New"/>
              </a:rPr>
              <a:t>_</a:t>
            </a:r>
            <a:r>
              <a:rPr lang="en-US" sz="2000" u="heavy" dirty="0">
                <a:solidFill>
                  <a:srgbClr val="8B0000"/>
                </a:solidFill>
                <a:highlight>
                  <a:srgbClr val="808000"/>
                </a:highlight>
                <a:uFill>
                  <a:solidFill>
                    <a:srgbClr val="FFFF00"/>
                  </a:solidFill>
                </a:uFill>
                <a:latin typeface="Hack NF, Consolas,  Courier New"/>
              </a:rPr>
              <a:t>\-</a:t>
            </a:r>
            <a:r>
              <a:rPr lang="en-US" sz="2000" u="heavy" dirty="0">
                <a:solidFill>
                  <a:srgbClr val="8B0000"/>
                </a:solidFill>
                <a:highlight>
                  <a:srgbClr val="F77462"/>
                </a:highlight>
                <a:uFill>
                  <a:solidFill>
                    <a:srgbClr val="FFFF00"/>
                  </a:solidFill>
                </a:uFill>
                <a:latin typeface="Hack NF, Consolas,  Courier New"/>
              </a:rPr>
              <a:t>+</a:t>
            </a:r>
            <a:r>
              <a:rPr lang="en-US" sz="2000" dirty="0">
                <a:solidFill>
                  <a:srgbClr val="8B0000"/>
                </a:solidFill>
                <a:highlight>
                  <a:srgbClr val="FFFF00"/>
                </a:highlight>
                <a:latin typeface="Hack NF, Consolas,  Courier New"/>
              </a:rPr>
              <a:t>]+</a:t>
            </a:r>
            <a:r>
              <a:rPr lang="en-US" sz="2000" dirty="0">
                <a:solidFill>
                  <a:srgbClr val="8B0000"/>
                </a:solidFill>
                <a:latin typeface="Hack NF, Consolas,  Courier New"/>
              </a:rPr>
              <a:t>@[a-</a:t>
            </a:r>
            <a:r>
              <a:rPr lang="en-US" sz="2000" dirty="0" err="1">
                <a:solidFill>
                  <a:srgbClr val="8B0000"/>
                </a:solidFill>
                <a:latin typeface="Hack NF, Consolas,  Courier New"/>
              </a:rPr>
              <a:t>zA</a:t>
            </a:r>
            <a:r>
              <a:rPr lang="en-US" sz="2000" dirty="0">
                <a:solidFill>
                  <a:srgbClr val="8B0000"/>
                </a:solidFill>
                <a:latin typeface="Hack NF, Consolas,  Courier New"/>
              </a:rPr>
              <a:t>-Z\.\-]+\.[a-</a:t>
            </a:r>
            <a:r>
              <a:rPr lang="en-US" sz="2000" dirty="0" err="1">
                <a:solidFill>
                  <a:srgbClr val="8B0000"/>
                </a:solidFill>
                <a:latin typeface="Hack NF, Consolas,  Courier New"/>
              </a:rPr>
              <a:t>zA</a:t>
            </a:r>
            <a:r>
              <a:rPr lang="en-US" sz="2000" dirty="0">
                <a:solidFill>
                  <a:srgbClr val="8B0000"/>
                </a:solidFill>
                <a:latin typeface="Hack NF, Consolas,  Courier New"/>
              </a:rPr>
              <a:t>-Z]{2,}$</a:t>
            </a:r>
            <a:r>
              <a:rPr lang="en-US" sz="2000" dirty="0">
                <a:solidFill>
                  <a:srgbClr val="000000"/>
                </a:solidFill>
                <a:latin typeface="Hack NF, Consolas,  Courier New"/>
              </a:rPr>
              <a:t>’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Hack NF, Consolas,  Courier New"/>
              </a:rPr>
              <a:t>Returns False</a:t>
            </a:r>
            <a:endParaRPr lang="en-US" sz="2000" dirty="0">
              <a:solidFill>
                <a:srgbClr val="333333"/>
              </a:solidFill>
              <a:latin typeface="Hack NF, Consolas,  Courier New"/>
            </a:endParaRP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46CD48-0EDB-4D34-B528-8C55A9BA56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</p:spTree>
    <p:extLst>
      <p:ext uri="{BB962C8B-B14F-4D97-AF65-F5344CB8AC3E}">
        <p14:creationId xmlns:p14="http://schemas.microsoft.com/office/powerpoint/2010/main" val="18905570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BC846-89D9-4251-B2D0-CC54C6261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That an Email Address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796F31-AC93-4865-82D8-C8C0395926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Hack NF, Consolas,  Courier New"/>
              </a:rPr>
              <a:t>'</a:t>
            </a:r>
            <a:r>
              <a:rPr lang="en-US" sz="2000" dirty="0">
                <a:solidFill>
                  <a:srgbClr val="8B0000"/>
                </a:solidFill>
                <a:latin typeface="Hack NF, Consolas,  Courier New"/>
              </a:rPr>
              <a:t>thomas.rayner@microsoft.com</a:t>
            </a:r>
            <a:r>
              <a:rPr lang="en-US" sz="2000" dirty="0">
                <a:solidFill>
                  <a:srgbClr val="000000"/>
                </a:solidFill>
                <a:latin typeface="Hack NF, Consolas,  Courier New"/>
              </a:rPr>
              <a:t>'</a:t>
            </a:r>
            <a:r>
              <a:rPr lang="en-US" sz="2000" dirty="0">
                <a:solidFill>
                  <a:srgbClr val="333333"/>
                </a:solidFill>
                <a:latin typeface="Hack NF, Consolas,  Courier New"/>
              </a:rPr>
              <a:t> </a:t>
            </a:r>
            <a:r>
              <a:rPr lang="en-US" sz="2000" dirty="0">
                <a:solidFill>
                  <a:srgbClr val="A9A9A9"/>
                </a:solidFill>
                <a:latin typeface="Hack NF, Consolas,  Courier New"/>
              </a:rPr>
              <a:t>-match</a:t>
            </a:r>
            <a:r>
              <a:rPr lang="en-US" sz="2000" dirty="0">
                <a:solidFill>
                  <a:srgbClr val="333333"/>
                </a:solidFill>
                <a:latin typeface="Hack NF, Consolas,  Courier New"/>
              </a:rPr>
              <a:t> 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333333"/>
                </a:solidFill>
                <a:latin typeface="Hack NF, Consolas,  Courier New"/>
              </a:rPr>
              <a:t>	</a:t>
            </a:r>
            <a:r>
              <a:rPr lang="en-US" sz="2000" dirty="0">
                <a:solidFill>
                  <a:srgbClr val="000000"/>
                </a:solidFill>
                <a:latin typeface="Hack NF, Consolas,  Courier New"/>
              </a:rPr>
              <a:t>'</a:t>
            </a:r>
            <a:r>
              <a:rPr lang="en-US" sz="2000" dirty="0">
                <a:solidFill>
                  <a:srgbClr val="8B0000"/>
                </a:solidFill>
                <a:latin typeface="Hack NF, Consolas,  Courier New"/>
              </a:rPr>
              <a:t>^[</a:t>
            </a:r>
            <a:r>
              <a:rPr lang="en-US" sz="2000" dirty="0">
                <a:solidFill>
                  <a:srgbClr val="8B0000"/>
                </a:solidFill>
                <a:uFill>
                  <a:solidFill>
                    <a:srgbClr val="FFFF00"/>
                  </a:solidFill>
                </a:uFill>
                <a:latin typeface="Hack NF, Consolas,  Courier New"/>
              </a:rPr>
              <a:t>a-</a:t>
            </a:r>
            <a:r>
              <a:rPr lang="en-US" sz="2000" dirty="0" err="1">
                <a:solidFill>
                  <a:srgbClr val="8B0000"/>
                </a:solidFill>
                <a:uFill>
                  <a:solidFill>
                    <a:srgbClr val="FFFF00"/>
                  </a:solidFill>
                </a:uFill>
                <a:latin typeface="Hack NF, Consolas,  Courier New"/>
              </a:rPr>
              <a:t>zA</a:t>
            </a:r>
            <a:r>
              <a:rPr lang="en-US" sz="2000" dirty="0">
                <a:solidFill>
                  <a:srgbClr val="8B0000"/>
                </a:solidFill>
                <a:uFill>
                  <a:solidFill>
                    <a:srgbClr val="FFFF00"/>
                  </a:solidFill>
                </a:uFill>
                <a:latin typeface="Hack NF, Consolas,  Courier New"/>
              </a:rPr>
              <a:t>-Z\._\-+</a:t>
            </a:r>
            <a:r>
              <a:rPr lang="en-US" sz="2000" dirty="0">
                <a:solidFill>
                  <a:srgbClr val="8B0000"/>
                </a:solidFill>
                <a:latin typeface="Hack NF, Consolas,  Courier New"/>
              </a:rPr>
              <a:t>]+@[</a:t>
            </a:r>
            <a:r>
              <a:rPr lang="en-US" sz="2000" dirty="0">
                <a:solidFill>
                  <a:srgbClr val="8B0000"/>
                </a:solidFill>
                <a:uFill>
                  <a:solidFill>
                    <a:srgbClr val="FFFF00"/>
                  </a:solidFill>
                </a:uFill>
                <a:latin typeface="Hack NF, Consolas,  Courier New"/>
              </a:rPr>
              <a:t>a-</a:t>
            </a:r>
            <a:r>
              <a:rPr lang="en-US" sz="2000" dirty="0" err="1">
                <a:solidFill>
                  <a:srgbClr val="8B0000"/>
                </a:solidFill>
                <a:uFill>
                  <a:solidFill>
                    <a:srgbClr val="FFFF00"/>
                  </a:solidFill>
                </a:uFill>
                <a:latin typeface="Hack NF, Consolas,  Courier New"/>
              </a:rPr>
              <a:t>zA</a:t>
            </a:r>
            <a:r>
              <a:rPr lang="en-US" sz="2000" dirty="0">
                <a:solidFill>
                  <a:srgbClr val="8B0000"/>
                </a:solidFill>
                <a:uFill>
                  <a:solidFill>
                    <a:srgbClr val="FFFF00"/>
                  </a:solidFill>
                </a:uFill>
                <a:latin typeface="Hack NF, Consolas,  Courier New"/>
              </a:rPr>
              <a:t>-Z\.\-</a:t>
            </a:r>
            <a:r>
              <a:rPr lang="en-US" sz="2000" dirty="0">
                <a:solidFill>
                  <a:srgbClr val="8B0000"/>
                </a:solidFill>
                <a:latin typeface="Hack NF, Consolas,  Courier New"/>
              </a:rPr>
              <a:t>]+\.[</a:t>
            </a:r>
            <a:r>
              <a:rPr lang="en-US" sz="2000" dirty="0">
                <a:solidFill>
                  <a:srgbClr val="8B0000"/>
                </a:solidFill>
                <a:uFill>
                  <a:solidFill>
                    <a:srgbClr val="FFFF00"/>
                  </a:solidFill>
                </a:uFill>
                <a:latin typeface="Hack NF, Consolas,  Courier New"/>
              </a:rPr>
              <a:t>a-</a:t>
            </a:r>
            <a:r>
              <a:rPr lang="en-US" sz="2000" dirty="0" err="1">
                <a:solidFill>
                  <a:srgbClr val="8B0000"/>
                </a:solidFill>
                <a:uFill>
                  <a:solidFill>
                    <a:srgbClr val="FFFF00"/>
                  </a:solidFill>
                </a:uFill>
                <a:latin typeface="Hack NF, Consolas,  Courier New"/>
              </a:rPr>
              <a:t>zA</a:t>
            </a:r>
            <a:r>
              <a:rPr lang="en-US" sz="2000" dirty="0">
                <a:solidFill>
                  <a:srgbClr val="8B0000"/>
                </a:solidFill>
                <a:uFill>
                  <a:solidFill>
                    <a:srgbClr val="FFFF00"/>
                  </a:solidFill>
                </a:uFill>
                <a:latin typeface="Hack NF, Consolas,  Courier New"/>
              </a:rPr>
              <a:t>-Z</a:t>
            </a:r>
            <a:r>
              <a:rPr lang="en-US" sz="2000" dirty="0">
                <a:solidFill>
                  <a:srgbClr val="8B0000"/>
                </a:solidFill>
                <a:latin typeface="Hack NF, Consolas,  Courier New"/>
              </a:rPr>
              <a:t>]{2,}$</a:t>
            </a:r>
            <a:r>
              <a:rPr lang="en-US" sz="2000" dirty="0">
                <a:solidFill>
                  <a:srgbClr val="000000"/>
                </a:solidFill>
                <a:latin typeface="Hack NF, Consolas,  Courier New"/>
              </a:rPr>
              <a:t>’</a:t>
            </a:r>
            <a:endParaRPr lang="en-US" sz="2000" dirty="0">
              <a:solidFill>
                <a:srgbClr val="333333"/>
              </a:solidFill>
              <a:latin typeface="Hack NF, Consolas,  Courier New"/>
            </a:endParaRPr>
          </a:p>
          <a:p>
            <a:pPr marL="0" indent="0">
              <a:buNone/>
            </a:pPr>
            <a:r>
              <a:rPr lang="en-US" sz="2000" dirty="0"/>
              <a:t>Returns True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00FFFF"/>
                </a:highlight>
                <a:latin typeface="Hack NF, Consolas,  Courier New"/>
              </a:rPr>
              <a:t>'</a:t>
            </a:r>
            <a:r>
              <a:rPr lang="en-US" sz="2000" dirty="0">
                <a:solidFill>
                  <a:srgbClr val="8B0000"/>
                </a:solidFill>
                <a:highlight>
                  <a:srgbClr val="FF00FF"/>
                </a:highlight>
                <a:latin typeface="Hack NF, Consolas,  Courier New"/>
              </a:rPr>
              <a:t>not</a:t>
            </a:r>
            <a:r>
              <a:rPr lang="en-US" sz="2000" dirty="0">
                <a:solidFill>
                  <a:srgbClr val="8B0000"/>
                </a:solidFill>
                <a:latin typeface="Hack NF, Consolas,  Courier New"/>
              </a:rPr>
              <a:t> a real.com address</a:t>
            </a:r>
            <a:r>
              <a:rPr lang="en-US" sz="2000" dirty="0">
                <a:solidFill>
                  <a:srgbClr val="000000"/>
                </a:solidFill>
                <a:latin typeface="Hack NF, Consolas,  Courier New"/>
              </a:rPr>
              <a:t>'</a:t>
            </a:r>
            <a:r>
              <a:rPr lang="en-US" sz="2000" dirty="0">
                <a:solidFill>
                  <a:srgbClr val="333333"/>
                </a:solidFill>
                <a:latin typeface="Hack NF, Consolas,  Courier New"/>
              </a:rPr>
              <a:t> </a:t>
            </a:r>
            <a:r>
              <a:rPr lang="en-US" sz="2000" dirty="0">
                <a:solidFill>
                  <a:srgbClr val="A9A9A9"/>
                </a:solidFill>
                <a:latin typeface="Hack NF, Consolas,  Courier New"/>
              </a:rPr>
              <a:t>-match</a:t>
            </a:r>
            <a:r>
              <a:rPr lang="en-US" sz="2000" dirty="0">
                <a:solidFill>
                  <a:srgbClr val="333333"/>
                </a:solidFill>
                <a:latin typeface="Hack NF, Consolas,  Courier New"/>
              </a:rPr>
              <a:t> 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333333"/>
                </a:solidFill>
                <a:latin typeface="Hack NF, Consolas,  Courier New"/>
              </a:rPr>
              <a:t>	</a:t>
            </a:r>
            <a:r>
              <a:rPr lang="en-US" sz="2000" dirty="0">
                <a:solidFill>
                  <a:srgbClr val="000000"/>
                </a:solidFill>
                <a:latin typeface="Hack NF, Consolas,  Courier New"/>
              </a:rPr>
              <a:t>'</a:t>
            </a:r>
            <a:r>
              <a:rPr lang="en-US" sz="2000" dirty="0">
                <a:solidFill>
                  <a:srgbClr val="8B0000"/>
                </a:solidFill>
                <a:highlight>
                  <a:srgbClr val="00FFFF"/>
                </a:highlight>
                <a:latin typeface="Hack NF, Consolas,  Courier New"/>
              </a:rPr>
              <a:t>^</a:t>
            </a:r>
            <a:r>
              <a:rPr lang="en-US" sz="2000" dirty="0">
                <a:solidFill>
                  <a:srgbClr val="8B0000"/>
                </a:solidFill>
                <a:highlight>
                  <a:srgbClr val="FFFF00"/>
                </a:highlight>
                <a:latin typeface="Hack NF, Consolas,  Courier New"/>
              </a:rPr>
              <a:t>[</a:t>
            </a:r>
            <a:r>
              <a:rPr lang="en-US" sz="2000" u="heavy" dirty="0">
                <a:solidFill>
                  <a:srgbClr val="8B0000"/>
                </a:solidFill>
                <a:highlight>
                  <a:srgbClr val="FF00FF"/>
                </a:highlight>
                <a:uFill>
                  <a:solidFill>
                    <a:srgbClr val="FFFF00"/>
                  </a:solidFill>
                </a:uFill>
                <a:latin typeface="Hack NF, Consolas,  Courier New"/>
              </a:rPr>
              <a:t>a-</a:t>
            </a:r>
            <a:r>
              <a:rPr lang="en-US" sz="2000" u="heavy" dirty="0" err="1">
                <a:solidFill>
                  <a:srgbClr val="8B0000"/>
                </a:solidFill>
                <a:highlight>
                  <a:srgbClr val="FF00FF"/>
                </a:highlight>
                <a:uFill>
                  <a:solidFill>
                    <a:srgbClr val="FFFF00"/>
                  </a:solidFill>
                </a:uFill>
                <a:latin typeface="Hack NF, Consolas,  Courier New"/>
              </a:rPr>
              <a:t>zA</a:t>
            </a:r>
            <a:r>
              <a:rPr lang="en-US" sz="2000" u="heavy" dirty="0">
                <a:solidFill>
                  <a:srgbClr val="8B0000"/>
                </a:solidFill>
                <a:highlight>
                  <a:srgbClr val="FF00FF"/>
                </a:highlight>
                <a:uFill>
                  <a:solidFill>
                    <a:srgbClr val="FFFF00"/>
                  </a:solidFill>
                </a:uFill>
                <a:latin typeface="Hack NF, Consolas,  Courier New"/>
              </a:rPr>
              <a:t>-Z</a:t>
            </a:r>
            <a:r>
              <a:rPr lang="en-US" sz="2000" u="heavy" dirty="0">
                <a:solidFill>
                  <a:srgbClr val="8B0000"/>
                </a:solidFill>
                <a:highlight>
                  <a:srgbClr val="C0C0C0"/>
                </a:highlight>
                <a:uFill>
                  <a:solidFill>
                    <a:srgbClr val="FFFF00"/>
                  </a:solidFill>
                </a:uFill>
                <a:latin typeface="Hack NF, Consolas,  Courier New"/>
              </a:rPr>
              <a:t>\.</a:t>
            </a:r>
            <a:r>
              <a:rPr lang="en-US" sz="2000" u="heavy" dirty="0">
                <a:solidFill>
                  <a:srgbClr val="8B0000"/>
                </a:solidFill>
                <a:highlight>
                  <a:srgbClr val="00FF00"/>
                </a:highlight>
                <a:uFill>
                  <a:solidFill>
                    <a:srgbClr val="FFFF00"/>
                  </a:solidFill>
                </a:uFill>
                <a:latin typeface="Hack NF, Consolas,  Courier New"/>
              </a:rPr>
              <a:t>_</a:t>
            </a:r>
            <a:r>
              <a:rPr lang="en-US" sz="2000" u="heavy" dirty="0">
                <a:solidFill>
                  <a:srgbClr val="8B0000"/>
                </a:solidFill>
                <a:highlight>
                  <a:srgbClr val="808000"/>
                </a:highlight>
                <a:uFill>
                  <a:solidFill>
                    <a:srgbClr val="FFFF00"/>
                  </a:solidFill>
                </a:uFill>
                <a:latin typeface="Hack NF, Consolas,  Courier New"/>
              </a:rPr>
              <a:t>\-</a:t>
            </a:r>
            <a:r>
              <a:rPr lang="en-US" sz="2000" u="heavy" dirty="0">
                <a:solidFill>
                  <a:srgbClr val="8B0000"/>
                </a:solidFill>
                <a:highlight>
                  <a:srgbClr val="F77462"/>
                </a:highlight>
                <a:uFill>
                  <a:solidFill>
                    <a:srgbClr val="FFFF00"/>
                  </a:solidFill>
                </a:uFill>
                <a:latin typeface="Hack NF, Consolas,  Courier New"/>
              </a:rPr>
              <a:t>+</a:t>
            </a:r>
            <a:r>
              <a:rPr lang="en-US" sz="2000" dirty="0">
                <a:solidFill>
                  <a:srgbClr val="8B0000"/>
                </a:solidFill>
                <a:highlight>
                  <a:srgbClr val="FFFF00"/>
                </a:highlight>
                <a:latin typeface="Hack NF, Consolas,  Courier New"/>
              </a:rPr>
              <a:t>]+</a:t>
            </a:r>
            <a:r>
              <a:rPr lang="en-US" sz="2000" dirty="0">
                <a:solidFill>
                  <a:srgbClr val="8B0000"/>
                </a:solidFill>
                <a:latin typeface="Hack NF, Consolas,  Courier New"/>
              </a:rPr>
              <a:t>@[a-</a:t>
            </a:r>
            <a:r>
              <a:rPr lang="en-US" sz="2000" dirty="0" err="1">
                <a:solidFill>
                  <a:srgbClr val="8B0000"/>
                </a:solidFill>
                <a:latin typeface="Hack NF, Consolas,  Courier New"/>
              </a:rPr>
              <a:t>zA</a:t>
            </a:r>
            <a:r>
              <a:rPr lang="en-US" sz="2000" dirty="0">
                <a:solidFill>
                  <a:srgbClr val="8B0000"/>
                </a:solidFill>
                <a:latin typeface="Hack NF, Consolas,  Courier New"/>
              </a:rPr>
              <a:t>-Z\.\-]+\.[a-</a:t>
            </a:r>
            <a:r>
              <a:rPr lang="en-US" sz="2000" dirty="0" err="1">
                <a:solidFill>
                  <a:srgbClr val="8B0000"/>
                </a:solidFill>
                <a:latin typeface="Hack NF, Consolas,  Courier New"/>
              </a:rPr>
              <a:t>zA</a:t>
            </a:r>
            <a:r>
              <a:rPr lang="en-US" sz="2000" dirty="0">
                <a:solidFill>
                  <a:srgbClr val="8B0000"/>
                </a:solidFill>
                <a:latin typeface="Hack NF, Consolas,  Courier New"/>
              </a:rPr>
              <a:t>-Z]{2,}$</a:t>
            </a:r>
            <a:r>
              <a:rPr lang="en-US" sz="2000" dirty="0">
                <a:solidFill>
                  <a:srgbClr val="000000"/>
                </a:solidFill>
                <a:latin typeface="Hack NF, Consolas,  Courier New"/>
              </a:rPr>
              <a:t>’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Hack NF, Consolas,  Courier New"/>
              </a:rPr>
              <a:t>Returns False</a:t>
            </a:r>
            <a:endParaRPr lang="en-US" sz="2000" dirty="0">
              <a:solidFill>
                <a:srgbClr val="333333"/>
              </a:solidFill>
              <a:latin typeface="Hack NF, Consolas,  Courier New"/>
            </a:endParaRP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46CD48-0EDB-4D34-B528-8C55A9BA56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</p:spTree>
    <p:extLst>
      <p:ext uri="{BB962C8B-B14F-4D97-AF65-F5344CB8AC3E}">
        <p14:creationId xmlns:p14="http://schemas.microsoft.com/office/powerpoint/2010/main" val="10088826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BC846-89D9-4251-B2D0-CC54C6261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That an Email Address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796F31-AC93-4865-82D8-C8C0395926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Hack NF, Consolas,  Courier New"/>
              </a:rPr>
              <a:t>'</a:t>
            </a:r>
            <a:r>
              <a:rPr lang="en-US" sz="2000" dirty="0">
                <a:solidFill>
                  <a:srgbClr val="8B0000"/>
                </a:solidFill>
                <a:latin typeface="Hack NF, Consolas,  Courier New"/>
              </a:rPr>
              <a:t>thomas.rayner@microsoft.com</a:t>
            </a:r>
            <a:r>
              <a:rPr lang="en-US" sz="2000" dirty="0">
                <a:solidFill>
                  <a:srgbClr val="000000"/>
                </a:solidFill>
                <a:latin typeface="Hack NF, Consolas,  Courier New"/>
              </a:rPr>
              <a:t>'</a:t>
            </a:r>
            <a:r>
              <a:rPr lang="en-US" sz="2000" dirty="0">
                <a:solidFill>
                  <a:srgbClr val="333333"/>
                </a:solidFill>
                <a:latin typeface="Hack NF, Consolas,  Courier New"/>
              </a:rPr>
              <a:t> </a:t>
            </a:r>
            <a:r>
              <a:rPr lang="en-US" sz="2000" dirty="0">
                <a:solidFill>
                  <a:srgbClr val="A9A9A9"/>
                </a:solidFill>
                <a:latin typeface="Hack NF, Consolas,  Courier New"/>
              </a:rPr>
              <a:t>-match</a:t>
            </a:r>
            <a:r>
              <a:rPr lang="en-US" sz="2000" dirty="0">
                <a:solidFill>
                  <a:srgbClr val="333333"/>
                </a:solidFill>
                <a:latin typeface="Hack NF, Consolas,  Courier New"/>
              </a:rPr>
              <a:t> 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333333"/>
                </a:solidFill>
                <a:latin typeface="Hack NF, Consolas,  Courier New"/>
              </a:rPr>
              <a:t>	</a:t>
            </a:r>
            <a:r>
              <a:rPr lang="en-US" sz="2000" dirty="0">
                <a:solidFill>
                  <a:srgbClr val="000000"/>
                </a:solidFill>
                <a:latin typeface="Hack NF, Consolas,  Courier New"/>
              </a:rPr>
              <a:t>'</a:t>
            </a:r>
            <a:r>
              <a:rPr lang="en-US" sz="2000" dirty="0">
                <a:solidFill>
                  <a:srgbClr val="8B0000"/>
                </a:solidFill>
                <a:latin typeface="Hack NF, Consolas,  Courier New"/>
              </a:rPr>
              <a:t>^[</a:t>
            </a:r>
            <a:r>
              <a:rPr lang="en-US" sz="2000" dirty="0">
                <a:solidFill>
                  <a:srgbClr val="8B0000"/>
                </a:solidFill>
                <a:uFill>
                  <a:solidFill>
                    <a:srgbClr val="FFFF00"/>
                  </a:solidFill>
                </a:uFill>
                <a:latin typeface="Hack NF, Consolas,  Courier New"/>
              </a:rPr>
              <a:t>a-</a:t>
            </a:r>
            <a:r>
              <a:rPr lang="en-US" sz="2000" dirty="0" err="1">
                <a:solidFill>
                  <a:srgbClr val="8B0000"/>
                </a:solidFill>
                <a:uFill>
                  <a:solidFill>
                    <a:srgbClr val="FFFF00"/>
                  </a:solidFill>
                </a:uFill>
                <a:latin typeface="Hack NF, Consolas,  Courier New"/>
              </a:rPr>
              <a:t>zA</a:t>
            </a:r>
            <a:r>
              <a:rPr lang="en-US" sz="2000" dirty="0">
                <a:solidFill>
                  <a:srgbClr val="8B0000"/>
                </a:solidFill>
                <a:uFill>
                  <a:solidFill>
                    <a:srgbClr val="FFFF00"/>
                  </a:solidFill>
                </a:uFill>
                <a:latin typeface="Hack NF, Consolas,  Courier New"/>
              </a:rPr>
              <a:t>-Z\._\-+</a:t>
            </a:r>
            <a:r>
              <a:rPr lang="en-US" sz="2000" dirty="0">
                <a:solidFill>
                  <a:srgbClr val="8B0000"/>
                </a:solidFill>
                <a:latin typeface="Hack NF, Consolas,  Courier New"/>
              </a:rPr>
              <a:t>]+@[</a:t>
            </a:r>
            <a:r>
              <a:rPr lang="en-US" sz="2000" dirty="0">
                <a:solidFill>
                  <a:srgbClr val="8B0000"/>
                </a:solidFill>
                <a:uFill>
                  <a:solidFill>
                    <a:srgbClr val="FFFF00"/>
                  </a:solidFill>
                </a:uFill>
                <a:latin typeface="Hack NF, Consolas,  Courier New"/>
              </a:rPr>
              <a:t>a-</a:t>
            </a:r>
            <a:r>
              <a:rPr lang="en-US" sz="2000" dirty="0" err="1">
                <a:solidFill>
                  <a:srgbClr val="8B0000"/>
                </a:solidFill>
                <a:uFill>
                  <a:solidFill>
                    <a:srgbClr val="FFFF00"/>
                  </a:solidFill>
                </a:uFill>
                <a:latin typeface="Hack NF, Consolas,  Courier New"/>
              </a:rPr>
              <a:t>zA</a:t>
            </a:r>
            <a:r>
              <a:rPr lang="en-US" sz="2000" dirty="0">
                <a:solidFill>
                  <a:srgbClr val="8B0000"/>
                </a:solidFill>
                <a:uFill>
                  <a:solidFill>
                    <a:srgbClr val="FFFF00"/>
                  </a:solidFill>
                </a:uFill>
                <a:latin typeface="Hack NF, Consolas,  Courier New"/>
              </a:rPr>
              <a:t>-Z\.\-</a:t>
            </a:r>
            <a:r>
              <a:rPr lang="en-US" sz="2000" dirty="0">
                <a:solidFill>
                  <a:srgbClr val="8B0000"/>
                </a:solidFill>
                <a:latin typeface="Hack NF, Consolas,  Courier New"/>
              </a:rPr>
              <a:t>]+\.[</a:t>
            </a:r>
            <a:r>
              <a:rPr lang="en-US" sz="2000" dirty="0">
                <a:solidFill>
                  <a:srgbClr val="8B0000"/>
                </a:solidFill>
                <a:uFill>
                  <a:solidFill>
                    <a:srgbClr val="FFFF00"/>
                  </a:solidFill>
                </a:uFill>
                <a:latin typeface="Hack NF, Consolas,  Courier New"/>
              </a:rPr>
              <a:t>a-</a:t>
            </a:r>
            <a:r>
              <a:rPr lang="en-US" sz="2000" dirty="0" err="1">
                <a:solidFill>
                  <a:srgbClr val="8B0000"/>
                </a:solidFill>
                <a:uFill>
                  <a:solidFill>
                    <a:srgbClr val="FFFF00"/>
                  </a:solidFill>
                </a:uFill>
                <a:latin typeface="Hack NF, Consolas,  Courier New"/>
              </a:rPr>
              <a:t>zA</a:t>
            </a:r>
            <a:r>
              <a:rPr lang="en-US" sz="2000" dirty="0">
                <a:solidFill>
                  <a:srgbClr val="8B0000"/>
                </a:solidFill>
                <a:uFill>
                  <a:solidFill>
                    <a:srgbClr val="FFFF00"/>
                  </a:solidFill>
                </a:uFill>
                <a:latin typeface="Hack NF, Consolas,  Courier New"/>
              </a:rPr>
              <a:t>-Z</a:t>
            </a:r>
            <a:r>
              <a:rPr lang="en-US" sz="2000" dirty="0">
                <a:solidFill>
                  <a:srgbClr val="8B0000"/>
                </a:solidFill>
                <a:latin typeface="Hack NF, Consolas,  Courier New"/>
              </a:rPr>
              <a:t>]{2,}$</a:t>
            </a:r>
            <a:r>
              <a:rPr lang="en-US" sz="2000" dirty="0">
                <a:solidFill>
                  <a:srgbClr val="000000"/>
                </a:solidFill>
                <a:latin typeface="Hack NF, Consolas,  Courier New"/>
              </a:rPr>
              <a:t>’</a:t>
            </a:r>
            <a:endParaRPr lang="en-US" sz="2000" dirty="0">
              <a:solidFill>
                <a:srgbClr val="333333"/>
              </a:solidFill>
              <a:latin typeface="Hack NF, Consolas,  Courier New"/>
            </a:endParaRPr>
          </a:p>
          <a:p>
            <a:pPr marL="0" indent="0">
              <a:buNone/>
            </a:pPr>
            <a:r>
              <a:rPr lang="en-US" sz="2000" dirty="0"/>
              <a:t>Returns True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00FFFF"/>
                </a:highlight>
                <a:latin typeface="Hack NF, Consolas,  Courier New"/>
              </a:rPr>
              <a:t>'</a:t>
            </a:r>
            <a:r>
              <a:rPr lang="en-US" sz="2000" dirty="0">
                <a:solidFill>
                  <a:srgbClr val="8B0000"/>
                </a:solidFill>
                <a:highlight>
                  <a:srgbClr val="FF00FF"/>
                </a:highlight>
                <a:latin typeface="Hack NF, Consolas,  Courier New"/>
              </a:rPr>
              <a:t>not</a:t>
            </a:r>
            <a:r>
              <a:rPr lang="en-US" sz="2000" dirty="0">
                <a:solidFill>
                  <a:srgbClr val="8B0000"/>
                </a:solidFill>
                <a:highlight>
                  <a:srgbClr val="FF0000"/>
                </a:highlight>
                <a:latin typeface="Hack NF, Consolas,  Courier New"/>
              </a:rPr>
              <a:t> </a:t>
            </a:r>
            <a:r>
              <a:rPr lang="en-US" sz="2000" dirty="0">
                <a:solidFill>
                  <a:srgbClr val="8B0000"/>
                </a:solidFill>
                <a:latin typeface="Hack NF, Consolas,  Courier New"/>
              </a:rPr>
              <a:t>a real.com address</a:t>
            </a:r>
            <a:r>
              <a:rPr lang="en-US" sz="2000" dirty="0">
                <a:solidFill>
                  <a:srgbClr val="000000"/>
                </a:solidFill>
                <a:latin typeface="Hack NF, Consolas,  Courier New"/>
              </a:rPr>
              <a:t>'</a:t>
            </a:r>
            <a:r>
              <a:rPr lang="en-US" sz="2000" dirty="0">
                <a:solidFill>
                  <a:srgbClr val="333333"/>
                </a:solidFill>
                <a:latin typeface="Hack NF, Consolas,  Courier New"/>
              </a:rPr>
              <a:t> </a:t>
            </a:r>
            <a:r>
              <a:rPr lang="en-US" sz="2000" dirty="0">
                <a:solidFill>
                  <a:srgbClr val="A9A9A9"/>
                </a:solidFill>
                <a:latin typeface="Hack NF, Consolas,  Courier New"/>
              </a:rPr>
              <a:t>-match</a:t>
            </a:r>
            <a:r>
              <a:rPr lang="en-US" sz="2000" dirty="0">
                <a:solidFill>
                  <a:srgbClr val="333333"/>
                </a:solidFill>
                <a:latin typeface="Hack NF, Consolas,  Courier New"/>
              </a:rPr>
              <a:t> 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333333"/>
                </a:solidFill>
                <a:latin typeface="Hack NF, Consolas,  Courier New"/>
              </a:rPr>
              <a:t>	</a:t>
            </a:r>
            <a:r>
              <a:rPr lang="en-US" sz="2000" dirty="0">
                <a:solidFill>
                  <a:srgbClr val="000000"/>
                </a:solidFill>
                <a:latin typeface="Hack NF, Consolas,  Courier New"/>
              </a:rPr>
              <a:t>'</a:t>
            </a:r>
            <a:r>
              <a:rPr lang="en-US" sz="2000" dirty="0">
                <a:solidFill>
                  <a:srgbClr val="8B0000"/>
                </a:solidFill>
                <a:highlight>
                  <a:srgbClr val="00FFFF"/>
                </a:highlight>
                <a:latin typeface="Hack NF, Consolas,  Courier New"/>
              </a:rPr>
              <a:t>^</a:t>
            </a:r>
            <a:r>
              <a:rPr lang="en-US" sz="2000" dirty="0">
                <a:solidFill>
                  <a:srgbClr val="8B0000"/>
                </a:solidFill>
                <a:highlight>
                  <a:srgbClr val="FFFF00"/>
                </a:highlight>
                <a:latin typeface="Hack NF, Consolas,  Courier New"/>
              </a:rPr>
              <a:t>[</a:t>
            </a:r>
            <a:r>
              <a:rPr lang="en-US" sz="2000" u="heavy" dirty="0">
                <a:solidFill>
                  <a:srgbClr val="8B0000"/>
                </a:solidFill>
                <a:highlight>
                  <a:srgbClr val="FF00FF"/>
                </a:highlight>
                <a:uFill>
                  <a:solidFill>
                    <a:srgbClr val="FFFF00"/>
                  </a:solidFill>
                </a:uFill>
                <a:latin typeface="Hack NF, Consolas,  Courier New"/>
              </a:rPr>
              <a:t>a-</a:t>
            </a:r>
            <a:r>
              <a:rPr lang="en-US" sz="2000" u="heavy" dirty="0" err="1">
                <a:solidFill>
                  <a:srgbClr val="8B0000"/>
                </a:solidFill>
                <a:highlight>
                  <a:srgbClr val="FF00FF"/>
                </a:highlight>
                <a:uFill>
                  <a:solidFill>
                    <a:srgbClr val="FFFF00"/>
                  </a:solidFill>
                </a:uFill>
                <a:latin typeface="Hack NF, Consolas,  Courier New"/>
              </a:rPr>
              <a:t>zA</a:t>
            </a:r>
            <a:r>
              <a:rPr lang="en-US" sz="2000" u="heavy" dirty="0">
                <a:solidFill>
                  <a:srgbClr val="8B0000"/>
                </a:solidFill>
                <a:highlight>
                  <a:srgbClr val="FF00FF"/>
                </a:highlight>
                <a:uFill>
                  <a:solidFill>
                    <a:srgbClr val="FFFF00"/>
                  </a:solidFill>
                </a:uFill>
                <a:latin typeface="Hack NF, Consolas,  Courier New"/>
              </a:rPr>
              <a:t>-Z</a:t>
            </a:r>
            <a:r>
              <a:rPr lang="en-US" sz="2000" u="heavy" dirty="0">
                <a:solidFill>
                  <a:srgbClr val="8B0000"/>
                </a:solidFill>
                <a:highlight>
                  <a:srgbClr val="C0C0C0"/>
                </a:highlight>
                <a:uFill>
                  <a:solidFill>
                    <a:srgbClr val="FFFF00"/>
                  </a:solidFill>
                </a:uFill>
                <a:latin typeface="Hack NF, Consolas,  Courier New"/>
              </a:rPr>
              <a:t>\.</a:t>
            </a:r>
            <a:r>
              <a:rPr lang="en-US" sz="2000" u="heavy" dirty="0">
                <a:solidFill>
                  <a:srgbClr val="8B0000"/>
                </a:solidFill>
                <a:highlight>
                  <a:srgbClr val="00FF00"/>
                </a:highlight>
                <a:uFill>
                  <a:solidFill>
                    <a:srgbClr val="FFFF00"/>
                  </a:solidFill>
                </a:uFill>
                <a:latin typeface="Hack NF, Consolas,  Courier New"/>
              </a:rPr>
              <a:t>_</a:t>
            </a:r>
            <a:r>
              <a:rPr lang="en-US" sz="2000" u="heavy" dirty="0">
                <a:solidFill>
                  <a:srgbClr val="8B0000"/>
                </a:solidFill>
                <a:highlight>
                  <a:srgbClr val="808000"/>
                </a:highlight>
                <a:uFill>
                  <a:solidFill>
                    <a:srgbClr val="FFFF00"/>
                  </a:solidFill>
                </a:uFill>
                <a:latin typeface="Hack NF, Consolas,  Courier New"/>
              </a:rPr>
              <a:t>\-</a:t>
            </a:r>
            <a:r>
              <a:rPr lang="en-US" sz="2000" u="heavy" dirty="0">
                <a:solidFill>
                  <a:srgbClr val="8B0000"/>
                </a:solidFill>
                <a:highlight>
                  <a:srgbClr val="F77462"/>
                </a:highlight>
                <a:uFill>
                  <a:solidFill>
                    <a:srgbClr val="FFFF00"/>
                  </a:solidFill>
                </a:uFill>
                <a:latin typeface="Hack NF, Consolas,  Courier New"/>
              </a:rPr>
              <a:t>+</a:t>
            </a:r>
            <a:r>
              <a:rPr lang="en-US" sz="2000" dirty="0">
                <a:solidFill>
                  <a:srgbClr val="8B0000"/>
                </a:solidFill>
                <a:highlight>
                  <a:srgbClr val="FFFF00"/>
                </a:highlight>
                <a:latin typeface="Hack NF, Consolas,  Courier New"/>
              </a:rPr>
              <a:t>]+</a:t>
            </a:r>
            <a:r>
              <a:rPr lang="en-US" sz="2000" dirty="0">
                <a:solidFill>
                  <a:srgbClr val="8B0000"/>
                </a:solidFill>
                <a:highlight>
                  <a:srgbClr val="FF0000"/>
                </a:highlight>
                <a:latin typeface="Hack NF, Consolas,  Courier New"/>
              </a:rPr>
              <a:t>@</a:t>
            </a:r>
            <a:r>
              <a:rPr lang="en-US" sz="2000" dirty="0">
                <a:solidFill>
                  <a:srgbClr val="8B0000"/>
                </a:solidFill>
                <a:latin typeface="Hack NF, Consolas,  Courier New"/>
              </a:rPr>
              <a:t>[a-</a:t>
            </a:r>
            <a:r>
              <a:rPr lang="en-US" sz="2000" dirty="0" err="1">
                <a:solidFill>
                  <a:srgbClr val="8B0000"/>
                </a:solidFill>
                <a:latin typeface="Hack NF, Consolas,  Courier New"/>
              </a:rPr>
              <a:t>zA</a:t>
            </a:r>
            <a:r>
              <a:rPr lang="en-US" sz="2000" dirty="0">
                <a:solidFill>
                  <a:srgbClr val="8B0000"/>
                </a:solidFill>
                <a:latin typeface="Hack NF, Consolas,  Courier New"/>
              </a:rPr>
              <a:t>-Z\.\-]+\.[a-</a:t>
            </a:r>
            <a:r>
              <a:rPr lang="en-US" sz="2000" dirty="0" err="1">
                <a:solidFill>
                  <a:srgbClr val="8B0000"/>
                </a:solidFill>
                <a:latin typeface="Hack NF, Consolas,  Courier New"/>
              </a:rPr>
              <a:t>zA</a:t>
            </a:r>
            <a:r>
              <a:rPr lang="en-US" sz="2000" dirty="0">
                <a:solidFill>
                  <a:srgbClr val="8B0000"/>
                </a:solidFill>
                <a:latin typeface="Hack NF, Consolas,  Courier New"/>
              </a:rPr>
              <a:t>-Z]{2,}$</a:t>
            </a:r>
            <a:r>
              <a:rPr lang="en-US" sz="2000" dirty="0">
                <a:solidFill>
                  <a:srgbClr val="000000"/>
                </a:solidFill>
                <a:latin typeface="Hack NF, Consolas,  Courier New"/>
              </a:rPr>
              <a:t>’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Hack NF, Consolas,  Courier New"/>
              </a:rPr>
              <a:t>Returns False</a:t>
            </a:r>
            <a:endParaRPr lang="en-US" sz="2000" dirty="0">
              <a:solidFill>
                <a:srgbClr val="333333"/>
              </a:solidFill>
              <a:latin typeface="Hack NF, Consolas,  Courier New"/>
            </a:endParaRP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46CD48-0EDB-4D34-B528-8C55A9BA56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</p:spTree>
    <p:extLst>
      <p:ext uri="{BB962C8B-B14F-4D97-AF65-F5344CB8AC3E}">
        <p14:creationId xmlns:p14="http://schemas.microsoft.com/office/powerpoint/2010/main" val="2721394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BC846-89D9-4251-B2D0-CC54C6261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That an Email Address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796F31-AC93-4865-82D8-C8C0395926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Hack NF, Consolas,  Courier New"/>
              </a:rPr>
              <a:t>'</a:t>
            </a:r>
            <a:r>
              <a:rPr lang="en-US" sz="2000" dirty="0">
                <a:solidFill>
                  <a:srgbClr val="8B0000"/>
                </a:solidFill>
                <a:latin typeface="Hack NF, Consolas,  Courier New"/>
              </a:rPr>
              <a:t>thomas.rayner@microsoft.com</a:t>
            </a:r>
            <a:r>
              <a:rPr lang="en-US" sz="2000" dirty="0">
                <a:solidFill>
                  <a:srgbClr val="000000"/>
                </a:solidFill>
                <a:latin typeface="Hack NF, Consolas,  Courier New"/>
              </a:rPr>
              <a:t>'</a:t>
            </a:r>
            <a:r>
              <a:rPr lang="en-US" sz="2000" dirty="0">
                <a:solidFill>
                  <a:srgbClr val="333333"/>
                </a:solidFill>
                <a:latin typeface="Hack NF, Consolas,  Courier New"/>
              </a:rPr>
              <a:t> </a:t>
            </a:r>
            <a:r>
              <a:rPr lang="en-US" sz="2000" dirty="0">
                <a:solidFill>
                  <a:srgbClr val="A9A9A9"/>
                </a:solidFill>
                <a:latin typeface="Hack NF, Consolas,  Courier New"/>
              </a:rPr>
              <a:t>-match</a:t>
            </a:r>
            <a:r>
              <a:rPr lang="en-US" sz="2000" dirty="0">
                <a:solidFill>
                  <a:srgbClr val="333333"/>
                </a:solidFill>
                <a:latin typeface="Hack NF, Consolas,  Courier New"/>
              </a:rPr>
              <a:t> 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333333"/>
                </a:solidFill>
                <a:latin typeface="Hack NF, Consolas,  Courier New"/>
              </a:rPr>
              <a:t>	</a:t>
            </a:r>
            <a:r>
              <a:rPr lang="en-US" sz="2000" dirty="0">
                <a:solidFill>
                  <a:srgbClr val="000000"/>
                </a:solidFill>
                <a:latin typeface="Hack NF, Consolas,  Courier New"/>
              </a:rPr>
              <a:t>'</a:t>
            </a:r>
            <a:r>
              <a:rPr lang="en-US" sz="2000" dirty="0">
                <a:solidFill>
                  <a:srgbClr val="8B0000"/>
                </a:solidFill>
                <a:latin typeface="Hack NF, Consolas,  Courier New"/>
              </a:rPr>
              <a:t>^[</a:t>
            </a:r>
            <a:r>
              <a:rPr lang="en-US" sz="2000" dirty="0">
                <a:solidFill>
                  <a:srgbClr val="8B0000"/>
                </a:solidFill>
                <a:uFill>
                  <a:solidFill>
                    <a:srgbClr val="FFFF00"/>
                  </a:solidFill>
                </a:uFill>
                <a:latin typeface="Hack NF, Consolas,  Courier New"/>
              </a:rPr>
              <a:t>a-</a:t>
            </a:r>
            <a:r>
              <a:rPr lang="en-US" sz="2000" dirty="0" err="1">
                <a:solidFill>
                  <a:srgbClr val="8B0000"/>
                </a:solidFill>
                <a:uFill>
                  <a:solidFill>
                    <a:srgbClr val="FFFF00"/>
                  </a:solidFill>
                </a:uFill>
                <a:latin typeface="Hack NF, Consolas,  Courier New"/>
              </a:rPr>
              <a:t>zA</a:t>
            </a:r>
            <a:r>
              <a:rPr lang="en-US" sz="2000" dirty="0">
                <a:solidFill>
                  <a:srgbClr val="8B0000"/>
                </a:solidFill>
                <a:uFill>
                  <a:solidFill>
                    <a:srgbClr val="FFFF00"/>
                  </a:solidFill>
                </a:uFill>
                <a:latin typeface="Hack NF, Consolas,  Courier New"/>
              </a:rPr>
              <a:t>-Z\._\-+</a:t>
            </a:r>
            <a:r>
              <a:rPr lang="en-US" sz="2000" dirty="0">
                <a:solidFill>
                  <a:srgbClr val="8B0000"/>
                </a:solidFill>
                <a:latin typeface="Hack NF, Consolas,  Courier New"/>
              </a:rPr>
              <a:t>]+@[</a:t>
            </a:r>
            <a:r>
              <a:rPr lang="en-US" sz="2000" dirty="0">
                <a:solidFill>
                  <a:srgbClr val="8B0000"/>
                </a:solidFill>
                <a:uFill>
                  <a:solidFill>
                    <a:srgbClr val="FFFF00"/>
                  </a:solidFill>
                </a:uFill>
                <a:latin typeface="Hack NF, Consolas,  Courier New"/>
              </a:rPr>
              <a:t>a-</a:t>
            </a:r>
            <a:r>
              <a:rPr lang="en-US" sz="2000" dirty="0" err="1">
                <a:solidFill>
                  <a:srgbClr val="8B0000"/>
                </a:solidFill>
                <a:uFill>
                  <a:solidFill>
                    <a:srgbClr val="FFFF00"/>
                  </a:solidFill>
                </a:uFill>
                <a:latin typeface="Hack NF, Consolas,  Courier New"/>
              </a:rPr>
              <a:t>zA</a:t>
            </a:r>
            <a:r>
              <a:rPr lang="en-US" sz="2000" dirty="0">
                <a:solidFill>
                  <a:srgbClr val="8B0000"/>
                </a:solidFill>
                <a:uFill>
                  <a:solidFill>
                    <a:srgbClr val="FFFF00"/>
                  </a:solidFill>
                </a:uFill>
                <a:latin typeface="Hack NF, Consolas,  Courier New"/>
              </a:rPr>
              <a:t>-Z\.\-</a:t>
            </a:r>
            <a:r>
              <a:rPr lang="en-US" sz="2000" dirty="0">
                <a:solidFill>
                  <a:srgbClr val="8B0000"/>
                </a:solidFill>
                <a:latin typeface="Hack NF, Consolas,  Courier New"/>
              </a:rPr>
              <a:t>]+\.[</a:t>
            </a:r>
            <a:r>
              <a:rPr lang="en-US" sz="2000" dirty="0">
                <a:solidFill>
                  <a:srgbClr val="8B0000"/>
                </a:solidFill>
                <a:uFill>
                  <a:solidFill>
                    <a:srgbClr val="FFFF00"/>
                  </a:solidFill>
                </a:uFill>
                <a:latin typeface="Hack NF, Consolas,  Courier New"/>
              </a:rPr>
              <a:t>a-</a:t>
            </a:r>
            <a:r>
              <a:rPr lang="en-US" sz="2000" dirty="0" err="1">
                <a:solidFill>
                  <a:srgbClr val="8B0000"/>
                </a:solidFill>
                <a:uFill>
                  <a:solidFill>
                    <a:srgbClr val="FFFF00"/>
                  </a:solidFill>
                </a:uFill>
                <a:latin typeface="Hack NF, Consolas,  Courier New"/>
              </a:rPr>
              <a:t>zA</a:t>
            </a:r>
            <a:r>
              <a:rPr lang="en-US" sz="2000" dirty="0">
                <a:solidFill>
                  <a:srgbClr val="8B0000"/>
                </a:solidFill>
                <a:uFill>
                  <a:solidFill>
                    <a:srgbClr val="FFFF00"/>
                  </a:solidFill>
                </a:uFill>
                <a:latin typeface="Hack NF, Consolas,  Courier New"/>
              </a:rPr>
              <a:t>-Z</a:t>
            </a:r>
            <a:r>
              <a:rPr lang="en-US" sz="2000" dirty="0">
                <a:solidFill>
                  <a:srgbClr val="8B0000"/>
                </a:solidFill>
                <a:latin typeface="Hack NF, Consolas,  Courier New"/>
              </a:rPr>
              <a:t>]{2,}$</a:t>
            </a:r>
            <a:r>
              <a:rPr lang="en-US" sz="2000" dirty="0">
                <a:solidFill>
                  <a:srgbClr val="000000"/>
                </a:solidFill>
                <a:latin typeface="Hack NF, Consolas,  Courier New"/>
              </a:rPr>
              <a:t>’</a:t>
            </a:r>
            <a:endParaRPr lang="en-US" sz="2000" dirty="0">
              <a:solidFill>
                <a:srgbClr val="333333"/>
              </a:solidFill>
              <a:latin typeface="Hack NF, Consolas,  Courier New"/>
            </a:endParaRPr>
          </a:p>
          <a:p>
            <a:pPr marL="0" indent="0">
              <a:buNone/>
            </a:pPr>
            <a:r>
              <a:rPr lang="en-US" sz="2000" dirty="0"/>
              <a:t>Returns True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Hack NF, Consolas,  Courier New"/>
              </a:rPr>
              <a:t>'</a:t>
            </a:r>
            <a:r>
              <a:rPr lang="en-US" sz="2000" dirty="0">
                <a:solidFill>
                  <a:srgbClr val="8B0000"/>
                </a:solidFill>
                <a:latin typeface="Hack NF, Consolas,  Courier New"/>
              </a:rPr>
              <a:t>not a real.com address</a:t>
            </a:r>
            <a:r>
              <a:rPr lang="en-US" sz="2000" dirty="0">
                <a:solidFill>
                  <a:srgbClr val="000000"/>
                </a:solidFill>
                <a:latin typeface="Hack NF, Consolas,  Courier New"/>
              </a:rPr>
              <a:t>'</a:t>
            </a:r>
            <a:r>
              <a:rPr lang="en-US" sz="2000" dirty="0">
                <a:solidFill>
                  <a:srgbClr val="333333"/>
                </a:solidFill>
                <a:latin typeface="Hack NF, Consolas,  Courier New"/>
              </a:rPr>
              <a:t> </a:t>
            </a:r>
            <a:r>
              <a:rPr lang="en-US" sz="2000" dirty="0">
                <a:solidFill>
                  <a:srgbClr val="A9A9A9"/>
                </a:solidFill>
                <a:latin typeface="Hack NF, Consolas,  Courier New"/>
              </a:rPr>
              <a:t>-match</a:t>
            </a:r>
            <a:r>
              <a:rPr lang="en-US" sz="2000" dirty="0">
                <a:solidFill>
                  <a:srgbClr val="333333"/>
                </a:solidFill>
                <a:latin typeface="Hack NF, Consolas,  Courier New"/>
              </a:rPr>
              <a:t> 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333333"/>
                </a:solidFill>
                <a:latin typeface="Hack NF, Consolas,  Courier New"/>
              </a:rPr>
              <a:t>	</a:t>
            </a:r>
            <a:r>
              <a:rPr lang="en-US" sz="2000" dirty="0">
                <a:solidFill>
                  <a:srgbClr val="000000"/>
                </a:solidFill>
                <a:latin typeface="Hack NF, Consolas,  Courier New"/>
              </a:rPr>
              <a:t>'</a:t>
            </a:r>
            <a:r>
              <a:rPr lang="en-US" sz="2000" dirty="0">
                <a:solidFill>
                  <a:srgbClr val="8B0000"/>
                </a:solidFill>
                <a:latin typeface="Hack NF, Consolas,  Courier New"/>
              </a:rPr>
              <a:t>^[</a:t>
            </a:r>
            <a:r>
              <a:rPr lang="en-US" sz="2000" dirty="0">
                <a:solidFill>
                  <a:srgbClr val="8B0000"/>
                </a:solidFill>
                <a:uFill>
                  <a:solidFill>
                    <a:srgbClr val="FFFF00"/>
                  </a:solidFill>
                </a:uFill>
                <a:latin typeface="Hack NF, Consolas,  Courier New"/>
              </a:rPr>
              <a:t>a-</a:t>
            </a:r>
            <a:r>
              <a:rPr lang="en-US" sz="2000" dirty="0" err="1">
                <a:solidFill>
                  <a:srgbClr val="8B0000"/>
                </a:solidFill>
                <a:uFill>
                  <a:solidFill>
                    <a:srgbClr val="FFFF00"/>
                  </a:solidFill>
                </a:uFill>
                <a:latin typeface="Hack NF, Consolas,  Courier New"/>
              </a:rPr>
              <a:t>zA</a:t>
            </a:r>
            <a:r>
              <a:rPr lang="en-US" sz="2000" dirty="0">
                <a:solidFill>
                  <a:srgbClr val="8B0000"/>
                </a:solidFill>
                <a:uFill>
                  <a:solidFill>
                    <a:srgbClr val="FFFF00"/>
                  </a:solidFill>
                </a:uFill>
                <a:latin typeface="Hack NF, Consolas,  Courier New"/>
              </a:rPr>
              <a:t>-Z\._\-+</a:t>
            </a:r>
            <a:r>
              <a:rPr lang="en-US" sz="2000" dirty="0">
                <a:solidFill>
                  <a:srgbClr val="8B0000"/>
                </a:solidFill>
                <a:latin typeface="Hack NF, Consolas,  Courier New"/>
              </a:rPr>
              <a:t>]+@[a-</a:t>
            </a:r>
            <a:r>
              <a:rPr lang="en-US" sz="2000" dirty="0" err="1">
                <a:solidFill>
                  <a:srgbClr val="8B0000"/>
                </a:solidFill>
                <a:latin typeface="Hack NF, Consolas,  Courier New"/>
              </a:rPr>
              <a:t>zA</a:t>
            </a:r>
            <a:r>
              <a:rPr lang="en-US" sz="2000" dirty="0">
                <a:solidFill>
                  <a:srgbClr val="8B0000"/>
                </a:solidFill>
                <a:latin typeface="Hack NF, Consolas,  Courier New"/>
              </a:rPr>
              <a:t>-Z\.\-]+\.[a-</a:t>
            </a:r>
            <a:r>
              <a:rPr lang="en-US" sz="2000" dirty="0" err="1">
                <a:solidFill>
                  <a:srgbClr val="8B0000"/>
                </a:solidFill>
                <a:latin typeface="Hack NF, Consolas,  Courier New"/>
              </a:rPr>
              <a:t>zA</a:t>
            </a:r>
            <a:r>
              <a:rPr lang="en-US" sz="2000" dirty="0">
                <a:solidFill>
                  <a:srgbClr val="8B0000"/>
                </a:solidFill>
                <a:latin typeface="Hack NF, Consolas,  Courier New"/>
              </a:rPr>
              <a:t>-Z]{2,}$</a:t>
            </a:r>
            <a:r>
              <a:rPr lang="en-US" sz="2000" dirty="0">
                <a:solidFill>
                  <a:srgbClr val="000000"/>
                </a:solidFill>
                <a:latin typeface="Hack NF, Consolas,  Courier New"/>
              </a:rPr>
              <a:t>’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Hack NF, Consolas,  Courier New"/>
              </a:rPr>
              <a:t>Returns False</a:t>
            </a:r>
            <a:endParaRPr lang="en-US" sz="2000" dirty="0">
              <a:solidFill>
                <a:srgbClr val="333333"/>
              </a:solidFill>
              <a:latin typeface="Hack NF, Consolas,  Courier New"/>
            </a:endParaRP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46CD48-0EDB-4D34-B528-8C55A9BA56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</p:spTree>
    <p:extLst>
      <p:ext uri="{BB962C8B-B14F-4D97-AF65-F5344CB8AC3E}">
        <p14:creationId xmlns:p14="http://schemas.microsoft.com/office/powerpoint/2010/main" val="15638415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637B67-33DB-4782-A8ED-ADED49AD5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that an IP address?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FBC8AB-91C0-43B5-A36D-9D9B015CF9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8B0000"/>
                </a:solidFill>
                <a:latin typeface="Hack NF" panose="020B0609030202020204" pitchFamily="50" charset="0"/>
              </a:rPr>
              <a:t>192.168.1.1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A9A9A9"/>
                </a:solidFill>
                <a:latin typeface="Hack NF" panose="020B0609030202020204" pitchFamily="50" charset="0"/>
              </a:rPr>
              <a:t>-match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8B0000"/>
                </a:solidFill>
                <a:latin typeface="Hack NF" panose="020B0609030202020204" pitchFamily="50" charset="0"/>
              </a:rPr>
              <a:t>(\d{1,3}\.){3}\d{1,3}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’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Returns True</a:t>
            </a:r>
          </a:p>
          <a:p>
            <a:pPr marL="0" indent="0">
              <a:buNone/>
            </a:pPr>
            <a:endParaRPr lang="en-US" sz="2000" dirty="0">
              <a:solidFill>
                <a:srgbClr val="333333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3C5264-D1D0-4F8B-9EEA-1DF2A11C46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</p:spTree>
    <p:extLst>
      <p:ext uri="{BB962C8B-B14F-4D97-AF65-F5344CB8AC3E}">
        <p14:creationId xmlns:p14="http://schemas.microsoft.com/office/powerpoint/2010/main" val="2836248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637B67-33DB-4782-A8ED-ADED49AD5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that an IP address?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FBC8AB-91C0-43B5-A36D-9D9B015CF9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8B0000"/>
                </a:solidFill>
                <a:latin typeface="Hack NF" panose="020B0609030202020204" pitchFamily="50" charset="0"/>
              </a:rPr>
              <a:t>192.168.1.1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A9A9A9"/>
                </a:solidFill>
                <a:latin typeface="Hack NF" panose="020B0609030202020204" pitchFamily="50" charset="0"/>
              </a:rPr>
              <a:t>-match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8B0000"/>
                </a:solidFill>
                <a:latin typeface="Hack NF" panose="020B0609030202020204" pitchFamily="50" charset="0"/>
              </a:rPr>
              <a:t>(</a:t>
            </a:r>
            <a:r>
              <a:rPr lang="en-US" sz="2000" dirty="0">
                <a:solidFill>
                  <a:srgbClr val="8B0000"/>
                </a:solidFill>
                <a:highlight>
                  <a:srgbClr val="00FFFF"/>
                </a:highlight>
                <a:latin typeface="Hack NF" panose="020B0609030202020204" pitchFamily="50" charset="0"/>
              </a:rPr>
              <a:t>\d</a:t>
            </a:r>
            <a:r>
              <a:rPr lang="en-US" sz="2000" dirty="0">
                <a:solidFill>
                  <a:srgbClr val="8B0000"/>
                </a:solidFill>
                <a:latin typeface="Hack NF" panose="020B0609030202020204" pitchFamily="50" charset="0"/>
              </a:rPr>
              <a:t>{1,3}\.){3}\d{1,3}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’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Returns True</a:t>
            </a:r>
          </a:p>
          <a:p>
            <a:pPr marL="0" indent="0">
              <a:buNone/>
            </a:pPr>
            <a:endParaRPr lang="en-US" sz="2000" dirty="0">
              <a:solidFill>
                <a:srgbClr val="333333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3C5264-D1D0-4F8B-9EEA-1DF2A11C46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</p:spTree>
    <p:extLst>
      <p:ext uri="{BB962C8B-B14F-4D97-AF65-F5344CB8AC3E}">
        <p14:creationId xmlns:p14="http://schemas.microsoft.com/office/powerpoint/2010/main" val="2263242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637B67-33DB-4782-A8ED-ADED49AD5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that an IP address?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FBC8AB-91C0-43B5-A36D-9D9B015CF9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8B0000"/>
                </a:solidFill>
                <a:highlight>
                  <a:srgbClr val="00FFFF"/>
                </a:highlight>
                <a:latin typeface="Hack NF" panose="020B0609030202020204" pitchFamily="50" charset="0"/>
              </a:rPr>
              <a:t>1</a:t>
            </a:r>
            <a:r>
              <a:rPr lang="en-US" sz="2000" dirty="0">
                <a:solidFill>
                  <a:srgbClr val="8B0000"/>
                </a:solidFill>
                <a:latin typeface="Hack NF" panose="020B0609030202020204" pitchFamily="50" charset="0"/>
              </a:rPr>
              <a:t>92.168.1.1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A9A9A9"/>
                </a:solidFill>
                <a:latin typeface="Hack NF" panose="020B0609030202020204" pitchFamily="50" charset="0"/>
              </a:rPr>
              <a:t>-match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8B0000"/>
                </a:solidFill>
                <a:latin typeface="Hack NF" panose="020B0609030202020204" pitchFamily="50" charset="0"/>
              </a:rPr>
              <a:t>(</a:t>
            </a:r>
            <a:r>
              <a:rPr lang="en-US" sz="2000" dirty="0">
                <a:solidFill>
                  <a:srgbClr val="8B0000"/>
                </a:solidFill>
                <a:highlight>
                  <a:srgbClr val="00FFFF"/>
                </a:highlight>
                <a:latin typeface="Hack NF" panose="020B0609030202020204" pitchFamily="50" charset="0"/>
              </a:rPr>
              <a:t>\d</a:t>
            </a:r>
            <a:r>
              <a:rPr lang="en-US" sz="2000" dirty="0">
                <a:solidFill>
                  <a:srgbClr val="8B0000"/>
                </a:solidFill>
                <a:latin typeface="Hack NF" panose="020B0609030202020204" pitchFamily="50" charset="0"/>
              </a:rPr>
              <a:t>{1,3}\.){3}\d{1,3}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’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Returns True</a:t>
            </a:r>
          </a:p>
          <a:p>
            <a:pPr marL="0" indent="0">
              <a:buNone/>
            </a:pPr>
            <a:endParaRPr lang="en-US" sz="2000" dirty="0">
              <a:solidFill>
                <a:srgbClr val="333333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3C5264-D1D0-4F8B-9EEA-1DF2A11C46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</p:spTree>
    <p:extLst>
      <p:ext uri="{BB962C8B-B14F-4D97-AF65-F5344CB8AC3E}">
        <p14:creationId xmlns:p14="http://schemas.microsoft.com/office/powerpoint/2010/main" val="787208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637B67-33DB-4782-A8ED-ADED49AD5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that an IP address?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FBC8AB-91C0-43B5-A36D-9D9B015CF9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8B0000"/>
                </a:solidFill>
                <a:highlight>
                  <a:srgbClr val="00FFFF"/>
                </a:highlight>
                <a:latin typeface="Hack NF" panose="020B0609030202020204" pitchFamily="50" charset="0"/>
              </a:rPr>
              <a:t>1</a:t>
            </a:r>
            <a:r>
              <a:rPr lang="en-US" sz="2000" dirty="0">
                <a:solidFill>
                  <a:srgbClr val="8B0000"/>
                </a:solidFill>
                <a:latin typeface="Hack NF" panose="020B0609030202020204" pitchFamily="50" charset="0"/>
              </a:rPr>
              <a:t>92.168.1.1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A9A9A9"/>
                </a:solidFill>
                <a:latin typeface="Hack NF" panose="020B0609030202020204" pitchFamily="50" charset="0"/>
              </a:rPr>
              <a:t>-match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8B0000"/>
                </a:solidFill>
                <a:latin typeface="Hack NF" panose="020B0609030202020204" pitchFamily="50" charset="0"/>
              </a:rPr>
              <a:t>(</a:t>
            </a:r>
            <a:r>
              <a:rPr lang="en-US" sz="2000" dirty="0">
                <a:solidFill>
                  <a:srgbClr val="8B0000"/>
                </a:solidFill>
                <a:highlight>
                  <a:srgbClr val="00FFFF"/>
                </a:highlight>
                <a:latin typeface="Hack NF" panose="020B0609030202020204" pitchFamily="50" charset="0"/>
              </a:rPr>
              <a:t>\d</a:t>
            </a:r>
            <a:r>
              <a:rPr lang="en-US" sz="2000" dirty="0">
                <a:solidFill>
                  <a:srgbClr val="8B0000"/>
                </a:solidFill>
                <a:highlight>
                  <a:srgbClr val="FF00FF"/>
                </a:highlight>
                <a:latin typeface="Hack NF" panose="020B0609030202020204" pitchFamily="50" charset="0"/>
              </a:rPr>
              <a:t>{1,3}</a:t>
            </a:r>
            <a:r>
              <a:rPr lang="en-US" sz="2000" dirty="0">
                <a:solidFill>
                  <a:srgbClr val="8B0000"/>
                </a:solidFill>
                <a:latin typeface="Hack NF" panose="020B0609030202020204" pitchFamily="50" charset="0"/>
              </a:rPr>
              <a:t>\.){3}\d{1,3}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’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Returns True</a:t>
            </a:r>
          </a:p>
          <a:p>
            <a:pPr marL="0" indent="0">
              <a:buNone/>
            </a:pPr>
            <a:endParaRPr lang="en-US" sz="2000" dirty="0">
              <a:solidFill>
                <a:srgbClr val="333333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3C5264-D1D0-4F8B-9EEA-1DF2A11C46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</p:spTree>
    <p:extLst>
      <p:ext uri="{BB962C8B-B14F-4D97-AF65-F5344CB8AC3E}">
        <p14:creationId xmlns:p14="http://schemas.microsoft.com/office/powerpoint/2010/main" val="2490345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6AEFA-A174-4A2F-8DBB-E0F42F49F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Plus Symbol – One or More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804594-0F9C-4C61-81EA-B698D25235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63626"/>
            <a:ext cx="8229600" cy="37036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8B0000"/>
                </a:solidFill>
                <a:latin typeface="Hack NF" panose="020B0609030202020204" pitchFamily="50" charset="0"/>
              </a:rPr>
              <a:t>something.txt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A9A9A9"/>
                </a:solidFill>
                <a:latin typeface="Hack NF" panose="020B0609030202020204" pitchFamily="50" charset="0"/>
              </a:rPr>
              <a:t>-match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8B0000"/>
                </a:solidFill>
                <a:highlight>
                  <a:srgbClr val="FF00FF"/>
                </a:highlight>
                <a:latin typeface="Hack NF" panose="020B0609030202020204" pitchFamily="50" charset="0"/>
              </a:rPr>
              <a:t>s+</a:t>
            </a:r>
            <a:r>
              <a:rPr lang="en-US" sz="2000" dirty="0">
                <a:solidFill>
                  <a:srgbClr val="8B0000"/>
                </a:solidFill>
                <a:latin typeface="Hack NF" panose="020B0609030202020204" pitchFamily="50" charset="0"/>
              </a:rPr>
              <a:t>omething.txt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’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Returns True</a:t>
            </a:r>
          </a:p>
          <a:p>
            <a:pPr marL="0" indent="0">
              <a:buNone/>
            </a:pPr>
            <a:endParaRPr lang="en-US" sz="2000" dirty="0">
              <a:solidFill>
                <a:srgbClr val="333333"/>
              </a:solidFill>
              <a:latin typeface="Hack NF" panose="020B0609030202020204" pitchFamily="50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717EF6-9C95-4269-AEB0-E3ED40AD18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</p:spTree>
    <p:extLst>
      <p:ext uri="{BB962C8B-B14F-4D97-AF65-F5344CB8AC3E}">
        <p14:creationId xmlns:p14="http://schemas.microsoft.com/office/powerpoint/2010/main" val="540208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637B67-33DB-4782-A8ED-ADED49AD5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that an IP address?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FBC8AB-91C0-43B5-A36D-9D9B015CF9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8B0000"/>
                </a:solidFill>
                <a:highlight>
                  <a:srgbClr val="00FFFF"/>
                </a:highlight>
                <a:latin typeface="Hack NF" panose="020B0609030202020204" pitchFamily="50" charset="0"/>
              </a:rPr>
              <a:t>1</a:t>
            </a:r>
            <a:r>
              <a:rPr lang="en-US" sz="2000" dirty="0">
                <a:solidFill>
                  <a:srgbClr val="8B0000"/>
                </a:solidFill>
                <a:highlight>
                  <a:srgbClr val="FF00FF"/>
                </a:highlight>
                <a:latin typeface="Hack NF" panose="020B0609030202020204" pitchFamily="50" charset="0"/>
              </a:rPr>
              <a:t>92</a:t>
            </a:r>
            <a:r>
              <a:rPr lang="en-US" sz="2000" dirty="0">
                <a:solidFill>
                  <a:srgbClr val="8B0000"/>
                </a:solidFill>
                <a:latin typeface="Hack NF" panose="020B0609030202020204" pitchFamily="50" charset="0"/>
              </a:rPr>
              <a:t>.168.1.1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A9A9A9"/>
                </a:solidFill>
                <a:latin typeface="Hack NF" panose="020B0609030202020204" pitchFamily="50" charset="0"/>
              </a:rPr>
              <a:t>-match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8B0000"/>
                </a:solidFill>
                <a:latin typeface="Hack NF" panose="020B0609030202020204" pitchFamily="50" charset="0"/>
              </a:rPr>
              <a:t>(</a:t>
            </a:r>
            <a:r>
              <a:rPr lang="en-US" sz="2000" dirty="0">
                <a:solidFill>
                  <a:srgbClr val="8B0000"/>
                </a:solidFill>
                <a:highlight>
                  <a:srgbClr val="00FFFF"/>
                </a:highlight>
                <a:latin typeface="Hack NF" panose="020B0609030202020204" pitchFamily="50" charset="0"/>
              </a:rPr>
              <a:t>\d</a:t>
            </a:r>
            <a:r>
              <a:rPr lang="en-US" sz="2000" dirty="0">
                <a:solidFill>
                  <a:srgbClr val="8B0000"/>
                </a:solidFill>
                <a:highlight>
                  <a:srgbClr val="FF00FF"/>
                </a:highlight>
                <a:latin typeface="Hack NF" panose="020B0609030202020204" pitchFamily="50" charset="0"/>
              </a:rPr>
              <a:t>{1,3}</a:t>
            </a:r>
            <a:r>
              <a:rPr lang="en-US" sz="2000" dirty="0">
                <a:solidFill>
                  <a:srgbClr val="8B0000"/>
                </a:solidFill>
                <a:latin typeface="Hack NF" panose="020B0609030202020204" pitchFamily="50" charset="0"/>
              </a:rPr>
              <a:t>\.){3}\d{1,3}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’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Returns True</a:t>
            </a:r>
          </a:p>
          <a:p>
            <a:pPr marL="0" indent="0">
              <a:buNone/>
            </a:pPr>
            <a:endParaRPr lang="en-US" sz="2000" dirty="0">
              <a:solidFill>
                <a:srgbClr val="333333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3C5264-D1D0-4F8B-9EEA-1DF2A11C46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</p:spTree>
    <p:extLst>
      <p:ext uri="{BB962C8B-B14F-4D97-AF65-F5344CB8AC3E}">
        <p14:creationId xmlns:p14="http://schemas.microsoft.com/office/powerpoint/2010/main" val="2886084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637B67-33DB-4782-A8ED-ADED49AD5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that an IP address?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FBC8AB-91C0-43B5-A36D-9D9B015CF9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8B0000"/>
                </a:solidFill>
                <a:highlight>
                  <a:srgbClr val="00FFFF"/>
                </a:highlight>
                <a:latin typeface="Hack NF" panose="020B0609030202020204" pitchFamily="50" charset="0"/>
              </a:rPr>
              <a:t>1</a:t>
            </a:r>
            <a:r>
              <a:rPr lang="en-US" sz="2000" dirty="0">
                <a:solidFill>
                  <a:srgbClr val="8B0000"/>
                </a:solidFill>
                <a:highlight>
                  <a:srgbClr val="FF00FF"/>
                </a:highlight>
                <a:latin typeface="Hack NF" panose="020B0609030202020204" pitchFamily="50" charset="0"/>
              </a:rPr>
              <a:t>92</a:t>
            </a:r>
            <a:r>
              <a:rPr lang="en-US" sz="2000" dirty="0">
                <a:solidFill>
                  <a:srgbClr val="8B0000"/>
                </a:solidFill>
                <a:latin typeface="Hack NF" panose="020B0609030202020204" pitchFamily="50" charset="0"/>
              </a:rPr>
              <a:t>.168.1.1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A9A9A9"/>
                </a:solidFill>
                <a:latin typeface="Hack NF" panose="020B0609030202020204" pitchFamily="50" charset="0"/>
              </a:rPr>
              <a:t>-match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8B0000"/>
                </a:solidFill>
                <a:latin typeface="Hack NF" panose="020B0609030202020204" pitchFamily="50" charset="0"/>
              </a:rPr>
              <a:t>(</a:t>
            </a:r>
            <a:r>
              <a:rPr lang="en-US" sz="2000" dirty="0">
                <a:solidFill>
                  <a:srgbClr val="8B0000"/>
                </a:solidFill>
                <a:highlight>
                  <a:srgbClr val="00FFFF"/>
                </a:highlight>
                <a:latin typeface="Hack NF" panose="020B0609030202020204" pitchFamily="50" charset="0"/>
              </a:rPr>
              <a:t>\d</a:t>
            </a:r>
            <a:r>
              <a:rPr lang="en-US" sz="2000" dirty="0">
                <a:solidFill>
                  <a:srgbClr val="8B0000"/>
                </a:solidFill>
                <a:highlight>
                  <a:srgbClr val="FF00FF"/>
                </a:highlight>
                <a:latin typeface="Hack NF" panose="020B0609030202020204" pitchFamily="50" charset="0"/>
              </a:rPr>
              <a:t>{1,3}</a:t>
            </a:r>
            <a:r>
              <a:rPr lang="en-US" sz="2000" dirty="0">
                <a:solidFill>
                  <a:srgbClr val="8B0000"/>
                </a:solidFill>
                <a:highlight>
                  <a:srgbClr val="C0C0C0"/>
                </a:highlight>
                <a:latin typeface="Hack NF" panose="020B0609030202020204" pitchFamily="50" charset="0"/>
              </a:rPr>
              <a:t>\.</a:t>
            </a:r>
            <a:r>
              <a:rPr lang="en-US" sz="2000" dirty="0">
                <a:solidFill>
                  <a:srgbClr val="8B0000"/>
                </a:solidFill>
                <a:latin typeface="Hack NF" panose="020B0609030202020204" pitchFamily="50" charset="0"/>
              </a:rPr>
              <a:t>){3}\d{1,3}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’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Returns True</a:t>
            </a:r>
          </a:p>
          <a:p>
            <a:pPr marL="0" indent="0">
              <a:buNone/>
            </a:pPr>
            <a:endParaRPr lang="en-US" sz="2000" dirty="0">
              <a:solidFill>
                <a:srgbClr val="333333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3C5264-D1D0-4F8B-9EEA-1DF2A11C46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</p:spTree>
    <p:extLst>
      <p:ext uri="{BB962C8B-B14F-4D97-AF65-F5344CB8AC3E}">
        <p14:creationId xmlns:p14="http://schemas.microsoft.com/office/powerpoint/2010/main" val="1244157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637B67-33DB-4782-A8ED-ADED49AD5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that an IP address?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FBC8AB-91C0-43B5-A36D-9D9B015CF9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8B0000"/>
                </a:solidFill>
                <a:highlight>
                  <a:srgbClr val="00FFFF"/>
                </a:highlight>
                <a:latin typeface="Hack NF" panose="020B0609030202020204" pitchFamily="50" charset="0"/>
              </a:rPr>
              <a:t>1</a:t>
            </a:r>
            <a:r>
              <a:rPr lang="en-US" sz="2000" dirty="0">
                <a:solidFill>
                  <a:srgbClr val="8B0000"/>
                </a:solidFill>
                <a:highlight>
                  <a:srgbClr val="FF00FF"/>
                </a:highlight>
                <a:latin typeface="Hack NF" panose="020B0609030202020204" pitchFamily="50" charset="0"/>
              </a:rPr>
              <a:t>92</a:t>
            </a:r>
            <a:r>
              <a:rPr lang="en-US" sz="2000" dirty="0">
                <a:solidFill>
                  <a:srgbClr val="8B0000"/>
                </a:solidFill>
                <a:highlight>
                  <a:srgbClr val="C0C0C0"/>
                </a:highlight>
                <a:latin typeface="Hack NF" panose="020B0609030202020204" pitchFamily="50" charset="0"/>
              </a:rPr>
              <a:t>.</a:t>
            </a:r>
            <a:r>
              <a:rPr lang="en-US" sz="2000" dirty="0">
                <a:solidFill>
                  <a:srgbClr val="8B0000"/>
                </a:solidFill>
                <a:latin typeface="Hack NF" panose="020B0609030202020204" pitchFamily="50" charset="0"/>
              </a:rPr>
              <a:t>168.1.1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A9A9A9"/>
                </a:solidFill>
                <a:latin typeface="Hack NF" panose="020B0609030202020204" pitchFamily="50" charset="0"/>
              </a:rPr>
              <a:t>-match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8B0000"/>
                </a:solidFill>
                <a:latin typeface="Hack NF" panose="020B0609030202020204" pitchFamily="50" charset="0"/>
              </a:rPr>
              <a:t>(</a:t>
            </a:r>
            <a:r>
              <a:rPr lang="en-US" sz="2000" dirty="0">
                <a:solidFill>
                  <a:srgbClr val="8B0000"/>
                </a:solidFill>
                <a:highlight>
                  <a:srgbClr val="00FFFF"/>
                </a:highlight>
                <a:latin typeface="Hack NF" panose="020B0609030202020204" pitchFamily="50" charset="0"/>
              </a:rPr>
              <a:t>\d</a:t>
            </a:r>
            <a:r>
              <a:rPr lang="en-US" sz="2000" dirty="0">
                <a:solidFill>
                  <a:srgbClr val="8B0000"/>
                </a:solidFill>
                <a:highlight>
                  <a:srgbClr val="FF00FF"/>
                </a:highlight>
                <a:latin typeface="Hack NF" panose="020B0609030202020204" pitchFamily="50" charset="0"/>
              </a:rPr>
              <a:t>{1,3}</a:t>
            </a:r>
            <a:r>
              <a:rPr lang="en-US" sz="2000" dirty="0">
                <a:solidFill>
                  <a:srgbClr val="8B0000"/>
                </a:solidFill>
                <a:highlight>
                  <a:srgbClr val="C0C0C0"/>
                </a:highlight>
                <a:latin typeface="Hack NF" panose="020B0609030202020204" pitchFamily="50" charset="0"/>
              </a:rPr>
              <a:t>\.</a:t>
            </a:r>
            <a:r>
              <a:rPr lang="en-US" sz="2000" dirty="0">
                <a:solidFill>
                  <a:srgbClr val="8B0000"/>
                </a:solidFill>
                <a:latin typeface="Hack NF" panose="020B0609030202020204" pitchFamily="50" charset="0"/>
              </a:rPr>
              <a:t>){3}\d{1,3}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’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Returns True</a:t>
            </a:r>
          </a:p>
          <a:p>
            <a:pPr marL="0" indent="0">
              <a:buNone/>
            </a:pPr>
            <a:endParaRPr lang="en-US" sz="2000" dirty="0">
              <a:solidFill>
                <a:srgbClr val="333333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3C5264-D1D0-4F8B-9EEA-1DF2A11C46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</p:spTree>
    <p:extLst>
      <p:ext uri="{BB962C8B-B14F-4D97-AF65-F5344CB8AC3E}">
        <p14:creationId xmlns:p14="http://schemas.microsoft.com/office/powerpoint/2010/main" val="3117255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637B67-33DB-4782-A8ED-ADED49AD5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that an IP address?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FBC8AB-91C0-43B5-A36D-9D9B015CF9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8B0000"/>
                </a:solidFill>
                <a:highlight>
                  <a:srgbClr val="00FFFF"/>
                </a:highlight>
                <a:latin typeface="Hack NF" panose="020B0609030202020204" pitchFamily="50" charset="0"/>
              </a:rPr>
              <a:t>1</a:t>
            </a:r>
            <a:r>
              <a:rPr lang="en-US" sz="2000" dirty="0">
                <a:solidFill>
                  <a:srgbClr val="8B0000"/>
                </a:solidFill>
                <a:highlight>
                  <a:srgbClr val="FF00FF"/>
                </a:highlight>
                <a:latin typeface="Hack NF" panose="020B0609030202020204" pitchFamily="50" charset="0"/>
              </a:rPr>
              <a:t>92</a:t>
            </a:r>
            <a:r>
              <a:rPr lang="en-US" sz="2000" dirty="0">
                <a:solidFill>
                  <a:srgbClr val="8B0000"/>
                </a:solidFill>
                <a:highlight>
                  <a:srgbClr val="C0C0C0"/>
                </a:highlight>
                <a:latin typeface="Hack NF" panose="020B0609030202020204" pitchFamily="50" charset="0"/>
              </a:rPr>
              <a:t>.</a:t>
            </a:r>
            <a:r>
              <a:rPr lang="en-US" sz="2000" dirty="0">
                <a:solidFill>
                  <a:srgbClr val="8B0000"/>
                </a:solidFill>
                <a:latin typeface="Hack NF" panose="020B0609030202020204" pitchFamily="50" charset="0"/>
              </a:rPr>
              <a:t>168.1.1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A9A9A9"/>
                </a:solidFill>
                <a:latin typeface="Hack NF" panose="020B0609030202020204" pitchFamily="50" charset="0"/>
              </a:rPr>
              <a:t>-match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u="heavy" dirty="0">
                <a:solidFill>
                  <a:srgbClr val="8B0000"/>
                </a:solidFill>
                <a:highlight>
                  <a:srgbClr val="FFFF00"/>
                </a:highlight>
                <a:uFill>
                  <a:solidFill>
                    <a:srgbClr val="FFFF00"/>
                  </a:solidFill>
                </a:uFill>
                <a:latin typeface="Hack NF" panose="020B0609030202020204" pitchFamily="50" charset="0"/>
              </a:rPr>
              <a:t>(</a:t>
            </a:r>
            <a:r>
              <a:rPr lang="en-US" sz="2000" u="heavy" dirty="0">
                <a:solidFill>
                  <a:srgbClr val="8B0000"/>
                </a:solidFill>
                <a:highlight>
                  <a:srgbClr val="00FFFF"/>
                </a:highlight>
                <a:uFill>
                  <a:solidFill>
                    <a:srgbClr val="FFFF00"/>
                  </a:solidFill>
                </a:uFill>
                <a:latin typeface="Hack NF" panose="020B0609030202020204" pitchFamily="50" charset="0"/>
              </a:rPr>
              <a:t>\d</a:t>
            </a:r>
            <a:r>
              <a:rPr lang="en-US" sz="2000" u="heavy" dirty="0">
                <a:solidFill>
                  <a:srgbClr val="8B0000"/>
                </a:solidFill>
                <a:highlight>
                  <a:srgbClr val="FF00FF"/>
                </a:highlight>
                <a:uFill>
                  <a:solidFill>
                    <a:srgbClr val="FFFF00"/>
                  </a:solidFill>
                </a:uFill>
                <a:latin typeface="Hack NF" panose="020B0609030202020204" pitchFamily="50" charset="0"/>
              </a:rPr>
              <a:t>{1,3}</a:t>
            </a:r>
            <a:r>
              <a:rPr lang="en-US" sz="2000" u="heavy" dirty="0">
                <a:solidFill>
                  <a:srgbClr val="8B0000"/>
                </a:solidFill>
                <a:highlight>
                  <a:srgbClr val="C0C0C0"/>
                </a:highlight>
                <a:uFill>
                  <a:solidFill>
                    <a:srgbClr val="FFFF00"/>
                  </a:solidFill>
                </a:uFill>
                <a:latin typeface="Hack NF" panose="020B0609030202020204" pitchFamily="50" charset="0"/>
              </a:rPr>
              <a:t>\.</a:t>
            </a:r>
            <a:r>
              <a:rPr lang="en-US" sz="2000" u="heavy" dirty="0">
                <a:solidFill>
                  <a:srgbClr val="8B0000"/>
                </a:solidFill>
                <a:highlight>
                  <a:srgbClr val="FFFF00"/>
                </a:highlight>
                <a:uFill>
                  <a:solidFill>
                    <a:srgbClr val="FFFF00"/>
                  </a:solidFill>
                </a:uFill>
                <a:latin typeface="Hack NF" panose="020B0609030202020204" pitchFamily="50" charset="0"/>
              </a:rPr>
              <a:t>)</a:t>
            </a:r>
            <a:r>
              <a:rPr lang="en-US" sz="2000" dirty="0">
                <a:solidFill>
                  <a:srgbClr val="8B0000"/>
                </a:solidFill>
                <a:latin typeface="Hack NF" panose="020B0609030202020204" pitchFamily="50" charset="0"/>
              </a:rPr>
              <a:t>{3}\d{1,3}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’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Returns True</a:t>
            </a:r>
          </a:p>
          <a:p>
            <a:pPr marL="0" indent="0">
              <a:buNone/>
            </a:pPr>
            <a:endParaRPr lang="en-US" sz="2000" dirty="0">
              <a:solidFill>
                <a:srgbClr val="333333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3C5264-D1D0-4F8B-9EEA-1DF2A11C46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</p:spTree>
    <p:extLst>
      <p:ext uri="{BB962C8B-B14F-4D97-AF65-F5344CB8AC3E}">
        <p14:creationId xmlns:p14="http://schemas.microsoft.com/office/powerpoint/2010/main" val="3204455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637B67-33DB-4782-A8ED-ADED49AD5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that an IP address?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FBC8AB-91C0-43B5-A36D-9D9B015CF9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8B0000"/>
                </a:solidFill>
                <a:highlight>
                  <a:srgbClr val="00FFFF"/>
                </a:highlight>
                <a:latin typeface="Hack NF" panose="020B0609030202020204" pitchFamily="50" charset="0"/>
              </a:rPr>
              <a:t>1</a:t>
            </a:r>
            <a:r>
              <a:rPr lang="en-US" sz="2000" dirty="0">
                <a:solidFill>
                  <a:srgbClr val="8B0000"/>
                </a:solidFill>
                <a:highlight>
                  <a:srgbClr val="FF00FF"/>
                </a:highlight>
                <a:latin typeface="Hack NF" panose="020B0609030202020204" pitchFamily="50" charset="0"/>
              </a:rPr>
              <a:t>92</a:t>
            </a:r>
            <a:r>
              <a:rPr lang="en-US" sz="2000" dirty="0">
                <a:solidFill>
                  <a:srgbClr val="8B0000"/>
                </a:solidFill>
                <a:highlight>
                  <a:srgbClr val="C0C0C0"/>
                </a:highlight>
                <a:latin typeface="Hack NF" panose="020B0609030202020204" pitchFamily="50" charset="0"/>
              </a:rPr>
              <a:t>.</a:t>
            </a:r>
            <a:r>
              <a:rPr lang="en-US" sz="2000" dirty="0">
                <a:solidFill>
                  <a:srgbClr val="8B0000"/>
                </a:solidFill>
                <a:latin typeface="Hack NF" panose="020B0609030202020204" pitchFamily="50" charset="0"/>
              </a:rPr>
              <a:t>168.1.1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A9A9A9"/>
                </a:solidFill>
                <a:latin typeface="Hack NF" panose="020B0609030202020204" pitchFamily="50" charset="0"/>
              </a:rPr>
              <a:t>-match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u="heavy" dirty="0">
                <a:solidFill>
                  <a:srgbClr val="8B0000"/>
                </a:solidFill>
                <a:highlight>
                  <a:srgbClr val="FFFF00"/>
                </a:highlight>
                <a:uFill>
                  <a:solidFill>
                    <a:srgbClr val="FFFF00"/>
                  </a:solidFill>
                </a:uFill>
                <a:latin typeface="Hack NF" panose="020B0609030202020204" pitchFamily="50" charset="0"/>
              </a:rPr>
              <a:t>(</a:t>
            </a:r>
            <a:r>
              <a:rPr lang="en-US" sz="2000" u="heavy" dirty="0">
                <a:solidFill>
                  <a:srgbClr val="8B0000"/>
                </a:solidFill>
                <a:highlight>
                  <a:srgbClr val="00FFFF"/>
                </a:highlight>
                <a:uFill>
                  <a:solidFill>
                    <a:srgbClr val="FFFF00"/>
                  </a:solidFill>
                </a:uFill>
                <a:latin typeface="Hack NF" panose="020B0609030202020204" pitchFamily="50" charset="0"/>
              </a:rPr>
              <a:t>\d</a:t>
            </a:r>
            <a:r>
              <a:rPr lang="en-US" sz="2000" u="heavy" dirty="0">
                <a:solidFill>
                  <a:srgbClr val="8B0000"/>
                </a:solidFill>
                <a:highlight>
                  <a:srgbClr val="FF00FF"/>
                </a:highlight>
                <a:uFill>
                  <a:solidFill>
                    <a:srgbClr val="FFFF00"/>
                  </a:solidFill>
                </a:uFill>
                <a:latin typeface="Hack NF" panose="020B0609030202020204" pitchFamily="50" charset="0"/>
              </a:rPr>
              <a:t>{1,3}</a:t>
            </a:r>
            <a:r>
              <a:rPr lang="en-US" sz="2000" u="heavy" dirty="0">
                <a:solidFill>
                  <a:srgbClr val="8B0000"/>
                </a:solidFill>
                <a:highlight>
                  <a:srgbClr val="C0C0C0"/>
                </a:highlight>
                <a:uFill>
                  <a:solidFill>
                    <a:srgbClr val="FFFF00"/>
                  </a:solidFill>
                </a:uFill>
                <a:latin typeface="Hack NF" panose="020B0609030202020204" pitchFamily="50" charset="0"/>
              </a:rPr>
              <a:t>\.</a:t>
            </a:r>
            <a:r>
              <a:rPr lang="en-US" sz="2000" u="heavy" dirty="0">
                <a:solidFill>
                  <a:srgbClr val="8B0000"/>
                </a:solidFill>
                <a:highlight>
                  <a:srgbClr val="FFFF00"/>
                </a:highlight>
                <a:uFill>
                  <a:solidFill>
                    <a:srgbClr val="FFFF00"/>
                  </a:solidFill>
                </a:uFill>
                <a:latin typeface="Hack NF" panose="020B0609030202020204" pitchFamily="50" charset="0"/>
              </a:rPr>
              <a:t>)</a:t>
            </a:r>
            <a:r>
              <a:rPr lang="en-US" sz="2000" dirty="0">
                <a:solidFill>
                  <a:srgbClr val="8B0000"/>
                </a:solidFill>
                <a:highlight>
                  <a:srgbClr val="FFFF00"/>
                </a:highlight>
                <a:latin typeface="Hack NF" panose="020B0609030202020204" pitchFamily="50" charset="0"/>
              </a:rPr>
              <a:t>{3}</a:t>
            </a:r>
            <a:r>
              <a:rPr lang="en-US" sz="2000" dirty="0">
                <a:solidFill>
                  <a:srgbClr val="8B0000"/>
                </a:solidFill>
                <a:latin typeface="Hack NF" panose="020B0609030202020204" pitchFamily="50" charset="0"/>
              </a:rPr>
              <a:t>\d{1,3}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’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Returns True</a:t>
            </a:r>
          </a:p>
          <a:p>
            <a:pPr marL="0" indent="0">
              <a:buNone/>
            </a:pPr>
            <a:endParaRPr lang="en-US" sz="2000" dirty="0">
              <a:solidFill>
                <a:srgbClr val="333333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3C5264-D1D0-4F8B-9EEA-1DF2A11C46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</p:spTree>
    <p:extLst>
      <p:ext uri="{BB962C8B-B14F-4D97-AF65-F5344CB8AC3E}">
        <p14:creationId xmlns:p14="http://schemas.microsoft.com/office/powerpoint/2010/main" val="23438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637B67-33DB-4782-A8ED-ADED49AD5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that an IP address?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FBC8AB-91C0-43B5-A36D-9D9B015CF9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8B0000"/>
                </a:solidFill>
                <a:highlight>
                  <a:srgbClr val="00FFFF"/>
                </a:highlight>
                <a:latin typeface="Hack NF" panose="020B0609030202020204" pitchFamily="50" charset="0"/>
              </a:rPr>
              <a:t>1</a:t>
            </a:r>
            <a:r>
              <a:rPr lang="en-US" sz="2000" dirty="0">
                <a:solidFill>
                  <a:srgbClr val="8B0000"/>
                </a:solidFill>
                <a:highlight>
                  <a:srgbClr val="FF00FF"/>
                </a:highlight>
                <a:latin typeface="Hack NF" panose="020B0609030202020204" pitchFamily="50" charset="0"/>
              </a:rPr>
              <a:t>92</a:t>
            </a:r>
            <a:r>
              <a:rPr lang="en-US" sz="2000" dirty="0">
                <a:solidFill>
                  <a:srgbClr val="8B0000"/>
                </a:solidFill>
                <a:highlight>
                  <a:srgbClr val="C0C0C0"/>
                </a:highlight>
                <a:latin typeface="Hack NF" panose="020B0609030202020204" pitchFamily="50" charset="0"/>
              </a:rPr>
              <a:t>.</a:t>
            </a:r>
            <a:r>
              <a:rPr lang="en-US" sz="2000" dirty="0">
                <a:solidFill>
                  <a:srgbClr val="8B0000"/>
                </a:solidFill>
                <a:highlight>
                  <a:srgbClr val="FFFF00"/>
                </a:highlight>
                <a:latin typeface="Hack NF" panose="020B0609030202020204" pitchFamily="50" charset="0"/>
              </a:rPr>
              <a:t>168.1.</a:t>
            </a:r>
            <a:r>
              <a:rPr lang="en-US" sz="2000" dirty="0">
                <a:solidFill>
                  <a:srgbClr val="8B0000"/>
                </a:solidFill>
                <a:latin typeface="Hack NF" panose="020B0609030202020204" pitchFamily="50" charset="0"/>
              </a:rPr>
              <a:t>1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A9A9A9"/>
                </a:solidFill>
                <a:latin typeface="Hack NF" panose="020B0609030202020204" pitchFamily="50" charset="0"/>
              </a:rPr>
              <a:t>-match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u="heavy" dirty="0">
                <a:solidFill>
                  <a:srgbClr val="8B0000"/>
                </a:solidFill>
                <a:highlight>
                  <a:srgbClr val="FFFF00"/>
                </a:highlight>
                <a:uFill>
                  <a:solidFill>
                    <a:srgbClr val="FFFF00"/>
                  </a:solidFill>
                </a:uFill>
                <a:latin typeface="Hack NF" panose="020B0609030202020204" pitchFamily="50" charset="0"/>
              </a:rPr>
              <a:t>(</a:t>
            </a:r>
            <a:r>
              <a:rPr lang="en-US" sz="2000" u="heavy" dirty="0">
                <a:solidFill>
                  <a:srgbClr val="8B0000"/>
                </a:solidFill>
                <a:highlight>
                  <a:srgbClr val="00FFFF"/>
                </a:highlight>
                <a:uFill>
                  <a:solidFill>
                    <a:srgbClr val="FFFF00"/>
                  </a:solidFill>
                </a:uFill>
                <a:latin typeface="Hack NF" panose="020B0609030202020204" pitchFamily="50" charset="0"/>
              </a:rPr>
              <a:t>\d</a:t>
            </a:r>
            <a:r>
              <a:rPr lang="en-US" sz="2000" u="heavy" dirty="0">
                <a:solidFill>
                  <a:srgbClr val="8B0000"/>
                </a:solidFill>
                <a:highlight>
                  <a:srgbClr val="FF00FF"/>
                </a:highlight>
                <a:uFill>
                  <a:solidFill>
                    <a:srgbClr val="FFFF00"/>
                  </a:solidFill>
                </a:uFill>
                <a:latin typeface="Hack NF" panose="020B0609030202020204" pitchFamily="50" charset="0"/>
              </a:rPr>
              <a:t>{1,3}</a:t>
            </a:r>
            <a:r>
              <a:rPr lang="en-US" sz="2000" u="heavy" dirty="0">
                <a:solidFill>
                  <a:srgbClr val="8B0000"/>
                </a:solidFill>
                <a:highlight>
                  <a:srgbClr val="C0C0C0"/>
                </a:highlight>
                <a:uFill>
                  <a:solidFill>
                    <a:srgbClr val="FFFF00"/>
                  </a:solidFill>
                </a:uFill>
                <a:latin typeface="Hack NF" panose="020B0609030202020204" pitchFamily="50" charset="0"/>
              </a:rPr>
              <a:t>\.</a:t>
            </a:r>
            <a:r>
              <a:rPr lang="en-US" sz="2000" u="heavy" dirty="0">
                <a:solidFill>
                  <a:srgbClr val="8B0000"/>
                </a:solidFill>
                <a:highlight>
                  <a:srgbClr val="FFFF00"/>
                </a:highlight>
                <a:uFill>
                  <a:solidFill>
                    <a:srgbClr val="FFFF00"/>
                  </a:solidFill>
                </a:uFill>
                <a:latin typeface="Hack NF" panose="020B0609030202020204" pitchFamily="50" charset="0"/>
              </a:rPr>
              <a:t>)</a:t>
            </a:r>
            <a:r>
              <a:rPr lang="en-US" sz="2000" dirty="0">
                <a:solidFill>
                  <a:srgbClr val="8B0000"/>
                </a:solidFill>
                <a:highlight>
                  <a:srgbClr val="FFFF00"/>
                </a:highlight>
                <a:latin typeface="Hack NF" panose="020B0609030202020204" pitchFamily="50" charset="0"/>
              </a:rPr>
              <a:t>{3}</a:t>
            </a:r>
            <a:r>
              <a:rPr lang="en-US" sz="2000" dirty="0">
                <a:solidFill>
                  <a:srgbClr val="8B0000"/>
                </a:solidFill>
                <a:latin typeface="Hack NF" panose="020B0609030202020204" pitchFamily="50" charset="0"/>
              </a:rPr>
              <a:t>\d{1,3}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’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Returns True</a:t>
            </a:r>
          </a:p>
          <a:p>
            <a:pPr marL="0" indent="0">
              <a:buNone/>
            </a:pPr>
            <a:endParaRPr lang="en-US" sz="2000" dirty="0">
              <a:solidFill>
                <a:srgbClr val="333333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3C5264-D1D0-4F8B-9EEA-1DF2A11C46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</p:spTree>
    <p:extLst>
      <p:ext uri="{BB962C8B-B14F-4D97-AF65-F5344CB8AC3E}">
        <p14:creationId xmlns:p14="http://schemas.microsoft.com/office/powerpoint/2010/main" val="2173106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637B67-33DB-4782-A8ED-ADED49AD5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that an IP address?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FBC8AB-91C0-43B5-A36D-9D9B015CF9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8B0000"/>
                </a:solidFill>
                <a:highlight>
                  <a:srgbClr val="00FFFF"/>
                </a:highlight>
                <a:latin typeface="Hack NF" panose="020B0609030202020204" pitchFamily="50" charset="0"/>
              </a:rPr>
              <a:t>1</a:t>
            </a:r>
            <a:r>
              <a:rPr lang="en-US" sz="2000" dirty="0">
                <a:solidFill>
                  <a:srgbClr val="8B0000"/>
                </a:solidFill>
                <a:highlight>
                  <a:srgbClr val="FF00FF"/>
                </a:highlight>
                <a:latin typeface="Hack NF" panose="020B0609030202020204" pitchFamily="50" charset="0"/>
              </a:rPr>
              <a:t>92</a:t>
            </a:r>
            <a:r>
              <a:rPr lang="en-US" sz="2000" dirty="0">
                <a:solidFill>
                  <a:srgbClr val="8B0000"/>
                </a:solidFill>
                <a:highlight>
                  <a:srgbClr val="C0C0C0"/>
                </a:highlight>
                <a:latin typeface="Hack NF" panose="020B0609030202020204" pitchFamily="50" charset="0"/>
              </a:rPr>
              <a:t>.</a:t>
            </a:r>
            <a:r>
              <a:rPr lang="en-US" sz="2000" dirty="0">
                <a:solidFill>
                  <a:srgbClr val="8B0000"/>
                </a:solidFill>
                <a:highlight>
                  <a:srgbClr val="FFFF00"/>
                </a:highlight>
                <a:latin typeface="Hack NF" panose="020B0609030202020204" pitchFamily="50" charset="0"/>
              </a:rPr>
              <a:t>168.1.</a:t>
            </a:r>
            <a:r>
              <a:rPr lang="en-US" sz="2000" dirty="0">
                <a:solidFill>
                  <a:srgbClr val="8B0000"/>
                </a:solidFill>
                <a:latin typeface="Hack NF" panose="020B0609030202020204" pitchFamily="50" charset="0"/>
              </a:rPr>
              <a:t>1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A9A9A9"/>
                </a:solidFill>
                <a:latin typeface="Hack NF" panose="020B0609030202020204" pitchFamily="50" charset="0"/>
              </a:rPr>
              <a:t>-match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u="heavy" dirty="0">
                <a:solidFill>
                  <a:srgbClr val="8B0000"/>
                </a:solidFill>
                <a:highlight>
                  <a:srgbClr val="FFFF00"/>
                </a:highlight>
                <a:uFill>
                  <a:solidFill>
                    <a:srgbClr val="FFFF00"/>
                  </a:solidFill>
                </a:uFill>
                <a:latin typeface="Hack NF" panose="020B0609030202020204" pitchFamily="50" charset="0"/>
              </a:rPr>
              <a:t>(</a:t>
            </a:r>
            <a:r>
              <a:rPr lang="en-US" sz="2000" u="heavy" dirty="0">
                <a:solidFill>
                  <a:srgbClr val="8B0000"/>
                </a:solidFill>
                <a:highlight>
                  <a:srgbClr val="00FFFF"/>
                </a:highlight>
                <a:uFill>
                  <a:solidFill>
                    <a:srgbClr val="FFFF00"/>
                  </a:solidFill>
                </a:uFill>
                <a:latin typeface="Hack NF" panose="020B0609030202020204" pitchFamily="50" charset="0"/>
              </a:rPr>
              <a:t>\d</a:t>
            </a:r>
            <a:r>
              <a:rPr lang="en-US" sz="2000" u="heavy" dirty="0">
                <a:solidFill>
                  <a:srgbClr val="8B0000"/>
                </a:solidFill>
                <a:highlight>
                  <a:srgbClr val="FF00FF"/>
                </a:highlight>
                <a:uFill>
                  <a:solidFill>
                    <a:srgbClr val="FFFF00"/>
                  </a:solidFill>
                </a:uFill>
                <a:latin typeface="Hack NF" panose="020B0609030202020204" pitchFamily="50" charset="0"/>
              </a:rPr>
              <a:t>{1,3}</a:t>
            </a:r>
            <a:r>
              <a:rPr lang="en-US" sz="2000" u="heavy" dirty="0">
                <a:solidFill>
                  <a:srgbClr val="8B0000"/>
                </a:solidFill>
                <a:highlight>
                  <a:srgbClr val="C0C0C0"/>
                </a:highlight>
                <a:uFill>
                  <a:solidFill>
                    <a:srgbClr val="FFFF00"/>
                  </a:solidFill>
                </a:uFill>
                <a:latin typeface="Hack NF" panose="020B0609030202020204" pitchFamily="50" charset="0"/>
              </a:rPr>
              <a:t>\.</a:t>
            </a:r>
            <a:r>
              <a:rPr lang="en-US" sz="2000" u="heavy" dirty="0">
                <a:solidFill>
                  <a:srgbClr val="8B0000"/>
                </a:solidFill>
                <a:highlight>
                  <a:srgbClr val="FFFF00"/>
                </a:highlight>
                <a:uFill>
                  <a:solidFill>
                    <a:srgbClr val="FFFF00"/>
                  </a:solidFill>
                </a:uFill>
                <a:latin typeface="Hack NF" panose="020B0609030202020204" pitchFamily="50" charset="0"/>
              </a:rPr>
              <a:t>)</a:t>
            </a:r>
            <a:r>
              <a:rPr lang="en-US" sz="2000" dirty="0">
                <a:solidFill>
                  <a:srgbClr val="8B0000"/>
                </a:solidFill>
                <a:highlight>
                  <a:srgbClr val="FFFF00"/>
                </a:highlight>
                <a:latin typeface="Hack NF" panose="020B0609030202020204" pitchFamily="50" charset="0"/>
              </a:rPr>
              <a:t>{3}</a:t>
            </a:r>
            <a:r>
              <a:rPr lang="en-US" sz="2000" dirty="0">
                <a:solidFill>
                  <a:srgbClr val="8B0000"/>
                </a:solidFill>
                <a:highlight>
                  <a:srgbClr val="5EAFA6"/>
                </a:highlight>
                <a:latin typeface="Hack NF" panose="020B0609030202020204" pitchFamily="50" charset="0"/>
              </a:rPr>
              <a:t>\d{1,3}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’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Returns True</a:t>
            </a:r>
          </a:p>
          <a:p>
            <a:pPr marL="0" indent="0">
              <a:buNone/>
            </a:pPr>
            <a:endParaRPr lang="en-US" sz="2000" dirty="0">
              <a:solidFill>
                <a:srgbClr val="333333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3C5264-D1D0-4F8B-9EEA-1DF2A11C46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</p:spTree>
    <p:extLst>
      <p:ext uri="{BB962C8B-B14F-4D97-AF65-F5344CB8AC3E}">
        <p14:creationId xmlns:p14="http://schemas.microsoft.com/office/powerpoint/2010/main" val="4194237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637B67-33DB-4782-A8ED-ADED49AD5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that an IP address?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FBC8AB-91C0-43B5-A36D-9D9B015CF9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8B0000"/>
                </a:solidFill>
                <a:highlight>
                  <a:srgbClr val="00FFFF"/>
                </a:highlight>
                <a:latin typeface="Hack NF" panose="020B0609030202020204" pitchFamily="50" charset="0"/>
              </a:rPr>
              <a:t>1</a:t>
            </a:r>
            <a:r>
              <a:rPr lang="en-US" sz="2000" dirty="0">
                <a:solidFill>
                  <a:srgbClr val="8B0000"/>
                </a:solidFill>
                <a:highlight>
                  <a:srgbClr val="FF00FF"/>
                </a:highlight>
                <a:latin typeface="Hack NF" panose="020B0609030202020204" pitchFamily="50" charset="0"/>
              </a:rPr>
              <a:t>92</a:t>
            </a:r>
            <a:r>
              <a:rPr lang="en-US" sz="2000" dirty="0">
                <a:solidFill>
                  <a:srgbClr val="8B0000"/>
                </a:solidFill>
                <a:highlight>
                  <a:srgbClr val="C0C0C0"/>
                </a:highlight>
                <a:latin typeface="Hack NF" panose="020B0609030202020204" pitchFamily="50" charset="0"/>
              </a:rPr>
              <a:t>.</a:t>
            </a:r>
            <a:r>
              <a:rPr lang="en-US" sz="2000" dirty="0">
                <a:solidFill>
                  <a:srgbClr val="8B0000"/>
                </a:solidFill>
                <a:highlight>
                  <a:srgbClr val="FFFF00"/>
                </a:highlight>
                <a:latin typeface="Hack NF" panose="020B0609030202020204" pitchFamily="50" charset="0"/>
              </a:rPr>
              <a:t>168.1.</a:t>
            </a:r>
            <a:r>
              <a:rPr lang="en-US" sz="2000" dirty="0">
                <a:solidFill>
                  <a:srgbClr val="8B0000"/>
                </a:solidFill>
                <a:highlight>
                  <a:srgbClr val="5EAFA6"/>
                </a:highlight>
                <a:latin typeface="Hack NF" panose="020B0609030202020204" pitchFamily="50" charset="0"/>
              </a:rPr>
              <a:t>1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A9A9A9"/>
                </a:solidFill>
                <a:latin typeface="Hack NF" panose="020B0609030202020204" pitchFamily="50" charset="0"/>
              </a:rPr>
              <a:t>-match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u="heavy" dirty="0">
                <a:solidFill>
                  <a:srgbClr val="8B0000"/>
                </a:solidFill>
                <a:highlight>
                  <a:srgbClr val="FFFF00"/>
                </a:highlight>
                <a:uFill>
                  <a:solidFill>
                    <a:srgbClr val="FFFF00"/>
                  </a:solidFill>
                </a:uFill>
                <a:latin typeface="Hack NF" panose="020B0609030202020204" pitchFamily="50" charset="0"/>
              </a:rPr>
              <a:t>(</a:t>
            </a:r>
            <a:r>
              <a:rPr lang="en-US" sz="2000" u="heavy" dirty="0">
                <a:solidFill>
                  <a:srgbClr val="8B0000"/>
                </a:solidFill>
                <a:highlight>
                  <a:srgbClr val="00FFFF"/>
                </a:highlight>
                <a:uFill>
                  <a:solidFill>
                    <a:srgbClr val="FFFF00"/>
                  </a:solidFill>
                </a:uFill>
                <a:latin typeface="Hack NF" panose="020B0609030202020204" pitchFamily="50" charset="0"/>
              </a:rPr>
              <a:t>\d</a:t>
            </a:r>
            <a:r>
              <a:rPr lang="en-US" sz="2000" u="heavy" dirty="0">
                <a:solidFill>
                  <a:srgbClr val="8B0000"/>
                </a:solidFill>
                <a:highlight>
                  <a:srgbClr val="FF00FF"/>
                </a:highlight>
                <a:uFill>
                  <a:solidFill>
                    <a:srgbClr val="FFFF00"/>
                  </a:solidFill>
                </a:uFill>
                <a:latin typeface="Hack NF" panose="020B0609030202020204" pitchFamily="50" charset="0"/>
              </a:rPr>
              <a:t>{1,3}</a:t>
            </a:r>
            <a:r>
              <a:rPr lang="en-US" sz="2000" u="heavy" dirty="0">
                <a:solidFill>
                  <a:srgbClr val="8B0000"/>
                </a:solidFill>
                <a:highlight>
                  <a:srgbClr val="C0C0C0"/>
                </a:highlight>
                <a:uFill>
                  <a:solidFill>
                    <a:srgbClr val="FFFF00"/>
                  </a:solidFill>
                </a:uFill>
                <a:latin typeface="Hack NF" panose="020B0609030202020204" pitchFamily="50" charset="0"/>
              </a:rPr>
              <a:t>\.</a:t>
            </a:r>
            <a:r>
              <a:rPr lang="en-US" sz="2000" u="heavy" dirty="0">
                <a:solidFill>
                  <a:srgbClr val="8B0000"/>
                </a:solidFill>
                <a:highlight>
                  <a:srgbClr val="FFFF00"/>
                </a:highlight>
                <a:uFill>
                  <a:solidFill>
                    <a:srgbClr val="FFFF00"/>
                  </a:solidFill>
                </a:uFill>
                <a:latin typeface="Hack NF" panose="020B0609030202020204" pitchFamily="50" charset="0"/>
              </a:rPr>
              <a:t>)</a:t>
            </a:r>
            <a:r>
              <a:rPr lang="en-US" sz="2000" dirty="0">
                <a:solidFill>
                  <a:srgbClr val="8B0000"/>
                </a:solidFill>
                <a:highlight>
                  <a:srgbClr val="FFFF00"/>
                </a:highlight>
                <a:latin typeface="Hack NF" panose="020B0609030202020204" pitchFamily="50" charset="0"/>
              </a:rPr>
              <a:t>{3}</a:t>
            </a:r>
            <a:r>
              <a:rPr lang="en-US" sz="2000" dirty="0">
                <a:solidFill>
                  <a:srgbClr val="8B0000"/>
                </a:solidFill>
                <a:highlight>
                  <a:srgbClr val="5EAFA6"/>
                </a:highlight>
                <a:latin typeface="Hack NF" panose="020B0609030202020204" pitchFamily="50" charset="0"/>
              </a:rPr>
              <a:t>\d{1,3}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’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Returns True</a:t>
            </a:r>
          </a:p>
          <a:p>
            <a:pPr marL="0" indent="0">
              <a:buNone/>
            </a:pPr>
            <a:endParaRPr lang="en-US" sz="2000" dirty="0">
              <a:solidFill>
                <a:srgbClr val="333333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3C5264-D1D0-4F8B-9EEA-1DF2A11C46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</p:spTree>
    <p:extLst>
      <p:ext uri="{BB962C8B-B14F-4D97-AF65-F5344CB8AC3E}">
        <p14:creationId xmlns:p14="http://schemas.microsoft.com/office/powerpoint/2010/main" val="3205236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637B67-33DB-4782-A8ED-ADED49AD5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that an IP address?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FBC8AB-91C0-43B5-A36D-9D9B015CF9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8B0000"/>
                </a:solidFill>
                <a:highlight>
                  <a:srgbClr val="00FF00"/>
                </a:highlight>
                <a:latin typeface="Hack NF" panose="020B0609030202020204" pitchFamily="50" charset="0"/>
              </a:rPr>
              <a:t>192.168.1.1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A9A9A9"/>
                </a:solidFill>
                <a:latin typeface="Hack NF" panose="020B0609030202020204" pitchFamily="50" charset="0"/>
              </a:rPr>
              <a:t>-match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8B0000"/>
                </a:solidFill>
                <a:highlight>
                  <a:srgbClr val="00FF00"/>
                </a:highlight>
                <a:uFill>
                  <a:solidFill>
                    <a:srgbClr val="FFFF00"/>
                  </a:solidFill>
                </a:uFill>
                <a:latin typeface="Hack NF" panose="020B0609030202020204" pitchFamily="50" charset="0"/>
              </a:rPr>
              <a:t>(\d{1,3}\.)</a:t>
            </a:r>
            <a:r>
              <a:rPr lang="en-US" sz="2000" dirty="0">
                <a:solidFill>
                  <a:srgbClr val="8B0000"/>
                </a:solidFill>
                <a:highlight>
                  <a:srgbClr val="00FF00"/>
                </a:highlight>
                <a:latin typeface="Hack NF" panose="020B0609030202020204" pitchFamily="50" charset="0"/>
              </a:rPr>
              <a:t>{3}\d{1,3}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’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Returns True</a:t>
            </a:r>
          </a:p>
          <a:p>
            <a:pPr marL="0" indent="0">
              <a:buNone/>
            </a:pPr>
            <a:endParaRPr lang="en-US" sz="2000" dirty="0">
              <a:solidFill>
                <a:srgbClr val="333333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3C5264-D1D0-4F8B-9EEA-1DF2A11C46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</p:spTree>
    <p:extLst>
      <p:ext uri="{BB962C8B-B14F-4D97-AF65-F5344CB8AC3E}">
        <p14:creationId xmlns:p14="http://schemas.microsoft.com/office/powerpoint/2010/main" val="138447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637B67-33DB-4782-A8ED-ADED49AD5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that an IP address?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FBC8AB-91C0-43B5-A36D-9D9B015CF9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8B0000"/>
                </a:solidFill>
                <a:latin typeface="Hack NF" panose="020B0609030202020204" pitchFamily="50" charset="0"/>
              </a:rPr>
              <a:t>192.168.1.1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A9A9A9"/>
                </a:solidFill>
                <a:latin typeface="Hack NF" panose="020B0609030202020204" pitchFamily="50" charset="0"/>
              </a:rPr>
              <a:t>-match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8B0000"/>
                </a:solidFill>
                <a:uFill>
                  <a:solidFill>
                    <a:srgbClr val="FFFF00"/>
                  </a:solidFill>
                </a:uFill>
                <a:latin typeface="Hack NF" panose="020B0609030202020204" pitchFamily="50" charset="0"/>
              </a:rPr>
              <a:t>(\d{1,3}\.)</a:t>
            </a:r>
            <a:r>
              <a:rPr lang="en-US" sz="2000" dirty="0">
                <a:solidFill>
                  <a:srgbClr val="8B0000"/>
                </a:solidFill>
                <a:latin typeface="Hack NF" panose="020B0609030202020204" pitchFamily="50" charset="0"/>
              </a:rPr>
              <a:t>{3}\d{1,3}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’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Returns True</a:t>
            </a:r>
          </a:p>
          <a:p>
            <a:pPr marL="0" indent="0">
              <a:buNone/>
            </a:pPr>
            <a:endParaRPr lang="en-US" sz="2000" dirty="0">
              <a:solidFill>
                <a:srgbClr val="333333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8B0000"/>
                </a:solidFill>
                <a:latin typeface="Hack NF" panose="020B0609030202020204" pitchFamily="50" charset="0"/>
              </a:rPr>
              <a:t>1,200,859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A9A9A9"/>
                </a:solidFill>
                <a:latin typeface="Hack NF" panose="020B0609030202020204" pitchFamily="50" charset="0"/>
              </a:rPr>
              <a:t>-match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8B0000"/>
                </a:solidFill>
                <a:latin typeface="Hack NF" panose="020B0609030202020204" pitchFamily="50" charset="0"/>
              </a:rPr>
              <a:t>(\d{1,3}\.){3}\d{1,3}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’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Returns False</a:t>
            </a:r>
            <a:endParaRPr lang="en-US" sz="2000" dirty="0">
              <a:solidFill>
                <a:srgbClr val="333333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3C5264-D1D0-4F8B-9EEA-1DF2A11C46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</p:spTree>
    <p:extLst>
      <p:ext uri="{BB962C8B-B14F-4D97-AF65-F5344CB8AC3E}">
        <p14:creationId xmlns:p14="http://schemas.microsoft.com/office/powerpoint/2010/main" val="1160914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6AEFA-A174-4A2F-8DBB-E0F42F49F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Plus Symbol – One or More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804594-0F9C-4C61-81EA-B698D25235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63626"/>
            <a:ext cx="8229600" cy="37036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8B0000"/>
                </a:solidFill>
                <a:latin typeface="Hack NF" panose="020B0609030202020204" pitchFamily="50" charset="0"/>
              </a:rPr>
              <a:t>something.txt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A9A9A9"/>
                </a:solidFill>
                <a:latin typeface="Hack NF" panose="020B0609030202020204" pitchFamily="50" charset="0"/>
              </a:rPr>
              <a:t>-match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8B0000"/>
                </a:solidFill>
                <a:highlight>
                  <a:srgbClr val="FF00FF"/>
                </a:highlight>
                <a:latin typeface="Hack NF" panose="020B0609030202020204" pitchFamily="50" charset="0"/>
              </a:rPr>
              <a:t>s+</a:t>
            </a:r>
            <a:r>
              <a:rPr lang="en-US" sz="2000" dirty="0">
                <a:solidFill>
                  <a:srgbClr val="8B0000"/>
                </a:solidFill>
                <a:highlight>
                  <a:srgbClr val="00FFFF"/>
                </a:highlight>
                <a:latin typeface="Hack NF" panose="020B0609030202020204" pitchFamily="50" charset="0"/>
              </a:rPr>
              <a:t>omething.txt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’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Returns True</a:t>
            </a:r>
          </a:p>
          <a:p>
            <a:pPr marL="0" indent="0">
              <a:buNone/>
            </a:pPr>
            <a:endParaRPr lang="en-US" sz="2000" dirty="0">
              <a:solidFill>
                <a:srgbClr val="333333"/>
              </a:solidFill>
              <a:latin typeface="Hack NF" panose="020B0609030202020204" pitchFamily="50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717EF6-9C95-4269-AEB0-E3ED40AD18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</p:spTree>
    <p:extLst>
      <p:ext uri="{BB962C8B-B14F-4D97-AF65-F5344CB8AC3E}">
        <p14:creationId xmlns:p14="http://schemas.microsoft.com/office/powerpoint/2010/main" val="1157289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637B67-33DB-4782-A8ED-ADED49AD5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that an IP address?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FBC8AB-91C0-43B5-A36D-9D9B015CF9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8B0000"/>
                </a:solidFill>
                <a:latin typeface="Hack NF" panose="020B0609030202020204" pitchFamily="50" charset="0"/>
              </a:rPr>
              <a:t>192.168.1.1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A9A9A9"/>
                </a:solidFill>
                <a:latin typeface="Hack NF" panose="020B0609030202020204" pitchFamily="50" charset="0"/>
              </a:rPr>
              <a:t>-match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8B0000"/>
                </a:solidFill>
                <a:uFill>
                  <a:solidFill>
                    <a:srgbClr val="FFFF00"/>
                  </a:solidFill>
                </a:uFill>
                <a:latin typeface="Hack NF" panose="020B0609030202020204" pitchFamily="50" charset="0"/>
              </a:rPr>
              <a:t>(\d{1,3}\.)</a:t>
            </a:r>
            <a:r>
              <a:rPr lang="en-US" sz="2000" dirty="0">
                <a:solidFill>
                  <a:srgbClr val="8B0000"/>
                </a:solidFill>
                <a:latin typeface="Hack NF" panose="020B0609030202020204" pitchFamily="50" charset="0"/>
              </a:rPr>
              <a:t>{3}\d{1,3}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’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Returns True</a:t>
            </a:r>
          </a:p>
          <a:p>
            <a:pPr marL="0" indent="0">
              <a:buNone/>
            </a:pPr>
            <a:endParaRPr lang="en-US" sz="2000" dirty="0">
              <a:solidFill>
                <a:srgbClr val="333333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8B0000"/>
                </a:solidFill>
                <a:latin typeface="Hack NF" panose="020B0609030202020204" pitchFamily="50" charset="0"/>
              </a:rPr>
              <a:t>1,200,859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A9A9A9"/>
                </a:solidFill>
                <a:latin typeface="Hack NF" panose="020B0609030202020204" pitchFamily="50" charset="0"/>
              </a:rPr>
              <a:t>-match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8B0000"/>
                </a:solidFill>
                <a:latin typeface="Hack NF" panose="020B0609030202020204" pitchFamily="50" charset="0"/>
              </a:rPr>
              <a:t>(</a:t>
            </a:r>
            <a:r>
              <a:rPr lang="en-US" sz="2000" dirty="0">
                <a:solidFill>
                  <a:srgbClr val="8B0000"/>
                </a:solidFill>
                <a:highlight>
                  <a:srgbClr val="00FFFF"/>
                </a:highlight>
                <a:latin typeface="Hack NF" panose="020B0609030202020204" pitchFamily="50" charset="0"/>
              </a:rPr>
              <a:t>\d{1,3}</a:t>
            </a:r>
            <a:r>
              <a:rPr lang="en-US" sz="2000" dirty="0">
                <a:solidFill>
                  <a:srgbClr val="8B0000"/>
                </a:solidFill>
                <a:latin typeface="Hack NF" panose="020B0609030202020204" pitchFamily="50" charset="0"/>
              </a:rPr>
              <a:t>\.){3}\d{1,3}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’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Returns False</a:t>
            </a:r>
            <a:endParaRPr lang="en-US" sz="2000" dirty="0">
              <a:solidFill>
                <a:srgbClr val="333333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3C5264-D1D0-4F8B-9EEA-1DF2A11C46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</p:spTree>
    <p:extLst>
      <p:ext uri="{BB962C8B-B14F-4D97-AF65-F5344CB8AC3E}">
        <p14:creationId xmlns:p14="http://schemas.microsoft.com/office/powerpoint/2010/main" val="2485209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637B67-33DB-4782-A8ED-ADED49AD5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that an IP address?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FBC8AB-91C0-43B5-A36D-9D9B015CF9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8B0000"/>
                </a:solidFill>
                <a:latin typeface="Hack NF" panose="020B0609030202020204" pitchFamily="50" charset="0"/>
              </a:rPr>
              <a:t>192.168.1.1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A9A9A9"/>
                </a:solidFill>
                <a:latin typeface="Hack NF" panose="020B0609030202020204" pitchFamily="50" charset="0"/>
              </a:rPr>
              <a:t>-match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8B0000"/>
                </a:solidFill>
                <a:uFill>
                  <a:solidFill>
                    <a:srgbClr val="FFFF00"/>
                  </a:solidFill>
                </a:uFill>
                <a:latin typeface="Hack NF" panose="020B0609030202020204" pitchFamily="50" charset="0"/>
              </a:rPr>
              <a:t>(\d{1,3}\.)</a:t>
            </a:r>
            <a:r>
              <a:rPr lang="en-US" sz="2000" dirty="0">
                <a:solidFill>
                  <a:srgbClr val="8B0000"/>
                </a:solidFill>
                <a:latin typeface="Hack NF" panose="020B0609030202020204" pitchFamily="50" charset="0"/>
              </a:rPr>
              <a:t>{3}\d{1,3}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’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Returns True</a:t>
            </a:r>
          </a:p>
          <a:p>
            <a:pPr marL="0" indent="0">
              <a:buNone/>
            </a:pPr>
            <a:endParaRPr lang="en-US" sz="2000" dirty="0">
              <a:solidFill>
                <a:srgbClr val="333333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8B0000"/>
                </a:solidFill>
                <a:highlight>
                  <a:srgbClr val="00FFFF"/>
                </a:highlight>
                <a:latin typeface="Hack NF" panose="020B0609030202020204" pitchFamily="50" charset="0"/>
              </a:rPr>
              <a:t>1</a:t>
            </a:r>
            <a:r>
              <a:rPr lang="en-US" sz="2000" dirty="0">
                <a:solidFill>
                  <a:srgbClr val="8B0000"/>
                </a:solidFill>
                <a:latin typeface="Hack NF" panose="020B0609030202020204" pitchFamily="50" charset="0"/>
              </a:rPr>
              <a:t>,200,859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A9A9A9"/>
                </a:solidFill>
                <a:latin typeface="Hack NF" panose="020B0609030202020204" pitchFamily="50" charset="0"/>
              </a:rPr>
              <a:t>-match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8B0000"/>
                </a:solidFill>
                <a:latin typeface="Hack NF" panose="020B0609030202020204" pitchFamily="50" charset="0"/>
              </a:rPr>
              <a:t>(</a:t>
            </a:r>
            <a:r>
              <a:rPr lang="en-US" sz="2000" dirty="0">
                <a:solidFill>
                  <a:srgbClr val="8B0000"/>
                </a:solidFill>
                <a:highlight>
                  <a:srgbClr val="00FFFF"/>
                </a:highlight>
                <a:latin typeface="Hack NF" panose="020B0609030202020204" pitchFamily="50" charset="0"/>
              </a:rPr>
              <a:t>\d{1,3}</a:t>
            </a:r>
            <a:r>
              <a:rPr lang="en-US" sz="2000" dirty="0">
                <a:solidFill>
                  <a:srgbClr val="8B0000"/>
                </a:solidFill>
                <a:latin typeface="Hack NF" panose="020B0609030202020204" pitchFamily="50" charset="0"/>
              </a:rPr>
              <a:t>\.){3}\d{1,3}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’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Returns False</a:t>
            </a:r>
            <a:endParaRPr lang="en-US" sz="2000" dirty="0">
              <a:solidFill>
                <a:srgbClr val="333333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3C5264-D1D0-4F8B-9EEA-1DF2A11C46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</p:spTree>
    <p:extLst>
      <p:ext uri="{BB962C8B-B14F-4D97-AF65-F5344CB8AC3E}">
        <p14:creationId xmlns:p14="http://schemas.microsoft.com/office/powerpoint/2010/main" val="2239461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637B67-33DB-4782-A8ED-ADED49AD5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that an IP address?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FBC8AB-91C0-43B5-A36D-9D9B015CF9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8B0000"/>
                </a:solidFill>
                <a:latin typeface="Hack NF" panose="020B0609030202020204" pitchFamily="50" charset="0"/>
              </a:rPr>
              <a:t>192.168.1.1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A9A9A9"/>
                </a:solidFill>
                <a:latin typeface="Hack NF" panose="020B0609030202020204" pitchFamily="50" charset="0"/>
              </a:rPr>
              <a:t>-match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8B0000"/>
                </a:solidFill>
                <a:uFill>
                  <a:solidFill>
                    <a:srgbClr val="FFFF00"/>
                  </a:solidFill>
                </a:uFill>
                <a:latin typeface="Hack NF" panose="020B0609030202020204" pitchFamily="50" charset="0"/>
              </a:rPr>
              <a:t>(\d{1,3}\.)</a:t>
            </a:r>
            <a:r>
              <a:rPr lang="en-US" sz="2000" dirty="0">
                <a:solidFill>
                  <a:srgbClr val="8B0000"/>
                </a:solidFill>
                <a:latin typeface="Hack NF" panose="020B0609030202020204" pitchFamily="50" charset="0"/>
              </a:rPr>
              <a:t>{3}\d{1,3}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’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Returns True</a:t>
            </a:r>
          </a:p>
          <a:p>
            <a:pPr marL="0" indent="0">
              <a:buNone/>
            </a:pPr>
            <a:endParaRPr lang="en-US" sz="2000" dirty="0">
              <a:solidFill>
                <a:srgbClr val="333333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8B0000"/>
                </a:solidFill>
                <a:highlight>
                  <a:srgbClr val="00FFFF"/>
                </a:highlight>
                <a:latin typeface="Hack NF" panose="020B0609030202020204" pitchFamily="50" charset="0"/>
              </a:rPr>
              <a:t>1</a:t>
            </a:r>
            <a:r>
              <a:rPr lang="en-US" sz="2000" dirty="0">
                <a:solidFill>
                  <a:srgbClr val="8B0000"/>
                </a:solidFill>
                <a:latin typeface="Hack NF" panose="020B0609030202020204" pitchFamily="50" charset="0"/>
              </a:rPr>
              <a:t>,200,859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A9A9A9"/>
                </a:solidFill>
                <a:latin typeface="Hack NF" panose="020B0609030202020204" pitchFamily="50" charset="0"/>
              </a:rPr>
              <a:t>-match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8B0000"/>
                </a:solidFill>
                <a:latin typeface="Hack NF" panose="020B0609030202020204" pitchFamily="50" charset="0"/>
              </a:rPr>
              <a:t>(</a:t>
            </a:r>
            <a:r>
              <a:rPr lang="en-US" sz="2000" dirty="0">
                <a:solidFill>
                  <a:srgbClr val="8B0000"/>
                </a:solidFill>
                <a:highlight>
                  <a:srgbClr val="00FFFF"/>
                </a:highlight>
                <a:latin typeface="Hack NF" panose="020B0609030202020204" pitchFamily="50" charset="0"/>
              </a:rPr>
              <a:t>\d{1,3}</a:t>
            </a:r>
            <a:r>
              <a:rPr lang="en-US" sz="2000" dirty="0">
                <a:solidFill>
                  <a:srgbClr val="8B0000"/>
                </a:solidFill>
                <a:highlight>
                  <a:srgbClr val="FF00FF"/>
                </a:highlight>
                <a:latin typeface="Hack NF" panose="020B0609030202020204" pitchFamily="50" charset="0"/>
              </a:rPr>
              <a:t>\.</a:t>
            </a:r>
            <a:r>
              <a:rPr lang="en-US" sz="2000" dirty="0">
                <a:solidFill>
                  <a:srgbClr val="8B0000"/>
                </a:solidFill>
                <a:latin typeface="Hack NF" panose="020B0609030202020204" pitchFamily="50" charset="0"/>
              </a:rPr>
              <a:t>){3}\d{1,3}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’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Returns False</a:t>
            </a:r>
            <a:endParaRPr lang="en-US" sz="2000" dirty="0">
              <a:solidFill>
                <a:srgbClr val="333333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3C5264-D1D0-4F8B-9EEA-1DF2A11C46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</p:spTree>
    <p:extLst>
      <p:ext uri="{BB962C8B-B14F-4D97-AF65-F5344CB8AC3E}">
        <p14:creationId xmlns:p14="http://schemas.microsoft.com/office/powerpoint/2010/main" val="3162301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637B67-33DB-4782-A8ED-ADED49AD5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that an IP address?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FBC8AB-91C0-43B5-A36D-9D9B015CF9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8B0000"/>
                </a:solidFill>
                <a:latin typeface="Hack NF" panose="020B0609030202020204" pitchFamily="50" charset="0"/>
              </a:rPr>
              <a:t>192.168.1.1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A9A9A9"/>
                </a:solidFill>
                <a:latin typeface="Hack NF" panose="020B0609030202020204" pitchFamily="50" charset="0"/>
              </a:rPr>
              <a:t>-match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8B0000"/>
                </a:solidFill>
                <a:uFill>
                  <a:solidFill>
                    <a:srgbClr val="FFFF00"/>
                  </a:solidFill>
                </a:uFill>
                <a:latin typeface="Hack NF" panose="020B0609030202020204" pitchFamily="50" charset="0"/>
              </a:rPr>
              <a:t>(\d{1,3}\.)</a:t>
            </a:r>
            <a:r>
              <a:rPr lang="en-US" sz="2000" dirty="0">
                <a:solidFill>
                  <a:srgbClr val="8B0000"/>
                </a:solidFill>
                <a:latin typeface="Hack NF" panose="020B0609030202020204" pitchFamily="50" charset="0"/>
              </a:rPr>
              <a:t>{3}\d{1,3}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’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Returns True</a:t>
            </a:r>
          </a:p>
          <a:p>
            <a:pPr marL="0" indent="0">
              <a:buNone/>
            </a:pPr>
            <a:endParaRPr lang="en-US" sz="2000" dirty="0">
              <a:solidFill>
                <a:srgbClr val="333333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8B0000"/>
                </a:solidFill>
                <a:highlight>
                  <a:srgbClr val="00FFFF"/>
                </a:highlight>
                <a:latin typeface="Hack NF" panose="020B0609030202020204" pitchFamily="50" charset="0"/>
              </a:rPr>
              <a:t>1</a:t>
            </a:r>
            <a:r>
              <a:rPr lang="en-US" sz="2000" dirty="0">
                <a:solidFill>
                  <a:srgbClr val="8B0000"/>
                </a:solidFill>
                <a:highlight>
                  <a:srgbClr val="FF0000"/>
                </a:highlight>
                <a:latin typeface="Hack NF" panose="020B0609030202020204" pitchFamily="50" charset="0"/>
              </a:rPr>
              <a:t>,</a:t>
            </a:r>
            <a:r>
              <a:rPr lang="en-US" sz="2000" dirty="0">
                <a:solidFill>
                  <a:srgbClr val="8B0000"/>
                </a:solidFill>
                <a:latin typeface="Hack NF" panose="020B0609030202020204" pitchFamily="50" charset="0"/>
              </a:rPr>
              <a:t>200,859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A9A9A9"/>
                </a:solidFill>
                <a:latin typeface="Hack NF" panose="020B0609030202020204" pitchFamily="50" charset="0"/>
              </a:rPr>
              <a:t>-match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8B0000"/>
                </a:solidFill>
                <a:latin typeface="Hack NF" panose="020B0609030202020204" pitchFamily="50" charset="0"/>
              </a:rPr>
              <a:t>(</a:t>
            </a:r>
            <a:r>
              <a:rPr lang="en-US" sz="2000" dirty="0">
                <a:solidFill>
                  <a:srgbClr val="8B0000"/>
                </a:solidFill>
                <a:highlight>
                  <a:srgbClr val="00FFFF"/>
                </a:highlight>
                <a:latin typeface="Hack NF" panose="020B0609030202020204" pitchFamily="50" charset="0"/>
              </a:rPr>
              <a:t>\d{1,3}</a:t>
            </a:r>
            <a:r>
              <a:rPr lang="en-US" sz="2000" dirty="0">
                <a:solidFill>
                  <a:srgbClr val="8B0000"/>
                </a:solidFill>
                <a:highlight>
                  <a:srgbClr val="FF00FF"/>
                </a:highlight>
                <a:latin typeface="Hack NF" panose="020B0609030202020204" pitchFamily="50" charset="0"/>
              </a:rPr>
              <a:t>\.</a:t>
            </a:r>
            <a:r>
              <a:rPr lang="en-US" sz="2000" dirty="0">
                <a:solidFill>
                  <a:srgbClr val="8B0000"/>
                </a:solidFill>
                <a:latin typeface="Hack NF" panose="020B0609030202020204" pitchFamily="50" charset="0"/>
              </a:rPr>
              <a:t>){3}\d{1,3}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’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Returns False</a:t>
            </a:r>
            <a:endParaRPr lang="en-US" sz="2000" dirty="0">
              <a:solidFill>
                <a:srgbClr val="333333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3C5264-D1D0-4F8B-9EEA-1DF2A11C46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</p:spTree>
    <p:extLst>
      <p:ext uri="{BB962C8B-B14F-4D97-AF65-F5344CB8AC3E}">
        <p14:creationId xmlns:p14="http://schemas.microsoft.com/office/powerpoint/2010/main" val="1503367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637B67-33DB-4782-A8ED-ADED49AD5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that an IP address?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FBC8AB-91C0-43B5-A36D-9D9B015CF9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8B0000"/>
                </a:solidFill>
                <a:latin typeface="Hack NF" panose="020B0609030202020204" pitchFamily="50" charset="0"/>
              </a:rPr>
              <a:t>192.168.1.1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A9A9A9"/>
                </a:solidFill>
                <a:latin typeface="Hack NF" panose="020B0609030202020204" pitchFamily="50" charset="0"/>
              </a:rPr>
              <a:t>-match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8B0000"/>
                </a:solidFill>
                <a:uFill>
                  <a:solidFill>
                    <a:srgbClr val="FFFF00"/>
                  </a:solidFill>
                </a:uFill>
                <a:latin typeface="Hack NF" panose="020B0609030202020204" pitchFamily="50" charset="0"/>
              </a:rPr>
              <a:t>(\d{1,3}\.)</a:t>
            </a:r>
            <a:r>
              <a:rPr lang="en-US" sz="2000" dirty="0">
                <a:solidFill>
                  <a:srgbClr val="8B0000"/>
                </a:solidFill>
                <a:latin typeface="Hack NF" panose="020B0609030202020204" pitchFamily="50" charset="0"/>
              </a:rPr>
              <a:t>{3}\d{1,3}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’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Returns True</a:t>
            </a:r>
          </a:p>
          <a:p>
            <a:pPr marL="0" indent="0">
              <a:buNone/>
            </a:pPr>
            <a:endParaRPr lang="en-US" sz="2000" dirty="0">
              <a:solidFill>
                <a:srgbClr val="333333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8B0000"/>
                </a:solidFill>
                <a:latin typeface="Hack NF" panose="020B0609030202020204" pitchFamily="50" charset="0"/>
              </a:rPr>
              <a:t>1,200,859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A9A9A9"/>
                </a:solidFill>
                <a:latin typeface="Hack NF" panose="020B0609030202020204" pitchFamily="50" charset="0"/>
              </a:rPr>
              <a:t>-match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8B0000"/>
                </a:solidFill>
                <a:latin typeface="Hack NF" panose="020B0609030202020204" pitchFamily="50" charset="0"/>
              </a:rPr>
              <a:t>(</a:t>
            </a:r>
            <a:r>
              <a:rPr lang="en-US" sz="2000" dirty="0">
                <a:solidFill>
                  <a:srgbClr val="8B0000"/>
                </a:solidFill>
                <a:highlight>
                  <a:srgbClr val="00FFFF"/>
                </a:highlight>
                <a:latin typeface="Hack NF" panose="020B0609030202020204" pitchFamily="50" charset="0"/>
              </a:rPr>
              <a:t>\d{1,3}</a:t>
            </a:r>
            <a:r>
              <a:rPr lang="en-US" sz="2000" dirty="0">
                <a:solidFill>
                  <a:srgbClr val="8B0000"/>
                </a:solidFill>
                <a:highlight>
                  <a:srgbClr val="FF00FF"/>
                </a:highlight>
                <a:latin typeface="Hack NF" panose="020B0609030202020204" pitchFamily="50" charset="0"/>
              </a:rPr>
              <a:t>\.</a:t>
            </a:r>
            <a:r>
              <a:rPr lang="en-US" sz="2000" dirty="0">
                <a:solidFill>
                  <a:srgbClr val="8B0000"/>
                </a:solidFill>
                <a:latin typeface="Hack NF" panose="020B0609030202020204" pitchFamily="50" charset="0"/>
              </a:rPr>
              <a:t>){3}\d{1,3}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’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Returns False</a:t>
            </a:r>
            <a:endParaRPr lang="en-US" sz="2000" dirty="0">
              <a:solidFill>
                <a:srgbClr val="333333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3C5264-D1D0-4F8B-9EEA-1DF2A11C46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</p:spTree>
    <p:extLst>
      <p:ext uri="{BB962C8B-B14F-4D97-AF65-F5344CB8AC3E}">
        <p14:creationId xmlns:p14="http://schemas.microsoft.com/office/powerpoint/2010/main" val="2248477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637B67-33DB-4782-A8ED-ADED49AD5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that an IP address?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FBC8AB-91C0-43B5-A36D-9D9B015CF9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8B0000"/>
                </a:solidFill>
                <a:latin typeface="Hack NF" panose="020B0609030202020204" pitchFamily="50" charset="0"/>
              </a:rPr>
              <a:t>192.168.1.1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A9A9A9"/>
                </a:solidFill>
                <a:latin typeface="Hack NF" panose="020B0609030202020204" pitchFamily="50" charset="0"/>
              </a:rPr>
              <a:t>-match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8B0000"/>
                </a:solidFill>
                <a:uFill>
                  <a:solidFill>
                    <a:srgbClr val="FFFF00"/>
                  </a:solidFill>
                </a:uFill>
                <a:latin typeface="Hack NF" panose="020B0609030202020204" pitchFamily="50" charset="0"/>
              </a:rPr>
              <a:t>(\d{1,3}\.)</a:t>
            </a:r>
            <a:r>
              <a:rPr lang="en-US" sz="2000" dirty="0">
                <a:solidFill>
                  <a:srgbClr val="8B0000"/>
                </a:solidFill>
                <a:latin typeface="Hack NF" panose="020B0609030202020204" pitchFamily="50" charset="0"/>
              </a:rPr>
              <a:t>{3}\d{1,3}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’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Returns True</a:t>
            </a:r>
          </a:p>
          <a:p>
            <a:pPr marL="0" indent="0">
              <a:buNone/>
            </a:pPr>
            <a:endParaRPr lang="en-US" sz="2000" dirty="0">
              <a:solidFill>
                <a:srgbClr val="333333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8B0000"/>
                </a:solidFill>
                <a:latin typeface="Hack NF" panose="020B0609030202020204" pitchFamily="50" charset="0"/>
              </a:rPr>
              <a:t>1,</a:t>
            </a:r>
            <a:r>
              <a:rPr lang="en-US" sz="2000" dirty="0">
                <a:solidFill>
                  <a:srgbClr val="8B0000"/>
                </a:solidFill>
                <a:highlight>
                  <a:srgbClr val="00FFFF"/>
                </a:highlight>
                <a:latin typeface="Hack NF" panose="020B0609030202020204" pitchFamily="50" charset="0"/>
              </a:rPr>
              <a:t>200</a:t>
            </a:r>
            <a:r>
              <a:rPr lang="en-US" sz="2000" dirty="0">
                <a:solidFill>
                  <a:srgbClr val="8B0000"/>
                </a:solidFill>
                <a:latin typeface="Hack NF" panose="020B0609030202020204" pitchFamily="50" charset="0"/>
              </a:rPr>
              <a:t>,859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A9A9A9"/>
                </a:solidFill>
                <a:latin typeface="Hack NF" panose="020B0609030202020204" pitchFamily="50" charset="0"/>
              </a:rPr>
              <a:t>-match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8B0000"/>
                </a:solidFill>
                <a:latin typeface="Hack NF" panose="020B0609030202020204" pitchFamily="50" charset="0"/>
              </a:rPr>
              <a:t>(</a:t>
            </a:r>
            <a:r>
              <a:rPr lang="en-US" sz="2000" dirty="0">
                <a:solidFill>
                  <a:srgbClr val="8B0000"/>
                </a:solidFill>
                <a:highlight>
                  <a:srgbClr val="00FFFF"/>
                </a:highlight>
                <a:latin typeface="Hack NF" panose="020B0609030202020204" pitchFamily="50" charset="0"/>
              </a:rPr>
              <a:t>\d{1,3}</a:t>
            </a:r>
            <a:r>
              <a:rPr lang="en-US" sz="2000" dirty="0">
                <a:solidFill>
                  <a:srgbClr val="8B0000"/>
                </a:solidFill>
                <a:highlight>
                  <a:srgbClr val="FF00FF"/>
                </a:highlight>
                <a:latin typeface="Hack NF" panose="020B0609030202020204" pitchFamily="50" charset="0"/>
              </a:rPr>
              <a:t>\.</a:t>
            </a:r>
            <a:r>
              <a:rPr lang="en-US" sz="2000" dirty="0">
                <a:solidFill>
                  <a:srgbClr val="8B0000"/>
                </a:solidFill>
                <a:latin typeface="Hack NF" panose="020B0609030202020204" pitchFamily="50" charset="0"/>
              </a:rPr>
              <a:t>){3}\d{1,3}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’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Returns False</a:t>
            </a:r>
            <a:endParaRPr lang="en-US" sz="2000" dirty="0">
              <a:solidFill>
                <a:srgbClr val="333333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3C5264-D1D0-4F8B-9EEA-1DF2A11C46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</p:spTree>
    <p:extLst>
      <p:ext uri="{BB962C8B-B14F-4D97-AF65-F5344CB8AC3E}">
        <p14:creationId xmlns:p14="http://schemas.microsoft.com/office/powerpoint/2010/main" val="4068018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637B67-33DB-4782-A8ED-ADED49AD5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that an IP address?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FBC8AB-91C0-43B5-A36D-9D9B015CF9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8B0000"/>
                </a:solidFill>
                <a:latin typeface="Hack NF" panose="020B0609030202020204" pitchFamily="50" charset="0"/>
              </a:rPr>
              <a:t>192.168.1.1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A9A9A9"/>
                </a:solidFill>
                <a:latin typeface="Hack NF" panose="020B0609030202020204" pitchFamily="50" charset="0"/>
              </a:rPr>
              <a:t>-match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8B0000"/>
                </a:solidFill>
                <a:uFill>
                  <a:solidFill>
                    <a:srgbClr val="FFFF00"/>
                  </a:solidFill>
                </a:uFill>
                <a:latin typeface="Hack NF" panose="020B0609030202020204" pitchFamily="50" charset="0"/>
              </a:rPr>
              <a:t>(\d{1,3}\.)</a:t>
            </a:r>
            <a:r>
              <a:rPr lang="en-US" sz="2000" dirty="0">
                <a:solidFill>
                  <a:srgbClr val="8B0000"/>
                </a:solidFill>
                <a:latin typeface="Hack NF" panose="020B0609030202020204" pitchFamily="50" charset="0"/>
              </a:rPr>
              <a:t>{3}\d{1,3}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’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Returns True</a:t>
            </a:r>
          </a:p>
          <a:p>
            <a:pPr marL="0" indent="0">
              <a:buNone/>
            </a:pPr>
            <a:endParaRPr lang="en-US" sz="2000" dirty="0">
              <a:solidFill>
                <a:srgbClr val="333333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8B0000"/>
                </a:solidFill>
                <a:latin typeface="Hack NF" panose="020B0609030202020204" pitchFamily="50" charset="0"/>
              </a:rPr>
              <a:t>1,</a:t>
            </a:r>
            <a:r>
              <a:rPr lang="en-US" sz="2000" dirty="0">
                <a:solidFill>
                  <a:srgbClr val="8B0000"/>
                </a:solidFill>
                <a:highlight>
                  <a:srgbClr val="00FFFF"/>
                </a:highlight>
                <a:latin typeface="Hack NF" panose="020B0609030202020204" pitchFamily="50" charset="0"/>
              </a:rPr>
              <a:t>200</a:t>
            </a:r>
            <a:r>
              <a:rPr lang="en-US" sz="2000" dirty="0">
                <a:solidFill>
                  <a:srgbClr val="8B0000"/>
                </a:solidFill>
                <a:highlight>
                  <a:srgbClr val="FF0000"/>
                </a:highlight>
                <a:latin typeface="Hack NF" panose="020B0609030202020204" pitchFamily="50" charset="0"/>
              </a:rPr>
              <a:t>,</a:t>
            </a:r>
            <a:r>
              <a:rPr lang="en-US" sz="2000" dirty="0">
                <a:solidFill>
                  <a:srgbClr val="8B0000"/>
                </a:solidFill>
                <a:latin typeface="Hack NF" panose="020B0609030202020204" pitchFamily="50" charset="0"/>
              </a:rPr>
              <a:t>859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A9A9A9"/>
                </a:solidFill>
                <a:latin typeface="Hack NF" panose="020B0609030202020204" pitchFamily="50" charset="0"/>
              </a:rPr>
              <a:t>-match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8B0000"/>
                </a:solidFill>
                <a:latin typeface="Hack NF" panose="020B0609030202020204" pitchFamily="50" charset="0"/>
              </a:rPr>
              <a:t>(</a:t>
            </a:r>
            <a:r>
              <a:rPr lang="en-US" sz="2000" dirty="0">
                <a:solidFill>
                  <a:srgbClr val="8B0000"/>
                </a:solidFill>
                <a:highlight>
                  <a:srgbClr val="00FFFF"/>
                </a:highlight>
                <a:latin typeface="Hack NF" panose="020B0609030202020204" pitchFamily="50" charset="0"/>
              </a:rPr>
              <a:t>\d{1,3}</a:t>
            </a:r>
            <a:r>
              <a:rPr lang="en-US" sz="2000" dirty="0">
                <a:solidFill>
                  <a:srgbClr val="8B0000"/>
                </a:solidFill>
                <a:highlight>
                  <a:srgbClr val="FF00FF"/>
                </a:highlight>
                <a:latin typeface="Hack NF" panose="020B0609030202020204" pitchFamily="50" charset="0"/>
              </a:rPr>
              <a:t>\.</a:t>
            </a:r>
            <a:r>
              <a:rPr lang="en-US" sz="2000" dirty="0">
                <a:solidFill>
                  <a:srgbClr val="8B0000"/>
                </a:solidFill>
                <a:latin typeface="Hack NF" panose="020B0609030202020204" pitchFamily="50" charset="0"/>
              </a:rPr>
              <a:t>){3}\d{1,3}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’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Returns False</a:t>
            </a:r>
            <a:endParaRPr lang="en-US" sz="2000" dirty="0">
              <a:solidFill>
                <a:srgbClr val="333333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3C5264-D1D0-4F8B-9EEA-1DF2A11C46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</p:spTree>
    <p:extLst>
      <p:ext uri="{BB962C8B-B14F-4D97-AF65-F5344CB8AC3E}">
        <p14:creationId xmlns:p14="http://schemas.microsoft.com/office/powerpoint/2010/main" val="3722107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637B67-33DB-4782-A8ED-ADED49AD5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that an IP address?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FBC8AB-91C0-43B5-A36D-9D9B015CF9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8B0000"/>
                </a:solidFill>
                <a:latin typeface="Hack NF" panose="020B0609030202020204" pitchFamily="50" charset="0"/>
              </a:rPr>
              <a:t>192.168.1.1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A9A9A9"/>
                </a:solidFill>
                <a:latin typeface="Hack NF" panose="020B0609030202020204" pitchFamily="50" charset="0"/>
              </a:rPr>
              <a:t>-match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8B0000"/>
                </a:solidFill>
                <a:uFill>
                  <a:solidFill>
                    <a:srgbClr val="FFFF00"/>
                  </a:solidFill>
                </a:uFill>
                <a:latin typeface="Hack NF" panose="020B0609030202020204" pitchFamily="50" charset="0"/>
              </a:rPr>
              <a:t>(\d{1,3}\.)</a:t>
            </a:r>
            <a:r>
              <a:rPr lang="en-US" sz="2000" dirty="0">
                <a:solidFill>
                  <a:srgbClr val="8B0000"/>
                </a:solidFill>
                <a:latin typeface="Hack NF" panose="020B0609030202020204" pitchFamily="50" charset="0"/>
              </a:rPr>
              <a:t>{3}\d{1,3}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’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Returns True</a:t>
            </a:r>
          </a:p>
          <a:p>
            <a:pPr marL="0" indent="0">
              <a:buNone/>
            </a:pPr>
            <a:endParaRPr lang="en-US" sz="2000" dirty="0">
              <a:solidFill>
                <a:srgbClr val="333333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8B0000"/>
                </a:solidFill>
                <a:latin typeface="Hack NF" panose="020B0609030202020204" pitchFamily="50" charset="0"/>
              </a:rPr>
              <a:t>1,200,859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A9A9A9"/>
                </a:solidFill>
                <a:latin typeface="Hack NF" panose="020B0609030202020204" pitchFamily="50" charset="0"/>
              </a:rPr>
              <a:t>-match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8B0000"/>
                </a:solidFill>
                <a:latin typeface="Hack NF" panose="020B0609030202020204" pitchFamily="50" charset="0"/>
              </a:rPr>
              <a:t>(</a:t>
            </a:r>
            <a:r>
              <a:rPr lang="en-US" sz="2000" dirty="0">
                <a:solidFill>
                  <a:srgbClr val="8B0000"/>
                </a:solidFill>
                <a:highlight>
                  <a:srgbClr val="00FFFF"/>
                </a:highlight>
                <a:latin typeface="Hack NF" panose="020B0609030202020204" pitchFamily="50" charset="0"/>
              </a:rPr>
              <a:t>\d{1,3}</a:t>
            </a:r>
            <a:r>
              <a:rPr lang="en-US" sz="2000" dirty="0">
                <a:solidFill>
                  <a:srgbClr val="8B0000"/>
                </a:solidFill>
                <a:highlight>
                  <a:srgbClr val="FF00FF"/>
                </a:highlight>
                <a:latin typeface="Hack NF" panose="020B0609030202020204" pitchFamily="50" charset="0"/>
              </a:rPr>
              <a:t>\.</a:t>
            </a:r>
            <a:r>
              <a:rPr lang="en-US" sz="2000" dirty="0">
                <a:solidFill>
                  <a:srgbClr val="8B0000"/>
                </a:solidFill>
                <a:latin typeface="Hack NF" panose="020B0609030202020204" pitchFamily="50" charset="0"/>
              </a:rPr>
              <a:t>){3}\d{1,3}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’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Returns False</a:t>
            </a:r>
            <a:endParaRPr lang="en-US" sz="2000" dirty="0">
              <a:solidFill>
                <a:srgbClr val="333333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3C5264-D1D0-4F8B-9EEA-1DF2A11C46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</p:spTree>
    <p:extLst>
      <p:ext uri="{BB962C8B-B14F-4D97-AF65-F5344CB8AC3E}">
        <p14:creationId xmlns:p14="http://schemas.microsoft.com/office/powerpoint/2010/main" val="1821898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637B67-33DB-4782-A8ED-ADED49AD5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that an IP address?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FBC8AB-91C0-43B5-A36D-9D9B015CF9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8B0000"/>
                </a:solidFill>
                <a:latin typeface="Hack NF" panose="020B0609030202020204" pitchFamily="50" charset="0"/>
              </a:rPr>
              <a:t>192.168.1.1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A9A9A9"/>
                </a:solidFill>
                <a:latin typeface="Hack NF" panose="020B0609030202020204" pitchFamily="50" charset="0"/>
              </a:rPr>
              <a:t>-match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8B0000"/>
                </a:solidFill>
                <a:uFill>
                  <a:solidFill>
                    <a:srgbClr val="FFFF00"/>
                  </a:solidFill>
                </a:uFill>
                <a:latin typeface="Hack NF" panose="020B0609030202020204" pitchFamily="50" charset="0"/>
              </a:rPr>
              <a:t>(\d{1,3}\.)</a:t>
            </a:r>
            <a:r>
              <a:rPr lang="en-US" sz="2000" dirty="0">
                <a:solidFill>
                  <a:srgbClr val="8B0000"/>
                </a:solidFill>
                <a:latin typeface="Hack NF" panose="020B0609030202020204" pitchFamily="50" charset="0"/>
              </a:rPr>
              <a:t>{3}\d{1,3}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’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Returns True</a:t>
            </a:r>
          </a:p>
          <a:p>
            <a:pPr marL="0" indent="0">
              <a:buNone/>
            </a:pPr>
            <a:endParaRPr lang="en-US" sz="2000" dirty="0">
              <a:solidFill>
                <a:srgbClr val="333333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8B0000"/>
                </a:solidFill>
                <a:latin typeface="Hack NF" panose="020B0609030202020204" pitchFamily="50" charset="0"/>
              </a:rPr>
              <a:t>1,200,</a:t>
            </a:r>
            <a:r>
              <a:rPr lang="en-US" sz="2000" dirty="0">
                <a:solidFill>
                  <a:srgbClr val="8B0000"/>
                </a:solidFill>
                <a:highlight>
                  <a:srgbClr val="00FFFF"/>
                </a:highlight>
                <a:latin typeface="Hack NF" panose="020B0609030202020204" pitchFamily="50" charset="0"/>
              </a:rPr>
              <a:t>859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A9A9A9"/>
                </a:solidFill>
                <a:latin typeface="Hack NF" panose="020B0609030202020204" pitchFamily="50" charset="0"/>
              </a:rPr>
              <a:t>-match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8B0000"/>
                </a:solidFill>
                <a:latin typeface="Hack NF" panose="020B0609030202020204" pitchFamily="50" charset="0"/>
              </a:rPr>
              <a:t>(</a:t>
            </a:r>
            <a:r>
              <a:rPr lang="en-US" sz="2000" dirty="0">
                <a:solidFill>
                  <a:srgbClr val="8B0000"/>
                </a:solidFill>
                <a:highlight>
                  <a:srgbClr val="00FFFF"/>
                </a:highlight>
                <a:latin typeface="Hack NF" panose="020B0609030202020204" pitchFamily="50" charset="0"/>
              </a:rPr>
              <a:t>\d{1,3}</a:t>
            </a:r>
            <a:r>
              <a:rPr lang="en-US" sz="2000" dirty="0">
                <a:solidFill>
                  <a:srgbClr val="8B0000"/>
                </a:solidFill>
                <a:highlight>
                  <a:srgbClr val="FF00FF"/>
                </a:highlight>
                <a:latin typeface="Hack NF" panose="020B0609030202020204" pitchFamily="50" charset="0"/>
              </a:rPr>
              <a:t>\.</a:t>
            </a:r>
            <a:r>
              <a:rPr lang="en-US" sz="2000" dirty="0">
                <a:solidFill>
                  <a:srgbClr val="8B0000"/>
                </a:solidFill>
                <a:latin typeface="Hack NF" panose="020B0609030202020204" pitchFamily="50" charset="0"/>
              </a:rPr>
              <a:t>){3}\d{1,3}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’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Returns False</a:t>
            </a:r>
            <a:endParaRPr lang="en-US" sz="2000" dirty="0">
              <a:solidFill>
                <a:srgbClr val="333333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3C5264-D1D0-4F8B-9EEA-1DF2A11C46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</p:spTree>
    <p:extLst>
      <p:ext uri="{BB962C8B-B14F-4D97-AF65-F5344CB8AC3E}">
        <p14:creationId xmlns:p14="http://schemas.microsoft.com/office/powerpoint/2010/main" val="3573966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637B67-33DB-4782-A8ED-ADED49AD5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that an IP address?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FBC8AB-91C0-43B5-A36D-9D9B015CF9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8B0000"/>
                </a:solidFill>
                <a:latin typeface="Hack NF" panose="020B0609030202020204" pitchFamily="50" charset="0"/>
              </a:rPr>
              <a:t>192.168.1.1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A9A9A9"/>
                </a:solidFill>
                <a:latin typeface="Hack NF" panose="020B0609030202020204" pitchFamily="50" charset="0"/>
              </a:rPr>
              <a:t>-match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8B0000"/>
                </a:solidFill>
                <a:uFill>
                  <a:solidFill>
                    <a:srgbClr val="FFFF00"/>
                  </a:solidFill>
                </a:uFill>
                <a:latin typeface="Hack NF" panose="020B0609030202020204" pitchFamily="50" charset="0"/>
              </a:rPr>
              <a:t>(\d{1,3}\.)</a:t>
            </a:r>
            <a:r>
              <a:rPr lang="en-US" sz="2000" dirty="0">
                <a:solidFill>
                  <a:srgbClr val="8B0000"/>
                </a:solidFill>
                <a:latin typeface="Hack NF" panose="020B0609030202020204" pitchFamily="50" charset="0"/>
              </a:rPr>
              <a:t>{3}\d{1,3}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’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Returns True</a:t>
            </a:r>
          </a:p>
          <a:p>
            <a:pPr marL="0" indent="0">
              <a:buNone/>
            </a:pPr>
            <a:endParaRPr lang="en-US" sz="2000" dirty="0">
              <a:solidFill>
                <a:srgbClr val="333333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8B0000"/>
                </a:solidFill>
                <a:latin typeface="Hack NF" panose="020B0609030202020204" pitchFamily="50" charset="0"/>
              </a:rPr>
              <a:t>1,200,</a:t>
            </a:r>
            <a:r>
              <a:rPr lang="en-US" sz="2000" dirty="0">
                <a:solidFill>
                  <a:srgbClr val="8B0000"/>
                </a:solidFill>
                <a:highlight>
                  <a:srgbClr val="00FFFF"/>
                </a:highlight>
                <a:latin typeface="Hack NF" panose="020B0609030202020204" pitchFamily="50" charset="0"/>
              </a:rPr>
              <a:t>859</a:t>
            </a:r>
            <a:r>
              <a:rPr lang="en-US" sz="2000" dirty="0">
                <a:solidFill>
                  <a:srgbClr val="000000"/>
                </a:solidFill>
                <a:highlight>
                  <a:srgbClr val="FF0000"/>
                </a:highlight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A9A9A9"/>
                </a:solidFill>
                <a:latin typeface="Hack NF" panose="020B0609030202020204" pitchFamily="50" charset="0"/>
              </a:rPr>
              <a:t>-match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8B0000"/>
                </a:solidFill>
                <a:latin typeface="Hack NF" panose="020B0609030202020204" pitchFamily="50" charset="0"/>
              </a:rPr>
              <a:t>(</a:t>
            </a:r>
            <a:r>
              <a:rPr lang="en-US" sz="2000" dirty="0">
                <a:solidFill>
                  <a:srgbClr val="8B0000"/>
                </a:solidFill>
                <a:highlight>
                  <a:srgbClr val="00FFFF"/>
                </a:highlight>
                <a:latin typeface="Hack NF" panose="020B0609030202020204" pitchFamily="50" charset="0"/>
              </a:rPr>
              <a:t>\d{1,3}</a:t>
            </a:r>
            <a:r>
              <a:rPr lang="en-US" sz="2000" dirty="0">
                <a:solidFill>
                  <a:srgbClr val="8B0000"/>
                </a:solidFill>
                <a:highlight>
                  <a:srgbClr val="FF00FF"/>
                </a:highlight>
                <a:latin typeface="Hack NF" panose="020B0609030202020204" pitchFamily="50" charset="0"/>
              </a:rPr>
              <a:t>\.</a:t>
            </a:r>
            <a:r>
              <a:rPr lang="en-US" sz="2000" dirty="0">
                <a:solidFill>
                  <a:srgbClr val="8B0000"/>
                </a:solidFill>
                <a:latin typeface="Hack NF" panose="020B0609030202020204" pitchFamily="50" charset="0"/>
              </a:rPr>
              <a:t>){3}\d{1,3}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’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Returns False</a:t>
            </a:r>
            <a:endParaRPr lang="en-US" sz="2000" dirty="0">
              <a:solidFill>
                <a:srgbClr val="333333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3C5264-D1D0-4F8B-9EEA-1DF2A11C46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</p:spTree>
    <p:extLst>
      <p:ext uri="{BB962C8B-B14F-4D97-AF65-F5344CB8AC3E}">
        <p14:creationId xmlns:p14="http://schemas.microsoft.com/office/powerpoint/2010/main" val="3925514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6AEFA-A174-4A2F-8DBB-E0F42F49F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Plus Symbol – One or More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804594-0F9C-4C61-81EA-B698D25235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63626"/>
            <a:ext cx="8229600" cy="37036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8B0000"/>
                </a:solidFill>
                <a:latin typeface="Hack NF" panose="020B0609030202020204" pitchFamily="50" charset="0"/>
              </a:rPr>
              <a:t>s</a:t>
            </a:r>
            <a:r>
              <a:rPr lang="en-US" sz="2000" dirty="0">
                <a:solidFill>
                  <a:srgbClr val="8B0000"/>
                </a:solidFill>
                <a:highlight>
                  <a:srgbClr val="00FFFF"/>
                </a:highlight>
                <a:latin typeface="Hack NF" panose="020B0609030202020204" pitchFamily="50" charset="0"/>
              </a:rPr>
              <a:t>omething.txt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A9A9A9"/>
                </a:solidFill>
                <a:latin typeface="Hack NF" panose="020B0609030202020204" pitchFamily="50" charset="0"/>
              </a:rPr>
              <a:t>-match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8B0000"/>
                </a:solidFill>
                <a:highlight>
                  <a:srgbClr val="FF00FF"/>
                </a:highlight>
                <a:latin typeface="Hack NF" panose="020B0609030202020204" pitchFamily="50" charset="0"/>
              </a:rPr>
              <a:t>s+</a:t>
            </a:r>
            <a:r>
              <a:rPr lang="en-US" sz="2000" dirty="0">
                <a:solidFill>
                  <a:srgbClr val="8B0000"/>
                </a:solidFill>
                <a:highlight>
                  <a:srgbClr val="00FFFF"/>
                </a:highlight>
                <a:latin typeface="Hack NF" panose="020B0609030202020204" pitchFamily="50" charset="0"/>
              </a:rPr>
              <a:t>omething.txt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’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Returns True</a:t>
            </a:r>
          </a:p>
          <a:p>
            <a:pPr marL="0" indent="0">
              <a:buNone/>
            </a:pPr>
            <a:endParaRPr lang="en-US" sz="2000" dirty="0">
              <a:solidFill>
                <a:srgbClr val="333333"/>
              </a:solidFill>
              <a:latin typeface="Hack NF" panose="020B0609030202020204" pitchFamily="50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717EF6-9C95-4269-AEB0-E3ED40AD18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</p:spTree>
    <p:extLst>
      <p:ext uri="{BB962C8B-B14F-4D97-AF65-F5344CB8AC3E}">
        <p14:creationId xmlns:p14="http://schemas.microsoft.com/office/powerpoint/2010/main" val="3375596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637B67-33DB-4782-A8ED-ADED49AD5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that an IP address?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FBC8AB-91C0-43B5-A36D-9D9B015CF9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8B0000"/>
                </a:solidFill>
                <a:latin typeface="Hack NF" panose="020B0609030202020204" pitchFamily="50" charset="0"/>
              </a:rPr>
              <a:t>192.168.1.1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A9A9A9"/>
                </a:solidFill>
                <a:latin typeface="Hack NF" panose="020B0609030202020204" pitchFamily="50" charset="0"/>
              </a:rPr>
              <a:t>-match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8B0000"/>
                </a:solidFill>
                <a:uFill>
                  <a:solidFill>
                    <a:srgbClr val="FFFF00"/>
                  </a:solidFill>
                </a:uFill>
                <a:latin typeface="Hack NF" panose="020B0609030202020204" pitchFamily="50" charset="0"/>
              </a:rPr>
              <a:t>(\d{1,3}\.)</a:t>
            </a:r>
            <a:r>
              <a:rPr lang="en-US" sz="2000" dirty="0">
                <a:solidFill>
                  <a:srgbClr val="8B0000"/>
                </a:solidFill>
                <a:latin typeface="Hack NF" panose="020B0609030202020204" pitchFamily="50" charset="0"/>
              </a:rPr>
              <a:t>{3}\d{1,3}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’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Returns True</a:t>
            </a:r>
          </a:p>
          <a:p>
            <a:pPr marL="0" indent="0">
              <a:buNone/>
            </a:pPr>
            <a:endParaRPr lang="en-US" sz="2000" dirty="0">
              <a:solidFill>
                <a:srgbClr val="333333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8B0000"/>
                </a:solidFill>
                <a:latin typeface="Hack NF" panose="020B0609030202020204" pitchFamily="50" charset="0"/>
              </a:rPr>
              <a:t>1,200,859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A9A9A9"/>
                </a:solidFill>
                <a:latin typeface="Hack NF" panose="020B0609030202020204" pitchFamily="50" charset="0"/>
              </a:rPr>
              <a:t>-match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8B0000"/>
                </a:solidFill>
                <a:latin typeface="Hack NF" panose="020B0609030202020204" pitchFamily="50" charset="0"/>
              </a:rPr>
              <a:t>(\d{1,3}\.){3}\d{1,3}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’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Returns False</a:t>
            </a:r>
            <a:endParaRPr lang="en-US" sz="2000" dirty="0">
              <a:solidFill>
                <a:srgbClr val="333333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3C5264-D1D0-4F8B-9EEA-1DF2A11C46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</p:spTree>
    <p:extLst>
      <p:ext uri="{BB962C8B-B14F-4D97-AF65-F5344CB8AC3E}">
        <p14:creationId xmlns:p14="http://schemas.microsoft.com/office/powerpoint/2010/main" val="2441783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4DD66F-2188-40CB-A1B5-D8484A8B2A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373319"/>
          </a:xfrm>
          <a:prstGeom prst="rect">
            <a:avLst/>
          </a:prstGeom>
        </p:spPr>
        <p:txBody>
          <a:bodyPr anchor="ctr">
            <a:normAutofit fontScale="90000"/>
          </a:bodyPr>
          <a:lstStyle/>
          <a:p>
            <a:r>
              <a:rPr lang="en-US" dirty="0"/>
              <a:t>regex101.com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D706AAC-9DEA-4D5F-A52E-8570C42CE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@MrThomasRayner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EA3950-AE4E-47C9-822E-43AD719D88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057" y="666750"/>
            <a:ext cx="7193886" cy="4100513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88D5895-F285-41B5-9EED-74F3DF5527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164" b="66550"/>
          <a:stretch/>
        </p:blipFill>
        <p:spPr>
          <a:xfrm>
            <a:off x="2209800" y="666750"/>
            <a:ext cx="5959143" cy="13716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849230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2.96296E-6 L -0.06753 0.26667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85" y="13333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1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6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028313-D171-4038-AC82-6B529705BD8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45736" y="742950"/>
            <a:ext cx="6452528" cy="3169669"/>
          </a:xfrm>
          <a:solidFill>
            <a:schemeClr val="tx1">
              <a:alpha val="50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Arial Black" panose="020B0A04020102020204" pitchFamily="34" charset="0"/>
              </a:rPr>
              <a:t>Thank you!</a:t>
            </a:r>
          </a:p>
          <a:p>
            <a:pPr algn="ctr"/>
            <a:endParaRPr lang="en-US" sz="2000" dirty="0">
              <a:solidFill>
                <a:schemeClr val="bg1"/>
              </a:solidFill>
              <a:latin typeface="Arial Black" panose="020B0A04020102020204" pitchFamily="34" charset="0"/>
            </a:endParaRPr>
          </a:p>
          <a:p>
            <a:pPr algn="ctr"/>
            <a:endParaRPr lang="en-US" sz="2000" dirty="0">
              <a:solidFill>
                <a:schemeClr val="bg1"/>
              </a:solidFill>
              <a:latin typeface="Arial Black" panose="020B0A04020102020204" pitchFamily="34" charset="0"/>
            </a:endParaRPr>
          </a:p>
          <a:p>
            <a:pPr algn="ctr"/>
            <a:r>
              <a:rPr lang="en-US" sz="3000" dirty="0">
                <a:solidFill>
                  <a:schemeClr val="bg1"/>
                </a:solidFill>
                <a:latin typeface="Arial Black" panose="020B0A04020102020204" pitchFamily="34" charset="0"/>
              </a:rPr>
              <a:t>Thomas Rayner</a:t>
            </a:r>
            <a:endParaRPr lang="en-US" dirty="0">
              <a:solidFill>
                <a:schemeClr val="bg1"/>
              </a:solidFill>
            </a:endParaRPr>
          </a:p>
          <a:p>
            <a:pPr algn="ctr"/>
            <a:r>
              <a:rPr lang="en-US" dirty="0">
                <a:solidFill>
                  <a:schemeClr val="bg1"/>
                </a:solidFill>
              </a:rPr>
              <a:t>Certified Information Systems Security Professional (CISSP)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Sr Security Service Engineer @ Microsoft</a:t>
            </a:r>
          </a:p>
          <a:p>
            <a:pPr algn="ctr">
              <a:lnSpc>
                <a:spcPct val="100000"/>
              </a:lnSpc>
            </a:pPr>
            <a:endParaRPr lang="en-US" sz="900" dirty="0">
              <a:solidFill>
                <a:schemeClr val="bg1"/>
              </a:solidFill>
            </a:endParaRPr>
          </a:p>
          <a:p>
            <a:pPr algn="ctr"/>
            <a:r>
              <a:rPr lang="en-US" dirty="0">
                <a:solidFill>
                  <a:schemeClr val="bg1"/>
                </a:solidFill>
              </a:rPr>
              <a:t>@MrThomasRayner</a:t>
            </a:r>
          </a:p>
        </p:txBody>
      </p:sp>
    </p:spTree>
    <p:extLst>
      <p:ext uri="{BB962C8B-B14F-4D97-AF65-F5344CB8AC3E}">
        <p14:creationId xmlns:p14="http://schemas.microsoft.com/office/powerpoint/2010/main" val="3723267381"/>
      </p:ext>
    </p:extLst>
  </p:cSld>
  <p:clrMapOvr>
    <a:masterClrMapping/>
  </p:clrMapOvr>
  <p:transition spd="slow">
    <p:push dir="u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6AEFA-A174-4A2F-8DBB-E0F42F49F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Plus Symbol – One or More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804594-0F9C-4C61-81EA-B698D25235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63626"/>
            <a:ext cx="8229600" cy="37036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8B0000"/>
                </a:solidFill>
                <a:highlight>
                  <a:srgbClr val="FF00FF"/>
                </a:highlight>
                <a:latin typeface="Hack NF" panose="020B0609030202020204" pitchFamily="50" charset="0"/>
              </a:rPr>
              <a:t>s</a:t>
            </a:r>
            <a:r>
              <a:rPr lang="en-US" sz="2000" dirty="0">
                <a:solidFill>
                  <a:srgbClr val="8B0000"/>
                </a:solidFill>
                <a:highlight>
                  <a:srgbClr val="00FFFF"/>
                </a:highlight>
                <a:latin typeface="Hack NF" panose="020B0609030202020204" pitchFamily="50" charset="0"/>
              </a:rPr>
              <a:t>omething.txt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A9A9A9"/>
                </a:solidFill>
                <a:latin typeface="Hack NF" panose="020B0609030202020204" pitchFamily="50" charset="0"/>
              </a:rPr>
              <a:t>-match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8B0000"/>
                </a:solidFill>
                <a:highlight>
                  <a:srgbClr val="FF00FF"/>
                </a:highlight>
                <a:latin typeface="Hack NF" panose="020B0609030202020204" pitchFamily="50" charset="0"/>
              </a:rPr>
              <a:t>s+</a:t>
            </a:r>
            <a:r>
              <a:rPr lang="en-US" sz="2000" dirty="0">
                <a:solidFill>
                  <a:srgbClr val="8B0000"/>
                </a:solidFill>
                <a:highlight>
                  <a:srgbClr val="00FFFF"/>
                </a:highlight>
                <a:latin typeface="Hack NF" panose="020B0609030202020204" pitchFamily="50" charset="0"/>
              </a:rPr>
              <a:t>omething.txt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’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Returns True</a:t>
            </a:r>
          </a:p>
          <a:p>
            <a:pPr marL="0" indent="0">
              <a:buNone/>
            </a:pPr>
            <a:endParaRPr lang="en-US" sz="2000" dirty="0">
              <a:solidFill>
                <a:srgbClr val="333333"/>
              </a:solidFill>
              <a:latin typeface="Hack NF" panose="020B0609030202020204" pitchFamily="50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717EF6-9C95-4269-AEB0-E3ED40AD18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</p:spTree>
    <p:extLst>
      <p:ext uri="{BB962C8B-B14F-4D97-AF65-F5344CB8AC3E}">
        <p14:creationId xmlns:p14="http://schemas.microsoft.com/office/powerpoint/2010/main" val="1560384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6AEFA-A174-4A2F-8DBB-E0F42F49F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Plus Symbol – One or More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804594-0F9C-4C61-81EA-B698D25235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63626"/>
            <a:ext cx="8229600" cy="37036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8B0000"/>
                </a:solidFill>
                <a:highlight>
                  <a:srgbClr val="00FF00"/>
                </a:highlight>
                <a:latin typeface="Hack NF" panose="020B0609030202020204" pitchFamily="50" charset="0"/>
              </a:rPr>
              <a:t>something.txt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A9A9A9"/>
                </a:solidFill>
                <a:latin typeface="Hack NF" panose="020B0609030202020204" pitchFamily="50" charset="0"/>
              </a:rPr>
              <a:t>-match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8B0000"/>
                </a:solidFill>
                <a:highlight>
                  <a:srgbClr val="00FF00"/>
                </a:highlight>
                <a:latin typeface="Hack NF" panose="020B0609030202020204" pitchFamily="50" charset="0"/>
              </a:rPr>
              <a:t>s+omething.txt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’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Returns True</a:t>
            </a:r>
          </a:p>
          <a:p>
            <a:pPr marL="0" indent="0">
              <a:buNone/>
            </a:pPr>
            <a:endParaRPr lang="en-US" sz="2000" dirty="0">
              <a:solidFill>
                <a:srgbClr val="333333"/>
              </a:solidFill>
              <a:latin typeface="Hack NF" panose="020B0609030202020204" pitchFamily="50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717EF6-9C95-4269-AEB0-E3ED40AD18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</p:spTree>
    <p:extLst>
      <p:ext uri="{BB962C8B-B14F-4D97-AF65-F5344CB8AC3E}">
        <p14:creationId xmlns:p14="http://schemas.microsoft.com/office/powerpoint/2010/main" val="3415681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6AEFA-A174-4A2F-8DBB-E0F42F49F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Plus Symbol – One or More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804594-0F9C-4C61-81EA-B698D25235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63626"/>
            <a:ext cx="8229600" cy="37036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8B0000"/>
                </a:solidFill>
                <a:latin typeface="Hack NF" panose="020B0609030202020204" pitchFamily="50" charset="0"/>
              </a:rPr>
              <a:t>something.txt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A9A9A9"/>
                </a:solidFill>
                <a:latin typeface="Hack NF" panose="020B0609030202020204" pitchFamily="50" charset="0"/>
              </a:rPr>
              <a:t>-match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8B0000"/>
                </a:solidFill>
                <a:latin typeface="Hack NF" panose="020B0609030202020204" pitchFamily="50" charset="0"/>
              </a:rPr>
              <a:t>s+omething.txt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’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Returns True</a:t>
            </a:r>
          </a:p>
          <a:p>
            <a:pPr marL="0" indent="0">
              <a:buNone/>
            </a:pPr>
            <a:endParaRPr lang="en-US" sz="2000" dirty="0">
              <a:solidFill>
                <a:srgbClr val="333333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8B0000"/>
                </a:solidFill>
                <a:latin typeface="Hack NF" panose="020B0609030202020204" pitchFamily="50" charset="0"/>
              </a:rPr>
              <a:t>something.txt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A9A9A9"/>
                </a:solidFill>
                <a:latin typeface="Hack NF" panose="020B0609030202020204" pitchFamily="50" charset="0"/>
              </a:rPr>
              <a:t>-match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8B0000"/>
                </a:solidFill>
                <a:latin typeface="Hack NF" panose="020B0609030202020204" pitchFamily="50" charset="0"/>
              </a:rPr>
              <a:t>q+omething.txt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’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Returns False</a:t>
            </a:r>
          </a:p>
          <a:p>
            <a:pPr marL="0" indent="0">
              <a:buNone/>
            </a:pPr>
            <a:endParaRPr lang="en-US" sz="2000" dirty="0">
              <a:solidFill>
                <a:srgbClr val="333333"/>
              </a:solidFill>
              <a:latin typeface="Hack NF" panose="020B0609030202020204" pitchFamily="50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717EF6-9C95-4269-AEB0-E3ED40AD18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</p:spTree>
    <p:extLst>
      <p:ext uri="{BB962C8B-B14F-4D97-AF65-F5344CB8AC3E}">
        <p14:creationId xmlns:p14="http://schemas.microsoft.com/office/powerpoint/2010/main" val="3629526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6AEFA-A174-4A2F-8DBB-E0F42F49F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Plus Symbol – One or More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804594-0F9C-4C61-81EA-B698D25235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63626"/>
            <a:ext cx="8229600" cy="37036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8B0000"/>
                </a:solidFill>
                <a:latin typeface="Hack NF" panose="020B0609030202020204" pitchFamily="50" charset="0"/>
              </a:rPr>
              <a:t>something.txt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A9A9A9"/>
                </a:solidFill>
                <a:latin typeface="Hack NF" panose="020B0609030202020204" pitchFamily="50" charset="0"/>
              </a:rPr>
              <a:t>-match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8B0000"/>
                </a:solidFill>
                <a:latin typeface="Hack NF" panose="020B0609030202020204" pitchFamily="50" charset="0"/>
              </a:rPr>
              <a:t>s+omething.txt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’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Returns True</a:t>
            </a:r>
          </a:p>
          <a:p>
            <a:pPr marL="0" indent="0">
              <a:buNone/>
            </a:pPr>
            <a:endParaRPr lang="en-US" sz="2000" dirty="0">
              <a:solidFill>
                <a:srgbClr val="333333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8B0000"/>
                </a:solidFill>
                <a:latin typeface="Hack NF" panose="020B0609030202020204" pitchFamily="50" charset="0"/>
              </a:rPr>
              <a:t>something.txt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A9A9A9"/>
                </a:solidFill>
                <a:latin typeface="Hack NF" panose="020B0609030202020204" pitchFamily="50" charset="0"/>
              </a:rPr>
              <a:t>-match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8B0000"/>
                </a:solidFill>
                <a:highlight>
                  <a:srgbClr val="FF00FF"/>
                </a:highlight>
                <a:latin typeface="Hack NF" panose="020B0609030202020204" pitchFamily="50" charset="0"/>
              </a:rPr>
              <a:t>q+</a:t>
            </a:r>
            <a:r>
              <a:rPr lang="en-US" sz="2000" dirty="0">
                <a:solidFill>
                  <a:srgbClr val="8B0000"/>
                </a:solidFill>
                <a:highlight>
                  <a:srgbClr val="00FFFF"/>
                </a:highlight>
                <a:latin typeface="Hack NF" panose="020B0609030202020204" pitchFamily="50" charset="0"/>
              </a:rPr>
              <a:t>omething.txt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’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Returns False</a:t>
            </a:r>
          </a:p>
          <a:p>
            <a:pPr marL="0" indent="0">
              <a:buNone/>
            </a:pPr>
            <a:endParaRPr lang="en-US" sz="2000" dirty="0">
              <a:solidFill>
                <a:srgbClr val="333333"/>
              </a:solidFill>
              <a:latin typeface="Hack NF" panose="020B0609030202020204" pitchFamily="50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717EF6-9C95-4269-AEB0-E3ED40AD18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</p:spTree>
    <p:extLst>
      <p:ext uri="{BB962C8B-B14F-4D97-AF65-F5344CB8AC3E}">
        <p14:creationId xmlns:p14="http://schemas.microsoft.com/office/powerpoint/2010/main" val="2057436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6AEFA-A174-4A2F-8DBB-E0F42F49F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Plus Symbol – One or More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804594-0F9C-4C61-81EA-B698D25235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63626"/>
            <a:ext cx="8229600" cy="37036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8B0000"/>
                </a:solidFill>
                <a:latin typeface="Hack NF" panose="020B0609030202020204" pitchFamily="50" charset="0"/>
              </a:rPr>
              <a:t>something.txt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A9A9A9"/>
                </a:solidFill>
                <a:latin typeface="Hack NF" panose="020B0609030202020204" pitchFamily="50" charset="0"/>
              </a:rPr>
              <a:t>-match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8B0000"/>
                </a:solidFill>
                <a:latin typeface="Hack NF" panose="020B0609030202020204" pitchFamily="50" charset="0"/>
              </a:rPr>
              <a:t>s+omething.txt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’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Returns True</a:t>
            </a:r>
          </a:p>
          <a:p>
            <a:pPr marL="0" indent="0">
              <a:buNone/>
            </a:pPr>
            <a:endParaRPr lang="en-US" sz="2000" dirty="0">
              <a:solidFill>
                <a:srgbClr val="333333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8B0000"/>
                </a:solidFill>
                <a:latin typeface="Hack NF" panose="020B0609030202020204" pitchFamily="50" charset="0"/>
              </a:rPr>
              <a:t>s</a:t>
            </a:r>
            <a:r>
              <a:rPr lang="en-US" sz="2000" dirty="0">
                <a:solidFill>
                  <a:srgbClr val="8B0000"/>
                </a:solidFill>
                <a:highlight>
                  <a:srgbClr val="00FFFF"/>
                </a:highlight>
                <a:latin typeface="Hack NF" panose="020B0609030202020204" pitchFamily="50" charset="0"/>
              </a:rPr>
              <a:t>omething.txt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A9A9A9"/>
                </a:solidFill>
                <a:latin typeface="Hack NF" panose="020B0609030202020204" pitchFamily="50" charset="0"/>
              </a:rPr>
              <a:t>-match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8B0000"/>
                </a:solidFill>
                <a:highlight>
                  <a:srgbClr val="FF00FF"/>
                </a:highlight>
                <a:latin typeface="Hack NF" panose="020B0609030202020204" pitchFamily="50" charset="0"/>
              </a:rPr>
              <a:t>q+</a:t>
            </a:r>
            <a:r>
              <a:rPr lang="en-US" sz="2000" dirty="0">
                <a:solidFill>
                  <a:srgbClr val="8B0000"/>
                </a:solidFill>
                <a:highlight>
                  <a:srgbClr val="00FFFF"/>
                </a:highlight>
                <a:latin typeface="Hack NF" panose="020B0609030202020204" pitchFamily="50" charset="0"/>
              </a:rPr>
              <a:t>omething.txt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’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Returns False</a:t>
            </a:r>
          </a:p>
          <a:p>
            <a:pPr marL="0" indent="0">
              <a:buNone/>
            </a:pPr>
            <a:endParaRPr lang="en-US" sz="2000" dirty="0">
              <a:solidFill>
                <a:srgbClr val="333333"/>
              </a:solidFill>
              <a:latin typeface="Hack NF" panose="020B0609030202020204" pitchFamily="50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717EF6-9C95-4269-AEB0-E3ED40AD18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</p:spTree>
    <p:extLst>
      <p:ext uri="{BB962C8B-B14F-4D97-AF65-F5344CB8AC3E}">
        <p14:creationId xmlns:p14="http://schemas.microsoft.com/office/powerpoint/2010/main" val="2081018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DACFB-8818-460D-9312-F697C7810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You’re already doing it!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98E642-53B6-4463-BE89-84B0FE6DAC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200150"/>
            <a:ext cx="8610600" cy="33940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Hack NF" panose="020B0609030202020204" pitchFamily="50" charset="0"/>
              </a:rPr>
              <a:t>$</a:t>
            </a:r>
            <a:r>
              <a:rPr lang="en-US" sz="1800" dirty="0" err="1">
                <a:solidFill>
                  <a:srgbClr val="FF4500"/>
                </a:solidFill>
                <a:latin typeface="Hack NF" panose="020B0609030202020204" pitchFamily="50" charset="0"/>
              </a:rPr>
              <a:t>arrayOfStuff</a:t>
            </a:r>
            <a:r>
              <a:rPr lang="en-US" sz="18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1800" dirty="0">
                <a:solidFill>
                  <a:srgbClr val="A9A9A9"/>
                </a:solidFill>
                <a:latin typeface="Hack NF" panose="020B0609030202020204" pitchFamily="50" charset="0"/>
              </a:rPr>
              <a:t>=</a:t>
            </a:r>
            <a:r>
              <a:rPr lang="en-US" sz="18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1800" dirty="0">
                <a:solidFill>
                  <a:srgbClr val="00008B"/>
                </a:solidFill>
                <a:latin typeface="Hack NF" panose="020B0609030202020204" pitchFamily="50" charset="0"/>
              </a:rPr>
              <a:t>@</a:t>
            </a:r>
            <a:r>
              <a:rPr lang="en-US" sz="1800" dirty="0">
                <a:solidFill>
                  <a:srgbClr val="000000"/>
                </a:solidFill>
                <a:latin typeface="Hack NF" panose="020B0609030202020204" pitchFamily="50" charset="0"/>
              </a:rPr>
              <a:t>(</a:t>
            </a:r>
            <a:r>
              <a:rPr lang="en-US" sz="18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1800" dirty="0" err="1">
                <a:solidFill>
                  <a:srgbClr val="8B0000"/>
                </a:solidFill>
                <a:latin typeface="Hack NF" panose="020B0609030202020204" pitchFamily="50" charset="0"/>
              </a:rPr>
              <a:t>somethingone</a:t>
            </a:r>
            <a:r>
              <a:rPr lang="en-US" sz="18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1800" dirty="0">
                <a:solidFill>
                  <a:srgbClr val="A9A9A9"/>
                </a:solidFill>
                <a:latin typeface="Hack NF" panose="020B0609030202020204" pitchFamily="50" charset="0"/>
              </a:rPr>
              <a:t>,</a:t>
            </a:r>
            <a:r>
              <a:rPr lang="en-US" sz="18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1800" dirty="0" err="1">
                <a:solidFill>
                  <a:srgbClr val="8B0000"/>
                </a:solidFill>
                <a:latin typeface="Hack NF" panose="020B0609030202020204" pitchFamily="50" charset="0"/>
              </a:rPr>
              <a:t>somethingtwo</a:t>
            </a:r>
            <a:r>
              <a:rPr lang="en-US" sz="18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1800" dirty="0">
                <a:solidFill>
                  <a:srgbClr val="A9A9A9"/>
                </a:solidFill>
                <a:latin typeface="Hack NF" panose="020B0609030202020204" pitchFamily="50" charset="0"/>
              </a:rPr>
              <a:t>,</a:t>
            </a:r>
            <a:r>
              <a:rPr lang="en-US" sz="18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1800" dirty="0" err="1">
                <a:solidFill>
                  <a:srgbClr val="8B0000"/>
                </a:solidFill>
                <a:latin typeface="Hack NF" panose="020B0609030202020204" pitchFamily="50" charset="0"/>
              </a:rPr>
              <a:t>noway</a:t>
            </a:r>
            <a:r>
              <a:rPr lang="en-US" sz="18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18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latin typeface="Hack NF" panose="020B0609030202020204" pitchFamily="50" charset="0"/>
              </a:rPr>
              <a:t>)</a:t>
            </a:r>
            <a:endParaRPr lang="en-US" sz="1800" dirty="0">
              <a:solidFill>
                <a:srgbClr val="333333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Hack NF" panose="020B0609030202020204" pitchFamily="50" charset="0"/>
              </a:rPr>
              <a:t>$</a:t>
            </a:r>
            <a:r>
              <a:rPr lang="en-US" sz="1800" dirty="0" err="1">
                <a:solidFill>
                  <a:srgbClr val="FF4500"/>
                </a:solidFill>
                <a:latin typeface="Hack NF" panose="020B0609030202020204" pitchFamily="50" charset="0"/>
              </a:rPr>
              <a:t>arrayOfStuff</a:t>
            </a:r>
            <a:r>
              <a:rPr lang="en-US" sz="18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1800" dirty="0">
                <a:solidFill>
                  <a:srgbClr val="A9A9A9"/>
                </a:solidFill>
                <a:latin typeface="Hack NF" panose="020B0609030202020204" pitchFamily="50" charset="0"/>
              </a:rPr>
              <a:t>|</a:t>
            </a:r>
            <a:r>
              <a:rPr lang="en-US" sz="18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Hack NF" panose="020B0609030202020204" pitchFamily="50" charset="0"/>
              </a:rPr>
              <a:t>Where-Object</a:t>
            </a:r>
            <a:r>
              <a:rPr lang="en-US" sz="18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latin typeface="Hack NF" panose="020B0609030202020204" pitchFamily="50" charset="0"/>
              </a:rPr>
              <a:t>{</a:t>
            </a:r>
            <a:r>
              <a:rPr lang="en-US" sz="18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latin typeface="Hack NF" panose="020B0609030202020204" pitchFamily="50" charset="0"/>
              </a:rPr>
              <a:t>$</a:t>
            </a:r>
            <a:r>
              <a:rPr lang="en-US" sz="1800" dirty="0">
                <a:solidFill>
                  <a:srgbClr val="008080"/>
                </a:solidFill>
                <a:latin typeface="Hack NF" panose="020B0609030202020204" pitchFamily="50" charset="0"/>
              </a:rPr>
              <a:t>_</a:t>
            </a:r>
            <a:r>
              <a:rPr lang="en-US" sz="18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1800" dirty="0">
                <a:solidFill>
                  <a:srgbClr val="A9A9A9"/>
                </a:solidFill>
                <a:latin typeface="Hack NF" panose="020B0609030202020204" pitchFamily="50" charset="0"/>
              </a:rPr>
              <a:t>-match</a:t>
            </a:r>
            <a:r>
              <a:rPr lang="en-US" sz="18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1800" dirty="0">
                <a:solidFill>
                  <a:srgbClr val="8B0000"/>
                </a:solidFill>
                <a:latin typeface="Hack NF" panose="020B0609030202020204" pitchFamily="50" charset="0"/>
              </a:rPr>
              <a:t>something</a:t>
            </a:r>
            <a:r>
              <a:rPr lang="en-US" sz="1800" dirty="0">
                <a:solidFill>
                  <a:srgbClr val="000000"/>
                </a:solidFill>
                <a:latin typeface="Hack NF" panose="020B0609030202020204" pitchFamily="50" charset="0"/>
              </a:rPr>
              <a:t>’</a:t>
            </a:r>
            <a:r>
              <a:rPr lang="en-US" sz="18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latin typeface="Hack NF" panose="020B0609030202020204" pitchFamily="50" charset="0"/>
              </a:rPr>
              <a:t>}</a:t>
            </a:r>
          </a:p>
          <a:p>
            <a:pPr marL="0" indent="0">
              <a:buNone/>
            </a:pPr>
            <a:endParaRPr lang="en-US" sz="1800" dirty="0">
              <a:solidFill>
                <a:srgbClr val="000000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</a:rPr>
              <a:t>Returns</a:t>
            </a:r>
          </a:p>
          <a:p>
            <a:pPr marL="0" indent="0">
              <a:buNone/>
            </a:pPr>
            <a:r>
              <a:rPr lang="en-US" sz="2000" dirty="0" err="1">
                <a:solidFill>
                  <a:srgbClr val="000000"/>
                </a:solidFill>
                <a:latin typeface="Hack NF" panose="020B0609030202020204" pitchFamily="50" charset="0"/>
                <a:ea typeface="Hack NF" panose="020B0609030202020204" pitchFamily="50" charset="0"/>
                <a:cs typeface="Hack NF" panose="020B0609030202020204" pitchFamily="50" charset="0"/>
              </a:rPr>
              <a:t>somethingone</a:t>
            </a:r>
            <a:endParaRPr lang="en-US" sz="2000" dirty="0">
              <a:solidFill>
                <a:srgbClr val="000000"/>
              </a:solidFill>
              <a:latin typeface="Hack NF" panose="020B0609030202020204" pitchFamily="50" charset="0"/>
              <a:ea typeface="Hack NF" panose="020B0609030202020204" pitchFamily="50" charset="0"/>
              <a:cs typeface="Hack NF" panose="020B0609030202020204" pitchFamily="50" charset="0"/>
            </a:endParaRPr>
          </a:p>
          <a:p>
            <a:pPr marL="0" indent="0">
              <a:buNone/>
            </a:pPr>
            <a:r>
              <a:rPr lang="en-US" sz="2000" dirty="0" err="1">
                <a:solidFill>
                  <a:srgbClr val="000000"/>
                </a:solidFill>
                <a:latin typeface="Hack NF" panose="020B0609030202020204" pitchFamily="50" charset="0"/>
                <a:ea typeface="Hack NF" panose="020B0609030202020204" pitchFamily="50" charset="0"/>
                <a:cs typeface="Hack NF" panose="020B0609030202020204" pitchFamily="50" charset="0"/>
              </a:rPr>
              <a:t>somethingtwo</a:t>
            </a:r>
            <a:endParaRPr lang="en-US" sz="2000" dirty="0">
              <a:solidFill>
                <a:srgbClr val="333333"/>
              </a:solidFill>
              <a:latin typeface="Hack NF" panose="020B0609030202020204" pitchFamily="50" charset="0"/>
              <a:ea typeface="Hack NF" panose="020B0609030202020204" pitchFamily="50" charset="0"/>
              <a:cs typeface="Hack NF" panose="020B0609030202020204" pitchFamily="50" charset="0"/>
            </a:endParaRPr>
          </a:p>
          <a:p>
            <a:pPr marL="0" indent="0">
              <a:buNone/>
            </a:pPr>
            <a:br>
              <a:rPr lang="en-US" sz="1800" dirty="0">
                <a:solidFill>
                  <a:srgbClr val="333333"/>
                </a:solidFill>
                <a:latin typeface="Hack NF" panose="020B0609030202020204" pitchFamily="50" charset="0"/>
              </a:rPr>
            </a:br>
            <a:endParaRPr lang="en-US" sz="1800" dirty="0">
              <a:solidFill>
                <a:srgbClr val="333333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7E05B2-F30A-459C-9DD4-D3BCF1C0AE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</p:spTree>
    <p:extLst>
      <p:ext uri="{BB962C8B-B14F-4D97-AF65-F5344CB8AC3E}">
        <p14:creationId xmlns:p14="http://schemas.microsoft.com/office/powerpoint/2010/main" val="4020771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6AEFA-A174-4A2F-8DBB-E0F42F49F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Plus Symbol – One or More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804594-0F9C-4C61-81EA-B698D25235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63626"/>
            <a:ext cx="8229600" cy="37036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8B0000"/>
                </a:solidFill>
                <a:latin typeface="Hack NF" panose="020B0609030202020204" pitchFamily="50" charset="0"/>
              </a:rPr>
              <a:t>something.txt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A9A9A9"/>
                </a:solidFill>
                <a:latin typeface="Hack NF" panose="020B0609030202020204" pitchFamily="50" charset="0"/>
              </a:rPr>
              <a:t>-match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8B0000"/>
                </a:solidFill>
                <a:latin typeface="Hack NF" panose="020B0609030202020204" pitchFamily="50" charset="0"/>
              </a:rPr>
              <a:t>s+omething.txt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’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Returns True</a:t>
            </a:r>
          </a:p>
          <a:p>
            <a:pPr marL="0" indent="0">
              <a:buNone/>
            </a:pPr>
            <a:endParaRPr lang="en-US" sz="2000" dirty="0">
              <a:solidFill>
                <a:srgbClr val="333333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8B0000"/>
                </a:solidFill>
                <a:latin typeface="Hack NF" panose="020B0609030202020204" pitchFamily="50" charset="0"/>
              </a:rPr>
              <a:t>s</a:t>
            </a:r>
            <a:r>
              <a:rPr lang="en-US" sz="2000" dirty="0">
                <a:solidFill>
                  <a:srgbClr val="8B0000"/>
                </a:solidFill>
                <a:highlight>
                  <a:srgbClr val="00FFFF"/>
                </a:highlight>
                <a:latin typeface="Hack NF" panose="020B0609030202020204" pitchFamily="50" charset="0"/>
              </a:rPr>
              <a:t>omething.txt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A9A9A9"/>
                </a:solidFill>
                <a:latin typeface="Hack NF" panose="020B0609030202020204" pitchFamily="50" charset="0"/>
              </a:rPr>
              <a:t>-match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8B0000"/>
                </a:solidFill>
                <a:highlight>
                  <a:srgbClr val="FF0000"/>
                </a:highlight>
                <a:latin typeface="Hack NF" panose="020B0609030202020204" pitchFamily="50" charset="0"/>
              </a:rPr>
              <a:t>q+</a:t>
            </a:r>
            <a:r>
              <a:rPr lang="en-US" sz="2000" dirty="0">
                <a:solidFill>
                  <a:srgbClr val="8B0000"/>
                </a:solidFill>
                <a:highlight>
                  <a:srgbClr val="00FFFF"/>
                </a:highlight>
                <a:latin typeface="Hack NF" panose="020B0609030202020204" pitchFamily="50" charset="0"/>
              </a:rPr>
              <a:t>omething.txt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’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Returns False</a:t>
            </a:r>
          </a:p>
          <a:p>
            <a:pPr marL="0" indent="0">
              <a:buNone/>
            </a:pPr>
            <a:endParaRPr lang="en-US" sz="2000" dirty="0">
              <a:solidFill>
                <a:srgbClr val="333333"/>
              </a:solidFill>
              <a:latin typeface="Hack NF" panose="020B0609030202020204" pitchFamily="50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717EF6-9C95-4269-AEB0-E3ED40AD18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</p:spTree>
    <p:extLst>
      <p:ext uri="{BB962C8B-B14F-4D97-AF65-F5344CB8AC3E}">
        <p14:creationId xmlns:p14="http://schemas.microsoft.com/office/powerpoint/2010/main" val="3919261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6AEFA-A174-4A2F-8DBB-E0F42F49F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Plus Symbol – One or More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804594-0F9C-4C61-81EA-B698D25235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63626"/>
            <a:ext cx="8229600" cy="37036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8B0000"/>
                </a:solidFill>
                <a:latin typeface="Hack NF" panose="020B0609030202020204" pitchFamily="50" charset="0"/>
              </a:rPr>
              <a:t>something.txt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A9A9A9"/>
                </a:solidFill>
                <a:latin typeface="Hack NF" panose="020B0609030202020204" pitchFamily="50" charset="0"/>
              </a:rPr>
              <a:t>-match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8B0000"/>
                </a:solidFill>
                <a:latin typeface="Hack NF" panose="020B0609030202020204" pitchFamily="50" charset="0"/>
              </a:rPr>
              <a:t>s+omething.txt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’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Returns True</a:t>
            </a:r>
          </a:p>
          <a:p>
            <a:pPr marL="0" indent="0">
              <a:buNone/>
            </a:pPr>
            <a:endParaRPr lang="en-US" sz="2000" dirty="0">
              <a:solidFill>
                <a:srgbClr val="333333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8B0000"/>
                </a:solidFill>
                <a:latin typeface="Hack NF" panose="020B0609030202020204" pitchFamily="50" charset="0"/>
              </a:rPr>
              <a:t>something.txt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A9A9A9"/>
                </a:solidFill>
                <a:latin typeface="Hack NF" panose="020B0609030202020204" pitchFamily="50" charset="0"/>
              </a:rPr>
              <a:t>-match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8B0000"/>
                </a:solidFill>
                <a:latin typeface="Hack NF" panose="020B0609030202020204" pitchFamily="50" charset="0"/>
              </a:rPr>
              <a:t>q+omething.txt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’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Returns False</a:t>
            </a:r>
          </a:p>
          <a:p>
            <a:pPr marL="0" indent="0">
              <a:buNone/>
            </a:pPr>
            <a:endParaRPr lang="en-US" sz="2000" dirty="0">
              <a:solidFill>
                <a:srgbClr val="333333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8B0000"/>
                </a:solidFill>
                <a:latin typeface="Hack NF" panose="020B0609030202020204" pitchFamily="50" charset="0"/>
              </a:rPr>
              <a:t>omething.txt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A9A9A9"/>
                </a:solidFill>
                <a:latin typeface="Hack NF" panose="020B0609030202020204" pitchFamily="50" charset="0"/>
              </a:rPr>
              <a:t>-match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8B0000"/>
                </a:solidFill>
                <a:latin typeface="Hack NF" panose="020B0609030202020204" pitchFamily="50" charset="0"/>
              </a:rPr>
              <a:t>s+omething.txt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’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Returns False</a:t>
            </a:r>
          </a:p>
          <a:p>
            <a:pPr marL="0" indent="0">
              <a:buNone/>
            </a:pPr>
            <a:endParaRPr lang="en-US" sz="2000" dirty="0">
              <a:solidFill>
                <a:srgbClr val="333333"/>
              </a:solidFill>
              <a:latin typeface="Hack NF" panose="020B0609030202020204" pitchFamily="50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717EF6-9C95-4269-AEB0-E3ED40AD18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</p:spTree>
    <p:extLst>
      <p:ext uri="{BB962C8B-B14F-4D97-AF65-F5344CB8AC3E}">
        <p14:creationId xmlns:p14="http://schemas.microsoft.com/office/powerpoint/2010/main" val="417799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6AEFA-A174-4A2F-8DBB-E0F42F49F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Plus Symbol – One or More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804594-0F9C-4C61-81EA-B698D25235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63626"/>
            <a:ext cx="8229600" cy="37036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8B0000"/>
                </a:solidFill>
                <a:latin typeface="Hack NF" panose="020B0609030202020204" pitchFamily="50" charset="0"/>
              </a:rPr>
              <a:t>something.txt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A9A9A9"/>
                </a:solidFill>
                <a:latin typeface="Hack NF" panose="020B0609030202020204" pitchFamily="50" charset="0"/>
              </a:rPr>
              <a:t>-match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8B0000"/>
                </a:solidFill>
                <a:latin typeface="Hack NF" panose="020B0609030202020204" pitchFamily="50" charset="0"/>
              </a:rPr>
              <a:t>s+omething.txt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’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Returns True</a:t>
            </a:r>
          </a:p>
          <a:p>
            <a:pPr marL="0" indent="0">
              <a:buNone/>
            </a:pPr>
            <a:endParaRPr lang="en-US" sz="2000" dirty="0">
              <a:solidFill>
                <a:srgbClr val="333333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8B0000"/>
                </a:solidFill>
                <a:latin typeface="Hack NF" panose="020B0609030202020204" pitchFamily="50" charset="0"/>
              </a:rPr>
              <a:t>something.txt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A9A9A9"/>
                </a:solidFill>
                <a:latin typeface="Hack NF" panose="020B0609030202020204" pitchFamily="50" charset="0"/>
              </a:rPr>
              <a:t>-match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8B0000"/>
                </a:solidFill>
                <a:latin typeface="Hack NF" panose="020B0609030202020204" pitchFamily="50" charset="0"/>
              </a:rPr>
              <a:t>q+omething.txt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’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Returns False</a:t>
            </a:r>
          </a:p>
          <a:p>
            <a:pPr marL="0" indent="0">
              <a:buNone/>
            </a:pPr>
            <a:endParaRPr lang="en-US" sz="2000" dirty="0">
              <a:solidFill>
                <a:srgbClr val="333333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8B0000"/>
                </a:solidFill>
                <a:latin typeface="Hack NF" panose="020B0609030202020204" pitchFamily="50" charset="0"/>
              </a:rPr>
              <a:t>omething.txt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A9A9A9"/>
                </a:solidFill>
                <a:latin typeface="Hack NF" panose="020B0609030202020204" pitchFamily="50" charset="0"/>
              </a:rPr>
              <a:t>-match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8B0000"/>
                </a:solidFill>
                <a:latin typeface="Hack NF" panose="020B0609030202020204" pitchFamily="50" charset="0"/>
              </a:rPr>
              <a:t>s+</a:t>
            </a:r>
            <a:r>
              <a:rPr lang="en-US" sz="2000" dirty="0">
                <a:solidFill>
                  <a:srgbClr val="8B0000"/>
                </a:solidFill>
                <a:highlight>
                  <a:srgbClr val="00FFFF"/>
                </a:highlight>
                <a:latin typeface="Hack NF" panose="020B0609030202020204" pitchFamily="50" charset="0"/>
              </a:rPr>
              <a:t>omething.txt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’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Returns False</a:t>
            </a:r>
          </a:p>
          <a:p>
            <a:pPr marL="0" indent="0">
              <a:buNone/>
            </a:pPr>
            <a:endParaRPr lang="en-US" sz="2000" dirty="0">
              <a:solidFill>
                <a:srgbClr val="333333"/>
              </a:solidFill>
              <a:latin typeface="Hack NF" panose="020B0609030202020204" pitchFamily="50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717EF6-9C95-4269-AEB0-E3ED40AD18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</p:spTree>
    <p:extLst>
      <p:ext uri="{BB962C8B-B14F-4D97-AF65-F5344CB8AC3E}">
        <p14:creationId xmlns:p14="http://schemas.microsoft.com/office/powerpoint/2010/main" val="1219577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6AEFA-A174-4A2F-8DBB-E0F42F49F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Plus Symbol – One or More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804594-0F9C-4C61-81EA-B698D25235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63626"/>
            <a:ext cx="8229600" cy="37036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8B0000"/>
                </a:solidFill>
                <a:latin typeface="Hack NF" panose="020B0609030202020204" pitchFamily="50" charset="0"/>
              </a:rPr>
              <a:t>something.txt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A9A9A9"/>
                </a:solidFill>
                <a:latin typeface="Hack NF" panose="020B0609030202020204" pitchFamily="50" charset="0"/>
              </a:rPr>
              <a:t>-match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8B0000"/>
                </a:solidFill>
                <a:latin typeface="Hack NF" panose="020B0609030202020204" pitchFamily="50" charset="0"/>
              </a:rPr>
              <a:t>s+omething.txt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’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Returns True</a:t>
            </a:r>
          </a:p>
          <a:p>
            <a:pPr marL="0" indent="0">
              <a:buNone/>
            </a:pPr>
            <a:endParaRPr lang="en-US" sz="2000" dirty="0">
              <a:solidFill>
                <a:srgbClr val="333333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8B0000"/>
                </a:solidFill>
                <a:latin typeface="Hack NF" panose="020B0609030202020204" pitchFamily="50" charset="0"/>
              </a:rPr>
              <a:t>something.txt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A9A9A9"/>
                </a:solidFill>
                <a:latin typeface="Hack NF" panose="020B0609030202020204" pitchFamily="50" charset="0"/>
              </a:rPr>
              <a:t>-match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8B0000"/>
                </a:solidFill>
                <a:latin typeface="Hack NF" panose="020B0609030202020204" pitchFamily="50" charset="0"/>
              </a:rPr>
              <a:t>q+omething.txt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’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Returns False</a:t>
            </a:r>
          </a:p>
          <a:p>
            <a:pPr marL="0" indent="0">
              <a:buNone/>
            </a:pPr>
            <a:endParaRPr lang="en-US" sz="2000" dirty="0">
              <a:solidFill>
                <a:srgbClr val="333333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8B0000"/>
                </a:solidFill>
                <a:highlight>
                  <a:srgbClr val="00FFFF"/>
                </a:highlight>
                <a:latin typeface="Hack NF" panose="020B0609030202020204" pitchFamily="50" charset="0"/>
              </a:rPr>
              <a:t>omething.txt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A9A9A9"/>
                </a:solidFill>
                <a:latin typeface="Hack NF" panose="020B0609030202020204" pitchFamily="50" charset="0"/>
              </a:rPr>
              <a:t>-match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8B0000"/>
                </a:solidFill>
                <a:latin typeface="Hack NF" panose="020B0609030202020204" pitchFamily="50" charset="0"/>
              </a:rPr>
              <a:t>s+</a:t>
            </a:r>
            <a:r>
              <a:rPr lang="en-US" sz="2000" dirty="0">
                <a:solidFill>
                  <a:srgbClr val="8B0000"/>
                </a:solidFill>
                <a:highlight>
                  <a:srgbClr val="00FFFF"/>
                </a:highlight>
                <a:latin typeface="Hack NF" panose="020B0609030202020204" pitchFamily="50" charset="0"/>
              </a:rPr>
              <a:t>omething.txt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’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Returns False</a:t>
            </a:r>
          </a:p>
          <a:p>
            <a:pPr marL="0" indent="0">
              <a:buNone/>
            </a:pPr>
            <a:endParaRPr lang="en-US" sz="2000" dirty="0">
              <a:solidFill>
                <a:srgbClr val="333333"/>
              </a:solidFill>
              <a:latin typeface="Hack NF" panose="020B0609030202020204" pitchFamily="50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717EF6-9C95-4269-AEB0-E3ED40AD18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</p:spTree>
    <p:extLst>
      <p:ext uri="{BB962C8B-B14F-4D97-AF65-F5344CB8AC3E}">
        <p14:creationId xmlns:p14="http://schemas.microsoft.com/office/powerpoint/2010/main" val="465471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6AEFA-A174-4A2F-8DBB-E0F42F49F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Plus Symbol – One or More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804594-0F9C-4C61-81EA-B698D25235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63626"/>
            <a:ext cx="8229600" cy="37036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8B0000"/>
                </a:solidFill>
                <a:latin typeface="Hack NF" panose="020B0609030202020204" pitchFamily="50" charset="0"/>
              </a:rPr>
              <a:t>something.txt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A9A9A9"/>
                </a:solidFill>
                <a:latin typeface="Hack NF" panose="020B0609030202020204" pitchFamily="50" charset="0"/>
              </a:rPr>
              <a:t>-match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8B0000"/>
                </a:solidFill>
                <a:latin typeface="Hack NF" panose="020B0609030202020204" pitchFamily="50" charset="0"/>
              </a:rPr>
              <a:t>s+omething.txt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’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Returns True</a:t>
            </a:r>
          </a:p>
          <a:p>
            <a:pPr marL="0" indent="0">
              <a:buNone/>
            </a:pPr>
            <a:endParaRPr lang="en-US" sz="2000" dirty="0">
              <a:solidFill>
                <a:srgbClr val="333333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8B0000"/>
                </a:solidFill>
                <a:latin typeface="Hack NF" panose="020B0609030202020204" pitchFamily="50" charset="0"/>
              </a:rPr>
              <a:t>something.txt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A9A9A9"/>
                </a:solidFill>
                <a:latin typeface="Hack NF" panose="020B0609030202020204" pitchFamily="50" charset="0"/>
              </a:rPr>
              <a:t>-match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8B0000"/>
                </a:solidFill>
                <a:latin typeface="Hack NF" panose="020B0609030202020204" pitchFamily="50" charset="0"/>
              </a:rPr>
              <a:t>q+omething.txt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’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Returns False</a:t>
            </a:r>
          </a:p>
          <a:p>
            <a:pPr marL="0" indent="0">
              <a:buNone/>
            </a:pPr>
            <a:endParaRPr lang="en-US" sz="2000" dirty="0">
              <a:solidFill>
                <a:srgbClr val="333333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8B0000"/>
                </a:solidFill>
                <a:highlight>
                  <a:srgbClr val="00FFFF"/>
                </a:highlight>
                <a:latin typeface="Hack NF" panose="020B0609030202020204" pitchFamily="50" charset="0"/>
              </a:rPr>
              <a:t>omething.txt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A9A9A9"/>
                </a:solidFill>
                <a:latin typeface="Hack NF" panose="020B0609030202020204" pitchFamily="50" charset="0"/>
              </a:rPr>
              <a:t>-match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8B0000"/>
                </a:solidFill>
                <a:highlight>
                  <a:srgbClr val="FF0000"/>
                </a:highlight>
                <a:latin typeface="Hack NF" panose="020B0609030202020204" pitchFamily="50" charset="0"/>
              </a:rPr>
              <a:t>s+</a:t>
            </a:r>
            <a:r>
              <a:rPr lang="en-US" sz="2000" dirty="0">
                <a:solidFill>
                  <a:srgbClr val="8B0000"/>
                </a:solidFill>
                <a:highlight>
                  <a:srgbClr val="00FFFF"/>
                </a:highlight>
                <a:latin typeface="Hack NF" panose="020B0609030202020204" pitchFamily="50" charset="0"/>
              </a:rPr>
              <a:t>omething.txt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’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Returns False</a:t>
            </a:r>
          </a:p>
          <a:p>
            <a:pPr marL="0" indent="0">
              <a:buNone/>
            </a:pPr>
            <a:endParaRPr lang="en-US" sz="2000" dirty="0">
              <a:solidFill>
                <a:srgbClr val="333333"/>
              </a:solidFill>
              <a:latin typeface="Hack NF" panose="020B0609030202020204" pitchFamily="50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717EF6-9C95-4269-AEB0-E3ED40AD18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</p:spTree>
    <p:extLst>
      <p:ext uri="{BB962C8B-B14F-4D97-AF65-F5344CB8AC3E}">
        <p14:creationId xmlns:p14="http://schemas.microsoft.com/office/powerpoint/2010/main" val="1166558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6AEFA-A174-4A2F-8DBB-E0F42F49F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Plus Symbol – One or More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804594-0F9C-4C61-81EA-B698D25235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63626"/>
            <a:ext cx="8229600" cy="37036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8B0000"/>
                </a:solidFill>
                <a:latin typeface="Hack NF" panose="020B0609030202020204" pitchFamily="50" charset="0"/>
              </a:rPr>
              <a:t>something.txt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A9A9A9"/>
                </a:solidFill>
                <a:latin typeface="Hack NF" panose="020B0609030202020204" pitchFamily="50" charset="0"/>
              </a:rPr>
              <a:t>-match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8B0000"/>
                </a:solidFill>
                <a:latin typeface="Hack NF" panose="020B0609030202020204" pitchFamily="50" charset="0"/>
              </a:rPr>
              <a:t>s+omething.txt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’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Returns True</a:t>
            </a:r>
          </a:p>
          <a:p>
            <a:pPr marL="0" indent="0">
              <a:buNone/>
            </a:pPr>
            <a:endParaRPr lang="en-US" sz="2000" dirty="0">
              <a:solidFill>
                <a:srgbClr val="333333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8B0000"/>
                </a:solidFill>
                <a:latin typeface="Hack NF" panose="020B0609030202020204" pitchFamily="50" charset="0"/>
              </a:rPr>
              <a:t>something.txt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A9A9A9"/>
                </a:solidFill>
                <a:latin typeface="Hack NF" panose="020B0609030202020204" pitchFamily="50" charset="0"/>
              </a:rPr>
              <a:t>-match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8B0000"/>
                </a:solidFill>
                <a:latin typeface="Hack NF" panose="020B0609030202020204" pitchFamily="50" charset="0"/>
              </a:rPr>
              <a:t>q+omething.txt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’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Returns False</a:t>
            </a:r>
          </a:p>
          <a:p>
            <a:pPr marL="0" indent="0">
              <a:buNone/>
            </a:pPr>
            <a:endParaRPr lang="en-US" sz="2000" dirty="0">
              <a:solidFill>
                <a:srgbClr val="333333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8B0000"/>
                </a:solidFill>
                <a:latin typeface="Hack NF" panose="020B0609030202020204" pitchFamily="50" charset="0"/>
              </a:rPr>
              <a:t>omething.txt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A9A9A9"/>
                </a:solidFill>
                <a:latin typeface="Hack NF" panose="020B0609030202020204" pitchFamily="50" charset="0"/>
              </a:rPr>
              <a:t>-match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8B0000"/>
                </a:solidFill>
                <a:latin typeface="Hack NF" panose="020B0609030202020204" pitchFamily="50" charset="0"/>
              </a:rPr>
              <a:t>s+omething.txt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’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Returns False</a:t>
            </a:r>
          </a:p>
          <a:p>
            <a:pPr marL="0" indent="0">
              <a:buNone/>
            </a:pPr>
            <a:endParaRPr lang="en-US" sz="2000" dirty="0">
              <a:solidFill>
                <a:srgbClr val="333333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8B0000"/>
                </a:solidFill>
                <a:latin typeface="Hack NF" panose="020B0609030202020204" pitchFamily="50" charset="0"/>
              </a:rPr>
              <a:t>omething.txt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A9A9A9"/>
                </a:solidFill>
                <a:latin typeface="Hack NF" panose="020B0609030202020204" pitchFamily="50" charset="0"/>
              </a:rPr>
              <a:t>-match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8B0000"/>
                </a:solidFill>
                <a:latin typeface="Hack NF" panose="020B0609030202020204" pitchFamily="50" charset="0"/>
              </a:rPr>
              <a:t>q+omething.txt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’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Returns False</a:t>
            </a:r>
            <a:endParaRPr lang="en-US" sz="2000" dirty="0">
              <a:solidFill>
                <a:srgbClr val="000000"/>
              </a:solidFill>
              <a:latin typeface="Hack NF" panose="020B0609030202020204" pitchFamily="50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717EF6-9C95-4269-AEB0-E3ED40AD18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</p:spTree>
    <p:extLst>
      <p:ext uri="{BB962C8B-B14F-4D97-AF65-F5344CB8AC3E}">
        <p14:creationId xmlns:p14="http://schemas.microsoft.com/office/powerpoint/2010/main" val="142251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6AEFA-A174-4A2F-8DBB-E0F42F49F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Plus Symbol – One or More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804594-0F9C-4C61-81EA-B698D25235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63626"/>
            <a:ext cx="8229600" cy="37036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8B0000"/>
                </a:solidFill>
                <a:latin typeface="Hack NF" panose="020B0609030202020204" pitchFamily="50" charset="0"/>
              </a:rPr>
              <a:t>something.txt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A9A9A9"/>
                </a:solidFill>
                <a:latin typeface="Hack NF" panose="020B0609030202020204" pitchFamily="50" charset="0"/>
              </a:rPr>
              <a:t>-match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8B0000"/>
                </a:solidFill>
                <a:latin typeface="Hack NF" panose="020B0609030202020204" pitchFamily="50" charset="0"/>
              </a:rPr>
              <a:t>s+omething.txt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’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Returns True</a:t>
            </a:r>
          </a:p>
          <a:p>
            <a:pPr marL="0" indent="0">
              <a:buNone/>
            </a:pPr>
            <a:endParaRPr lang="en-US" sz="2000" dirty="0">
              <a:solidFill>
                <a:srgbClr val="333333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8B0000"/>
                </a:solidFill>
                <a:latin typeface="Hack NF" panose="020B0609030202020204" pitchFamily="50" charset="0"/>
              </a:rPr>
              <a:t>something.txt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A9A9A9"/>
                </a:solidFill>
                <a:latin typeface="Hack NF" panose="020B0609030202020204" pitchFamily="50" charset="0"/>
              </a:rPr>
              <a:t>-match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8B0000"/>
                </a:solidFill>
                <a:latin typeface="Hack NF" panose="020B0609030202020204" pitchFamily="50" charset="0"/>
              </a:rPr>
              <a:t>q+omething.txt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’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Returns False</a:t>
            </a:r>
          </a:p>
          <a:p>
            <a:pPr marL="0" indent="0">
              <a:buNone/>
            </a:pPr>
            <a:endParaRPr lang="en-US" sz="2000" dirty="0">
              <a:solidFill>
                <a:srgbClr val="333333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8B0000"/>
                </a:solidFill>
                <a:latin typeface="Hack NF" panose="020B0609030202020204" pitchFamily="50" charset="0"/>
              </a:rPr>
              <a:t>omething.txt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A9A9A9"/>
                </a:solidFill>
                <a:latin typeface="Hack NF" panose="020B0609030202020204" pitchFamily="50" charset="0"/>
              </a:rPr>
              <a:t>-match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8B0000"/>
                </a:solidFill>
                <a:latin typeface="Hack NF" panose="020B0609030202020204" pitchFamily="50" charset="0"/>
              </a:rPr>
              <a:t>s+omething.txt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’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Returns False</a:t>
            </a:r>
          </a:p>
          <a:p>
            <a:pPr marL="0" indent="0">
              <a:buNone/>
            </a:pPr>
            <a:endParaRPr lang="en-US" sz="2000" dirty="0">
              <a:solidFill>
                <a:srgbClr val="333333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8B0000"/>
                </a:solidFill>
                <a:latin typeface="Hack NF" panose="020B0609030202020204" pitchFamily="50" charset="0"/>
              </a:rPr>
              <a:t>omething.txt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A9A9A9"/>
                </a:solidFill>
                <a:latin typeface="Hack NF" panose="020B0609030202020204" pitchFamily="50" charset="0"/>
              </a:rPr>
              <a:t>-match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8B0000"/>
                </a:solidFill>
                <a:latin typeface="Hack NF" panose="020B0609030202020204" pitchFamily="50" charset="0"/>
              </a:rPr>
              <a:t>q+</a:t>
            </a:r>
            <a:r>
              <a:rPr lang="en-US" sz="2000" dirty="0">
                <a:solidFill>
                  <a:srgbClr val="8B0000"/>
                </a:solidFill>
                <a:highlight>
                  <a:srgbClr val="00FFFF"/>
                </a:highlight>
                <a:latin typeface="Hack NF" panose="020B0609030202020204" pitchFamily="50" charset="0"/>
              </a:rPr>
              <a:t>omething.txt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’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Returns False</a:t>
            </a:r>
            <a:endParaRPr lang="en-US" sz="2000" dirty="0">
              <a:solidFill>
                <a:srgbClr val="000000"/>
              </a:solidFill>
              <a:latin typeface="Hack NF" panose="020B0609030202020204" pitchFamily="50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717EF6-9C95-4269-AEB0-E3ED40AD18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</p:spTree>
    <p:extLst>
      <p:ext uri="{BB962C8B-B14F-4D97-AF65-F5344CB8AC3E}">
        <p14:creationId xmlns:p14="http://schemas.microsoft.com/office/powerpoint/2010/main" val="2062892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6AEFA-A174-4A2F-8DBB-E0F42F49F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Plus Symbol – One or More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804594-0F9C-4C61-81EA-B698D25235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63626"/>
            <a:ext cx="8229600" cy="37036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8B0000"/>
                </a:solidFill>
                <a:latin typeface="Hack NF" panose="020B0609030202020204" pitchFamily="50" charset="0"/>
              </a:rPr>
              <a:t>something.txt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A9A9A9"/>
                </a:solidFill>
                <a:latin typeface="Hack NF" panose="020B0609030202020204" pitchFamily="50" charset="0"/>
              </a:rPr>
              <a:t>-match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8B0000"/>
                </a:solidFill>
                <a:latin typeface="Hack NF" panose="020B0609030202020204" pitchFamily="50" charset="0"/>
              </a:rPr>
              <a:t>s+omething.txt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’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Returns True</a:t>
            </a:r>
          </a:p>
          <a:p>
            <a:pPr marL="0" indent="0">
              <a:buNone/>
            </a:pPr>
            <a:endParaRPr lang="en-US" sz="2000" dirty="0">
              <a:solidFill>
                <a:srgbClr val="333333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8B0000"/>
                </a:solidFill>
                <a:latin typeface="Hack NF" panose="020B0609030202020204" pitchFamily="50" charset="0"/>
              </a:rPr>
              <a:t>something.txt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A9A9A9"/>
                </a:solidFill>
                <a:latin typeface="Hack NF" panose="020B0609030202020204" pitchFamily="50" charset="0"/>
              </a:rPr>
              <a:t>-match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8B0000"/>
                </a:solidFill>
                <a:latin typeface="Hack NF" panose="020B0609030202020204" pitchFamily="50" charset="0"/>
              </a:rPr>
              <a:t>q+omething.txt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’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Returns False</a:t>
            </a:r>
          </a:p>
          <a:p>
            <a:pPr marL="0" indent="0">
              <a:buNone/>
            </a:pPr>
            <a:endParaRPr lang="en-US" sz="2000" dirty="0">
              <a:solidFill>
                <a:srgbClr val="333333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8B0000"/>
                </a:solidFill>
                <a:latin typeface="Hack NF" panose="020B0609030202020204" pitchFamily="50" charset="0"/>
              </a:rPr>
              <a:t>omething.txt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A9A9A9"/>
                </a:solidFill>
                <a:latin typeface="Hack NF" panose="020B0609030202020204" pitchFamily="50" charset="0"/>
              </a:rPr>
              <a:t>-match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8B0000"/>
                </a:solidFill>
                <a:latin typeface="Hack NF" panose="020B0609030202020204" pitchFamily="50" charset="0"/>
              </a:rPr>
              <a:t>s+omething.txt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’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Returns False</a:t>
            </a:r>
          </a:p>
          <a:p>
            <a:pPr marL="0" indent="0">
              <a:buNone/>
            </a:pPr>
            <a:endParaRPr lang="en-US" sz="2000" dirty="0">
              <a:solidFill>
                <a:srgbClr val="333333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8B0000"/>
                </a:solidFill>
                <a:highlight>
                  <a:srgbClr val="00FFFF"/>
                </a:highlight>
                <a:latin typeface="Hack NF" panose="020B0609030202020204" pitchFamily="50" charset="0"/>
              </a:rPr>
              <a:t>omething.txt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A9A9A9"/>
                </a:solidFill>
                <a:latin typeface="Hack NF" panose="020B0609030202020204" pitchFamily="50" charset="0"/>
              </a:rPr>
              <a:t>-match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8B0000"/>
                </a:solidFill>
                <a:latin typeface="Hack NF" panose="020B0609030202020204" pitchFamily="50" charset="0"/>
              </a:rPr>
              <a:t>q+</a:t>
            </a:r>
            <a:r>
              <a:rPr lang="en-US" sz="2000" dirty="0">
                <a:solidFill>
                  <a:srgbClr val="8B0000"/>
                </a:solidFill>
                <a:highlight>
                  <a:srgbClr val="00FFFF"/>
                </a:highlight>
                <a:latin typeface="Hack NF" panose="020B0609030202020204" pitchFamily="50" charset="0"/>
              </a:rPr>
              <a:t>omething.txt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’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Returns False</a:t>
            </a:r>
            <a:endParaRPr lang="en-US" sz="2000" dirty="0">
              <a:solidFill>
                <a:srgbClr val="000000"/>
              </a:solidFill>
              <a:latin typeface="Hack NF" panose="020B0609030202020204" pitchFamily="50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717EF6-9C95-4269-AEB0-E3ED40AD18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</p:spTree>
    <p:extLst>
      <p:ext uri="{BB962C8B-B14F-4D97-AF65-F5344CB8AC3E}">
        <p14:creationId xmlns:p14="http://schemas.microsoft.com/office/powerpoint/2010/main" val="1138022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6AEFA-A174-4A2F-8DBB-E0F42F49F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Plus Symbol – One or More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804594-0F9C-4C61-81EA-B698D25235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63626"/>
            <a:ext cx="8229600" cy="37036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8B0000"/>
                </a:solidFill>
                <a:latin typeface="Hack NF" panose="020B0609030202020204" pitchFamily="50" charset="0"/>
              </a:rPr>
              <a:t>something.txt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A9A9A9"/>
                </a:solidFill>
                <a:latin typeface="Hack NF" panose="020B0609030202020204" pitchFamily="50" charset="0"/>
              </a:rPr>
              <a:t>-match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8B0000"/>
                </a:solidFill>
                <a:latin typeface="Hack NF" panose="020B0609030202020204" pitchFamily="50" charset="0"/>
              </a:rPr>
              <a:t>s+omething.txt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’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Returns True</a:t>
            </a:r>
          </a:p>
          <a:p>
            <a:pPr marL="0" indent="0">
              <a:buNone/>
            </a:pPr>
            <a:endParaRPr lang="en-US" sz="2000" dirty="0">
              <a:solidFill>
                <a:srgbClr val="333333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8B0000"/>
                </a:solidFill>
                <a:latin typeface="Hack NF" panose="020B0609030202020204" pitchFamily="50" charset="0"/>
              </a:rPr>
              <a:t>something.txt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A9A9A9"/>
                </a:solidFill>
                <a:latin typeface="Hack NF" panose="020B0609030202020204" pitchFamily="50" charset="0"/>
              </a:rPr>
              <a:t>-match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8B0000"/>
                </a:solidFill>
                <a:latin typeface="Hack NF" panose="020B0609030202020204" pitchFamily="50" charset="0"/>
              </a:rPr>
              <a:t>q+omething.txt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’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Returns False</a:t>
            </a:r>
          </a:p>
          <a:p>
            <a:pPr marL="0" indent="0">
              <a:buNone/>
            </a:pPr>
            <a:endParaRPr lang="en-US" sz="2000" dirty="0">
              <a:solidFill>
                <a:srgbClr val="333333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8B0000"/>
                </a:solidFill>
                <a:latin typeface="Hack NF" panose="020B0609030202020204" pitchFamily="50" charset="0"/>
              </a:rPr>
              <a:t>omething.txt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A9A9A9"/>
                </a:solidFill>
                <a:latin typeface="Hack NF" panose="020B0609030202020204" pitchFamily="50" charset="0"/>
              </a:rPr>
              <a:t>-match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8B0000"/>
                </a:solidFill>
                <a:latin typeface="Hack NF" panose="020B0609030202020204" pitchFamily="50" charset="0"/>
              </a:rPr>
              <a:t>s+omething.txt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’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Returns False</a:t>
            </a:r>
          </a:p>
          <a:p>
            <a:pPr marL="0" indent="0">
              <a:buNone/>
            </a:pPr>
            <a:endParaRPr lang="en-US" sz="2000" dirty="0">
              <a:solidFill>
                <a:srgbClr val="333333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8B0000"/>
                </a:solidFill>
                <a:highlight>
                  <a:srgbClr val="00FFFF"/>
                </a:highlight>
                <a:latin typeface="Hack NF" panose="020B0609030202020204" pitchFamily="50" charset="0"/>
              </a:rPr>
              <a:t>omething.txt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A9A9A9"/>
                </a:solidFill>
                <a:latin typeface="Hack NF" panose="020B0609030202020204" pitchFamily="50" charset="0"/>
              </a:rPr>
              <a:t>-match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8B0000"/>
                </a:solidFill>
                <a:highlight>
                  <a:srgbClr val="FF0000"/>
                </a:highlight>
                <a:latin typeface="Hack NF" panose="020B0609030202020204" pitchFamily="50" charset="0"/>
              </a:rPr>
              <a:t>q+</a:t>
            </a:r>
            <a:r>
              <a:rPr lang="en-US" sz="2000" dirty="0">
                <a:solidFill>
                  <a:srgbClr val="8B0000"/>
                </a:solidFill>
                <a:highlight>
                  <a:srgbClr val="00FFFF"/>
                </a:highlight>
                <a:latin typeface="Hack NF" panose="020B0609030202020204" pitchFamily="50" charset="0"/>
              </a:rPr>
              <a:t>omething.txt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’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Returns False</a:t>
            </a:r>
            <a:endParaRPr lang="en-US" sz="2000" dirty="0">
              <a:solidFill>
                <a:srgbClr val="000000"/>
              </a:solidFill>
              <a:latin typeface="Hack NF" panose="020B0609030202020204" pitchFamily="50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717EF6-9C95-4269-AEB0-E3ED40AD18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</p:spTree>
    <p:extLst>
      <p:ext uri="{BB962C8B-B14F-4D97-AF65-F5344CB8AC3E}">
        <p14:creationId xmlns:p14="http://schemas.microsoft.com/office/powerpoint/2010/main" val="59958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6AEFA-A174-4A2F-8DBB-E0F42F49F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Plus Symbol – One or More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804594-0F9C-4C61-81EA-B698D25235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63626"/>
            <a:ext cx="8229600" cy="37036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8B0000"/>
                </a:solidFill>
                <a:latin typeface="Hack NF" panose="020B0609030202020204" pitchFamily="50" charset="0"/>
              </a:rPr>
              <a:t>something.txt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A9A9A9"/>
                </a:solidFill>
                <a:latin typeface="Hack NF" panose="020B0609030202020204" pitchFamily="50" charset="0"/>
              </a:rPr>
              <a:t>-match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8B0000"/>
                </a:solidFill>
                <a:latin typeface="Hack NF" panose="020B0609030202020204" pitchFamily="50" charset="0"/>
              </a:rPr>
              <a:t>s+omething.txt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’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Returns True</a:t>
            </a:r>
          </a:p>
          <a:p>
            <a:pPr marL="0" indent="0">
              <a:buNone/>
            </a:pPr>
            <a:endParaRPr lang="en-US" sz="2000" dirty="0">
              <a:solidFill>
                <a:srgbClr val="333333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8B0000"/>
                </a:solidFill>
                <a:latin typeface="Hack NF" panose="020B0609030202020204" pitchFamily="50" charset="0"/>
              </a:rPr>
              <a:t>something.txt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A9A9A9"/>
                </a:solidFill>
                <a:latin typeface="Hack NF" panose="020B0609030202020204" pitchFamily="50" charset="0"/>
              </a:rPr>
              <a:t>-match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8B0000"/>
                </a:solidFill>
                <a:latin typeface="Hack NF" panose="020B0609030202020204" pitchFamily="50" charset="0"/>
              </a:rPr>
              <a:t>q+omething.txt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’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Returns False</a:t>
            </a:r>
          </a:p>
          <a:p>
            <a:pPr marL="0" indent="0">
              <a:buNone/>
            </a:pPr>
            <a:endParaRPr lang="en-US" sz="2000" dirty="0">
              <a:solidFill>
                <a:srgbClr val="333333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8B0000"/>
                </a:solidFill>
                <a:latin typeface="Hack NF" panose="020B0609030202020204" pitchFamily="50" charset="0"/>
              </a:rPr>
              <a:t>omething.txt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A9A9A9"/>
                </a:solidFill>
                <a:latin typeface="Hack NF" panose="020B0609030202020204" pitchFamily="50" charset="0"/>
              </a:rPr>
              <a:t>-match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8B0000"/>
                </a:solidFill>
                <a:latin typeface="Hack NF" panose="020B0609030202020204" pitchFamily="50" charset="0"/>
              </a:rPr>
              <a:t>s+omething.txt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’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Returns False</a:t>
            </a:r>
          </a:p>
          <a:p>
            <a:pPr marL="0" indent="0">
              <a:buNone/>
            </a:pPr>
            <a:endParaRPr lang="en-US" sz="2000" dirty="0">
              <a:solidFill>
                <a:srgbClr val="333333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8B0000"/>
                </a:solidFill>
                <a:latin typeface="Hack NF" panose="020B0609030202020204" pitchFamily="50" charset="0"/>
              </a:rPr>
              <a:t>omething.txt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A9A9A9"/>
                </a:solidFill>
                <a:latin typeface="Hack NF" panose="020B0609030202020204" pitchFamily="50" charset="0"/>
              </a:rPr>
              <a:t>-match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8B0000"/>
                </a:solidFill>
                <a:latin typeface="Hack NF" panose="020B0609030202020204" pitchFamily="50" charset="0"/>
              </a:rPr>
              <a:t>q+omething.txt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’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Returns False</a:t>
            </a:r>
            <a:endParaRPr lang="en-US" sz="2000" dirty="0">
              <a:solidFill>
                <a:srgbClr val="000000"/>
              </a:solidFill>
              <a:latin typeface="Hack NF" panose="020B0609030202020204" pitchFamily="50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717EF6-9C95-4269-AEB0-E3ED40AD18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</p:spTree>
    <p:extLst>
      <p:ext uri="{BB962C8B-B14F-4D97-AF65-F5344CB8AC3E}">
        <p14:creationId xmlns:p14="http://schemas.microsoft.com/office/powerpoint/2010/main" val="4221545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DACFB-8818-460D-9312-F697C7810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You’re already doing it!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98E642-53B6-4463-BE89-84B0FE6DAC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200150"/>
            <a:ext cx="8610600" cy="33940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Hack NF" panose="020B0609030202020204" pitchFamily="50" charset="0"/>
              </a:rPr>
              <a:t>$</a:t>
            </a:r>
            <a:r>
              <a:rPr lang="en-US" sz="1800" dirty="0" err="1">
                <a:solidFill>
                  <a:srgbClr val="FF4500"/>
                </a:solidFill>
                <a:latin typeface="Hack NF" panose="020B0609030202020204" pitchFamily="50" charset="0"/>
              </a:rPr>
              <a:t>arrayOfStuff</a:t>
            </a:r>
            <a:r>
              <a:rPr lang="en-US" sz="18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1800" dirty="0">
                <a:solidFill>
                  <a:srgbClr val="A9A9A9"/>
                </a:solidFill>
                <a:latin typeface="Hack NF" panose="020B0609030202020204" pitchFamily="50" charset="0"/>
              </a:rPr>
              <a:t>=</a:t>
            </a:r>
            <a:r>
              <a:rPr lang="en-US" sz="18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1800" dirty="0">
                <a:solidFill>
                  <a:srgbClr val="00008B"/>
                </a:solidFill>
                <a:latin typeface="Hack NF" panose="020B0609030202020204" pitchFamily="50" charset="0"/>
              </a:rPr>
              <a:t>@</a:t>
            </a:r>
            <a:r>
              <a:rPr lang="en-US" sz="1800" dirty="0">
                <a:solidFill>
                  <a:srgbClr val="000000"/>
                </a:solidFill>
                <a:latin typeface="Hack NF" panose="020B0609030202020204" pitchFamily="50" charset="0"/>
              </a:rPr>
              <a:t>(</a:t>
            </a:r>
            <a:r>
              <a:rPr lang="en-US" sz="18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1800" dirty="0" err="1">
                <a:solidFill>
                  <a:srgbClr val="8B0000"/>
                </a:solidFill>
                <a:highlight>
                  <a:srgbClr val="00FF00"/>
                </a:highlight>
                <a:latin typeface="Hack NF" panose="020B0609030202020204" pitchFamily="50" charset="0"/>
              </a:rPr>
              <a:t>something</a:t>
            </a:r>
            <a:r>
              <a:rPr lang="en-US" sz="1800" dirty="0" err="1">
                <a:solidFill>
                  <a:srgbClr val="8B0000"/>
                </a:solidFill>
                <a:latin typeface="Hack NF" panose="020B0609030202020204" pitchFamily="50" charset="0"/>
              </a:rPr>
              <a:t>one</a:t>
            </a:r>
            <a:r>
              <a:rPr lang="en-US" sz="18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1800" dirty="0">
                <a:solidFill>
                  <a:srgbClr val="A9A9A9"/>
                </a:solidFill>
                <a:latin typeface="Hack NF" panose="020B0609030202020204" pitchFamily="50" charset="0"/>
              </a:rPr>
              <a:t>,</a:t>
            </a:r>
            <a:r>
              <a:rPr lang="en-US" sz="18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1800" dirty="0" err="1">
                <a:solidFill>
                  <a:srgbClr val="8B0000"/>
                </a:solidFill>
                <a:highlight>
                  <a:srgbClr val="00FF00"/>
                </a:highlight>
                <a:latin typeface="Hack NF" panose="020B0609030202020204" pitchFamily="50" charset="0"/>
              </a:rPr>
              <a:t>something</a:t>
            </a:r>
            <a:r>
              <a:rPr lang="en-US" sz="1800" dirty="0" err="1">
                <a:solidFill>
                  <a:srgbClr val="8B0000"/>
                </a:solidFill>
                <a:latin typeface="Hack NF" panose="020B0609030202020204" pitchFamily="50" charset="0"/>
              </a:rPr>
              <a:t>two</a:t>
            </a:r>
            <a:r>
              <a:rPr lang="en-US" sz="18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1800" dirty="0">
                <a:solidFill>
                  <a:srgbClr val="A9A9A9"/>
                </a:solidFill>
                <a:latin typeface="Hack NF" panose="020B0609030202020204" pitchFamily="50" charset="0"/>
              </a:rPr>
              <a:t>,</a:t>
            </a:r>
            <a:r>
              <a:rPr lang="en-US" sz="18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1800" dirty="0" err="1">
                <a:solidFill>
                  <a:srgbClr val="8B0000"/>
                </a:solidFill>
                <a:latin typeface="Hack NF" panose="020B0609030202020204" pitchFamily="50" charset="0"/>
              </a:rPr>
              <a:t>noway</a:t>
            </a:r>
            <a:r>
              <a:rPr lang="en-US" sz="18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18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latin typeface="Hack NF" panose="020B0609030202020204" pitchFamily="50" charset="0"/>
              </a:rPr>
              <a:t>)</a:t>
            </a:r>
            <a:endParaRPr lang="en-US" sz="1800" dirty="0">
              <a:solidFill>
                <a:srgbClr val="333333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Hack NF" panose="020B0609030202020204" pitchFamily="50" charset="0"/>
              </a:rPr>
              <a:t>$</a:t>
            </a:r>
            <a:r>
              <a:rPr lang="en-US" sz="1800" dirty="0" err="1">
                <a:solidFill>
                  <a:srgbClr val="FF4500"/>
                </a:solidFill>
                <a:latin typeface="Hack NF" panose="020B0609030202020204" pitchFamily="50" charset="0"/>
              </a:rPr>
              <a:t>arrayofStuff</a:t>
            </a:r>
            <a:r>
              <a:rPr lang="en-US" sz="18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1800" dirty="0">
                <a:solidFill>
                  <a:srgbClr val="A9A9A9"/>
                </a:solidFill>
                <a:latin typeface="Hack NF" panose="020B0609030202020204" pitchFamily="50" charset="0"/>
              </a:rPr>
              <a:t>|</a:t>
            </a:r>
            <a:r>
              <a:rPr lang="en-US" sz="18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Hack NF" panose="020B0609030202020204" pitchFamily="50" charset="0"/>
              </a:rPr>
              <a:t>Where-Object</a:t>
            </a:r>
            <a:r>
              <a:rPr lang="en-US" sz="18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latin typeface="Hack NF" panose="020B0609030202020204" pitchFamily="50" charset="0"/>
              </a:rPr>
              <a:t>{</a:t>
            </a:r>
            <a:r>
              <a:rPr lang="en-US" sz="18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latin typeface="Hack NF" panose="020B0609030202020204" pitchFamily="50" charset="0"/>
              </a:rPr>
              <a:t>$</a:t>
            </a:r>
            <a:r>
              <a:rPr lang="en-US" sz="1800" dirty="0">
                <a:solidFill>
                  <a:srgbClr val="008080"/>
                </a:solidFill>
                <a:latin typeface="Hack NF" panose="020B0609030202020204" pitchFamily="50" charset="0"/>
              </a:rPr>
              <a:t>_</a:t>
            </a:r>
            <a:r>
              <a:rPr lang="en-US" sz="18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1800" dirty="0">
                <a:solidFill>
                  <a:srgbClr val="A9A9A9"/>
                </a:solidFill>
                <a:latin typeface="Hack NF" panose="020B0609030202020204" pitchFamily="50" charset="0"/>
              </a:rPr>
              <a:t>-match</a:t>
            </a:r>
            <a:r>
              <a:rPr lang="en-US" sz="18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1800" dirty="0">
                <a:solidFill>
                  <a:srgbClr val="8B0000"/>
                </a:solidFill>
                <a:highlight>
                  <a:srgbClr val="00FF00"/>
                </a:highlight>
                <a:latin typeface="Hack NF" panose="020B0609030202020204" pitchFamily="50" charset="0"/>
              </a:rPr>
              <a:t>something</a:t>
            </a:r>
            <a:r>
              <a:rPr lang="en-US" sz="1800" dirty="0">
                <a:solidFill>
                  <a:srgbClr val="000000"/>
                </a:solidFill>
                <a:latin typeface="Hack NF" panose="020B0609030202020204" pitchFamily="50" charset="0"/>
              </a:rPr>
              <a:t>’</a:t>
            </a:r>
            <a:r>
              <a:rPr lang="en-US" sz="18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latin typeface="Hack NF" panose="020B0609030202020204" pitchFamily="50" charset="0"/>
              </a:rPr>
              <a:t>}</a:t>
            </a:r>
          </a:p>
          <a:p>
            <a:pPr marL="0" indent="0">
              <a:buNone/>
            </a:pPr>
            <a:endParaRPr lang="en-US" sz="1800" dirty="0">
              <a:solidFill>
                <a:srgbClr val="000000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</a:rPr>
              <a:t>Returns</a:t>
            </a:r>
          </a:p>
          <a:p>
            <a:pPr marL="0" indent="0">
              <a:buNone/>
            </a:pPr>
            <a:r>
              <a:rPr lang="en-US" sz="2000" dirty="0" err="1">
                <a:solidFill>
                  <a:srgbClr val="000000"/>
                </a:solidFill>
                <a:latin typeface="Hack NF" panose="020B0609030202020204" pitchFamily="50" charset="0"/>
                <a:ea typeface="Hack NF" panose="020B0609030202020204" pitchFamily="50" charset="0"/>
                <a:cs typeface="Hack NF" panose="020B0609030202020204" pitchFamily="50" charset="0"/>
              </a:rPr>
              <a:t>somethingone</a:t>
            </a:r>
            <a:endParaRPr lang="en-US" sz="2000" dirty="0">
              <a:solidFill>
                <a:srgbClr val="000000"/>
              </a:solidFill>
              <a:latin typeface="Hack NF" panose="020B0609030202020204" pitchFamily="50" charset="0"/>
              <a:ea typeface="Hack NF" panose="020B0609030202020204" pitchFamily="50" charset="0"/>
              <a:cs typeface="Hack NF" panose="020B0609030202020204" pitchFamily="50" charset="0"/>
            </a:endParaRPr>
          </a:p>
          <a:p>
            <a:pPr marL="0" indent="0">
              <a:buNone/>
            </a:pPr>
            <a:r>
              <a:rPr lang="en-US" sz="2000" dirty="0" err="1">
                <a:solidFill>
                  <a:srgbClr val="000000"/>
                </a:solidFill>
                <a:latin typeface="Hack NF" panose="020B0609030202020204" pitchFamily="50" charset="0"/>
                <a:ea typeface="Hack NF" panose="020B0609030202020204" pitchFamily="50" charset="0"/>
                <a:cs typeface="Hack NF" panose="020B0609030202020204" pitchFamily="50" charset="0"/>
              </a:rPr>
              <a:t>somethingtwo</a:t>
            </a:r>
            <a:endParaRPr lang="en-US" sz="2000" dirty="0">
              <a:solidFill>
                <a:srgbClr val="333333"/>
              </a:solidFill>
              <a:latin typeface="Hack NF" panose="020B0609030202020204" pitchFamily="50" charset="0"/>
              <a:ea typeface="Hack NF" panose="020B0609030202020204" pitchFamily="50" charset="0"/>
              <a:cs typeface="Hack NF" panose="020B0609030202020204" pitchFamily="50" charset="0"/>
            </a:endParaRPr>
          </a:p>
          <a:p>
            <a:pPr marL="0" indent="0">
              <a:buNone/>
            </a:pPr>
            <a:br>
              <a:rPr lang="en-US" sz="1800" dirty="0">
                <a:solidFill>
                  <a:srgbClr val="333333"/>
                </a:solidFill>
                <a:latin typeface="Hack NF" panose="020B0609030202020204" pitchFamily="50" charset="0"/>
              </a:rPr>
            </a:br>
            <a:endParaRPr lang="en-US" sz="1800" dirty="0">
              <a:solidFill>
                <a:srgbClr val="333333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7E05B2-F30A-459C-9DD4-D3BCF1C0AE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</p:spTree>
    <p:extLst>
      <p:ext uri="{BB962C8B-B14F-4D97-AF65-F5344CB8AC3E}">
        <p14:creationId xmlns:p14="http://schemas.microsoft.com/office/powerpoint/2010/main" val="3955156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4E051F-C0A0-47F0-95C4-0AB773092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Mark – Zero or One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58F2FC-9DD4-405C-A064-C9B751455C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8B0000"/>
                </a:solidFill>
                <a:latin typeface="Hack NF" panose="020B0609030202020204" pitchFamily="50" charset="0"/>
              </a:rPr>
              <a:t>something.txt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A9A9A9"/>
                </a:solidFill>
                <a:latin typeface="Hack NF" panose="020B0609030202020204" pitchFamily="50" charset="0"/>
              </a:rPr>
              <a:t>-match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 err="1">
                <a:solidFill>
                  <a:srgbClr val="8B0000"/>
                </a:solidFill>
                <a:latin typeface="Hack NF" panose="020B0609030202020204" pitchFamily="50" charset="0"/>
              </a:rPr>
              <a:t>s?omething.txt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’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Returns True</a:t>
            </a:r>
          </a:p>
          <a:p>
            <a:pPr marL="0" indent="0">
              <a:buNone/>
            </a:pPr>
            <a:endParaRPr lang="en-US" sz="2000" dirty="0">
              <a:solidFill>
                <a:srgbClr val="333333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01B959-125D-463D-A028-4E6A8A74A2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</p:spTree>
    <p:extLst>
      <p:ext uri="{BB962C8B-B14F-4D97-AF65-F5344CB8AC3E}">
        <p14:creationId xmlns:p14="http://schemas.microsoft.com/office/powerpoint/2010/main" val="3808770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4E051F-C0A0-47F0-95C4-0AB773092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Mark – Zero or One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58F2FC-9DD4-405C-A064-C9B751455C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8B0000"/>
                </a:solidFill>
                <a:latin typeface="Hack NF" panose="020B0609030202020204" pitchFamily="50" charset="0"/>
              </a:rPr>
              <a:t>something.txt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A9A9A9"/>
                </a:solidFill>
                <a:latin typeface="Hack NF" panose="020B0609030202020204" pitchFamily="50" charset="0"/>
              </a:rPr>
              <a:t>-match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 err="1">
                <a:solidFill>
                  <a:srgbClr val="8B0000"/>
                </a:solidFill>
                <a:latin typeface="Hack NF" panose="020B0609030202020204" pitchFamily="50" charset="0"/>
              </a:rPr>
              <a:t>s?</a:t>
            </a:r>
            <a:r>
              <a:rPr lang="en-US" sz="2000" dirty="0" err="1">
                <a:solidFill>
                  <a:srgbClr val="8B0000"/>
                </a:solidFill>
                <a:highlight>
                  <a:srgbClr val="00FFFF"/>
                </a:highlight>
                <a:latin typeface="Hack NF" panose="020B0609030202020204" pitchFamily="50" charset="0"/>
              </a:rPr>
              <a:t>omething.txt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’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Returns True</a:t>
            </a:r>
          </a:p>
          <a:p>
            <a:pPr marL="0" indent="0">
              <a:buNone/>
            </a:pPr>
            <a:endParaRPr lang="en-US" sz="2000" dirty="0">
              <a:solidFill>
                <a:srgbClr val="333333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01B959-125D-463D-A028-4E6A8A74A2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</p:spTree>
    <p:extLst>
      <p:ext uri="{BB962C8B-B14F-4D97-AF65-F5344CB8AC3E}">
        <p14:creationId xmlns:p14="http://schemas.microsoft.com/office/powerpoint/2010/main" val="3642668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4E051F-C0A0-47F0-95C4-0AB773092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Mark – Zero or One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58F2FC-9DD4-405C-A064-C9B751455C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8B0000"/>
                </a:solidFill>
                <a:latin typeface="Hack NF" panose="020B0609030202020204" pitchFamily="50" charset="0"/>
              </a:rPr>
              <a:t>something.txt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A9A9A9"/>
                </a:solidFill>
                <a:latin typeface="Hack NF" panose="020B0609030202020204" pitchFamily="50" charset="0"/>
              </a:rPr>
              <a:t>-match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 err="1">
                <a:solidFill>
                  <a:srgbClr val="8B0000"/>
                </a:solidFill>
                <a:highlight>
                  <a:srgbClr val="FF00FF"/>
                </a:highlight>
                <a:latin typeface="Hack NF" panose="020B0609030202020204" pitchFamily="50" charset="0"/>
              </a:rPr>
              <a:t>s?</a:t>
            </a:r>
            <a:r>
              <a:rPr lang="en-US" sz="2000" dirty="0" err="1">
                <a:solidFill>
                  <a:srgbClr val="8B0000"/>
                </a:solidFill>
                <a:highlight>
                  <a:srgbClr val="00FFFF"/>
                </a:highlight>
                <a:latin typeface="Hack NF" panose="020B0609030202020204" pitchFamily="50" charset="0"/>
              </a:rPr>
              <a:t>omething.txt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’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Returns True</a:t>
            </a:r>
          </a:p>
          <a:p>
            <a:pPr marL="0" indent="0">
              <a:buNone/>
            </a:pPr>
            <a:endParaRPr lang="en-US" sz="2000" dirty="0">
              <a:solidFill>
                <a:srgbClr val="333333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01B959-125D-463D-A028-4E6A8A74A2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</p:spTree>
    <p:extLst>
      <p:ext uri="{BB962C8B-B14F-4D97-AF65-F5344CB8AC3E}">
        <p14:creationId xmlns:p14="http://schemas.microsoft.com/office/powerpoint/2010/main" val="3866785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4E051F-C0A0-47F0-95C4-0AB773092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Mark – Zero or One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58F2FC-9DD4-405C-A064-C9B751455C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8B0000"/>
                </a:solidFill>
                <a:highlight>
                  <a:srgbClr val="FF00FF"/>
                </a:highlight>
                <a:latin typeface="Hack NF" panose="020B0609030202020204" pitchFamily="50" charset="0"/>
              </a:rPr>
              <a:t>s</a:t>
            </a:r>
            <a:r>
              <a:rPr lang="en-US" sz="2000" dirty="0">
                <a:solidFill>
                  <a:srgbClr val="8B0000"/>
                </a:solidFill>
                <a:latin typeface="Hack NF" panose="020B0609030202020204" pitchFamily="50" charset="0"/>
              </a:rPr>
              <a:t>omething.txt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A9A9A9"/>
                </a:solidFill>
                <a:latin typeface="Hack NF" panose="020B0609030202020204" pitchFamily="50" charset="0"/>
              </a:rPr>
              <a:t>-match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 err="1">
                <a:solidFill>
                  <a:srgbClr val="8B0000"/>
                </a:solidFill>
                <a:highlight>
                  <a:srgbClr val="FF00FF"/>
                </a:highlight>
                <a:latin typeface="Hack NF" panose="020B0609030202020204" pitchFamily="50" charset="0"/>
              </a:rPr>
              <a:t>s?</a:t>
            </a:r>
            <a:r>
              <a:rPr lang="en-US" sz="2000" dirty="0" err="1">
                <a:solidFill>
                  <a:srgbClr val="8B0000"/>
                </a:solidFill>
                <a:highlight>
                  <a:srgbClr val="00FFFF"/>
                </a:highlight>
                <a:latin typeface="Hack NF" panose="020B0609030202020204" pitchFamily="50" charset="0"/>
              </a:rPr>
              <a:t>omething.txt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’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Returns True</a:t>
            </a:r>
          </a:p>
          <a:p>
            <a:pPr marL="0" indent="0">
              <a:buNone/>
            </a:pPr>
            <a:endParaRPr lang="en-US" sz="2000" dirty="0">
              <a:solidFill>
                <a:srgbClr val="333333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01B959-125D-463D-A028-4E6A8A74A2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</p:spTree>
    <p:extLst>
      <p:ext uri="{BB962C8B-B14F-4D97-AF65-F5344CB8AC3E}">
        <p14:creationId xmlns:p14="http://schemas.microsoft.com/office/powerpoint/2010/main" val="3144730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4E051F-C0A0-47F0-95C4-0AB773092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Mark – Zero or One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58F2FC-9DD4-405C-A064-C9B751455C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8B0000"/>
                </a:solidFill>
                <a:highlight>
                  <a:srgbClr val="FF00FF"/>
                </a:highlight>
                <a:latin typeface="Hack NF" panose="020B0609030202020204" pitchFamily="50" charset="0"/>
              </a:rPr>
              <a:t>s</a:t>
            </a:r>
            <a:r>
              <a:rPr lang="en-US" sz="2000" dirty="0">
                <a:solidFill>
                  <a:srgbClr val="8B0000"/>
                </a:solidFill>
                <a:highlight>
                  <a:srgbClr val="00FFFF"/>
                </a:highlight>
                <a:latin typeface="Hack NF" panose="020B0609030202020204" pitchFamily="50" charset="0"/>
              </a:rPr>
              <a:t>omething.txt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A9A9A9"/>
                </a:solidFill>
                <a:latin typeface="Hack NF" panose="020B0609030202020204" pitchFamily="50" charset="0"/>
              </a:rPr>
              <a:t>-match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 err="1">
                <a:solidFill>
                  <a:srgbClr val="8B0000"/>
                </a:solidFill>
                <a:highlight>
                  <a:srgbClr val="FF00FF"/>
                </a:highlight>
                <a:latin typeface="Hack NF" panose="020B0609030202020204" pitchFamily="50" charset="0"/>
              </a:rPr>
              <a:t>s?</a:t>
            </a:r>
            <a:r>
              <a:rPr lang="en-US" sz="2000" dirty="0" err="1">
                <a:solidFill>
                  <a:srgbClr val="8B0000"/>
                </a:solidFill>
                <a:highlight>
                  <a:srgbClr val="00FFFF"/>
                </a:highlight>
                <a:latin typeface="Hack NF" panose="020B0609030202020204" pitchFamily="50" charset="0"/>
              </a:rPr>
              <a:t>omething.txt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’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Returns True</a:t>
            </a:r>
          </a:p>
          <a:p>
            <a:pPr marL="0" indent="0">
              <a:buNone/>
            </a:pPr>
            <a:endParaRPr lang="en-US" sz="2000" dirty="0">
              <a:solidFill>
                <a:srgbClr val="333333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01B959-125D-463D-A028-4E6A8A74A2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</p:spTree>
    <p:extLst>
      <p:ext uri="{BB962C8B-B14F-4D97-AF65-F5344CB8AC3E}">
        <p14:creationId xmlns:p14="http://schemas.microsoft.com/office/powerpoint/2010/main" val="1794407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4E051F-C0A0-47F0-95C4-0AB773092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Mark – Zero or One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58F2FC-9DD4-405C-A064-C9B751455C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8B0000"/>
                </a:solidFill>
                <a:highlight>
                  <a:srgbClr val="00FF00"/>
                </a:highlight>
                <a:latin typeface="Hack NF" panose="020B0609030202020204" pitchFamily="50" charset="0"/>
              </a:rPr>
              <a:t>something.txt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A9A9A9"/>
                </a:solidFill>
                <a:latin typeface="Hack NF" panose="020B0609030202020204" pitchFamily="50" charset="0"/>
              </a:rPr>
              <a:t>-match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 err="1">
                <a:solidFill>
                  <a:srgbClr val="8B0000"/>
                </a:solidFill>
                <a:highlight>
                  <a:srgbClr val="00FF00"/>
                </a:highlight>
                <a:latin typeface="Hack NF" panose="020B0609030202020204" pitchFamily="50" charset="0"/>
              </a:rPr>
              <a:t>s?omething.txt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’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Returns True</a:t>
            </a:r>
          </a:p>
          <a:p>
            <a:pPr marL="0" indent="0">
              <a:buNone/>
            </a:pPr>
            <a:endParaRPr lang="en-US" sz="2000" dirty="0">
              <a:solidFill>
                <a:srgbClr val="333333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01B959-125D-463D-A028-4E6A8A74A2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</p:spTree>
    <p:extLst>
      <p:ext uri="{BB962C8B-B14F-4D97-AF65-F5344CB8AC3E}">
        <p14:creationId xmlns:p14="http://schemas.microsoft.com/office/powerpoint/2010/main" val="2421456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4E051F-C0A0-47F0-95C4-0AB773092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Mark – Zero or One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58F2FC-9DD4-405C-A064-C9B751455C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8B0000"/>
                </a:solidFill>
                <a:latin typeface="Hack NF" panose="020B0609030202020204" pitchFamily="50" charset="0"/>
              </a:rPr>
              <a:t>something.txt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A9A9A9"/>
                </a:solidFill>
                <a:latin typeface="Hack NF" panose="020B0609030202020204" pitchFamily="50" charset="0"/>
              </a:rPr>
              <a:t>-match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 err="1">
                <a:solidFill>
                  <a:srgbClr val="8B0000"/>
                </a:solidFill>
                <a:latin typeface="Hack NF" panose="020B0609030202020204" pitchFamily="50" charset="0"/>
              </a:rPr>
              <a:t>s?omething.txt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’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Returns True</a:t>
            </a:r>
          </a:p>
          <a:p>
            <a:pPr marL="0" indent="0">
              <a:buNone/>
            </a:pPr>
            <a:endParaRPr lang="en-US" sz="2000" dirty="0">
              <a:solidFill>
                <a:srgbClr val="333333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8B0000"/>
                </a:solidFill>
                <a:latin typeface="Hack NF" panose="020B0609030202020204" pitchFamily="50" charset="0"/>
              </a:rPr>
              <a:t>something.txt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A9A9A9"/>
                </a:solidFill>
                <a:latin typeface="Hack NF" panose="020B0609030202020204" pitchFamily="50" charset="0"/>
              </a:rPr>
              <a:t>-match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 err="1">
                <a:solidFill>
                  <a:srgbClr val="8B0000"/>
                </a:solidFill>
                <a:latin typeface="Hack NF" panose="020B0609030202020204" pitchFamily="50" charset="0"/>
              </a:rPr>
              <a:t>q?omething.txt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’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Returns True</a:t>
            </a:r>
          </a:p>
          <a:p>
            <a:pPr marL="0" indent="0">
              <a:buNone/>
            </a:pPr>
            <a:endParaRPr lang="en-US" sz="2000" dirty="0">
              <a:solidFill>
                <a:srgbClr val="333333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01B959-125D-463D-A028-4E6A8A74A2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</p:spTree>
    <p:extLst>
      <p:ext uri="{BB962C8B-B14F-4D97-AF65-F5344CB8AC3E}">
        <p14:creationId xmlns:p14="http://schemas.microsoft.com/office/powerpoint/2010/main" val="3683090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4E051F-C0A0-47F0-95C4-0AB773092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Mark – Zero or One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58F2FC-9DD4-405C-A064-C9B751455C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8B0000"/>
                </a:solidFill>
                <a:latin typeface="Hack NF" panose="020B0609030202020204" pitchFamily="50" charset="0"/>
              </a:rPr>
              <a:t>something.txt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A9A9A9"/>
                </a:solidFill>
                <a:latin typeface="Hack NF" panose="020B0609030202020204" pitchFamily="50" charset="0"/>
              </a:rPr>
              <a:t>-match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 err="1">
                <a:solidFill>
                  <a:srgbClr val="8B0000"/>
                </a:solidFill>
                <a:latin typeface="Hack NF" panose="020B0609030202020204" pitchFamily="50" charset="0"/>
              </a:rPr>
              <a:t>s?omething.txt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’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Returns True</a:t>
            </a:r>
          </a:p>
          <a:p>
            <a:pPr marL="0" indent="0">
              <a:buNone/>
            </a:pPr>
            <a:endParaRPr lang="en-US" sz="2000" dirty="0">
              <a:solidFill>
                <a:srgbClr val="333333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8B0000"/>
                </a:solidFill>
                <a:latin typeface="Hack NF" panose="020B0609030202020204" pitchFamily="50" charset="0"/>
              </a:rPr>
              <a:t>something.txt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A9A9A9"/>
                </a:solidFill>
                <a:latin typeface="Hack NF" panose="020B0609030202020204" pitchFamily="50" charset="0"/>
              </a:rPr>
              <a:t>-match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 err="1">
                <a:solidFill>
                  <a:srgbClr val="8B0000"/>
                </a:solidFill>
                <a:highlight>
                  <a:srgbClr val="FF00FF"/>
                </a:highlight>
                <a:latin typeface="Hack NF" panose="020B0609030202020204" pitchFamily="50" charset="0"/>
              </a:rPr>
              <a:t>q?</a:t>
            </a:r>
            <a:r>
              <a:rPr lang="en-US" sz="2000" dirty="0" err="1">
                <a:solidFill>
                  <a:srgbClr val="8B0000"/>
                </a:solidFill>
                <a:latin typeface="Hack NF" panose="020B0609030202020204" pitchFamily="50" charset="0"/>
              </a:rPr>
              <a:t>omething.txt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’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Returns True</a:t>
            </a:r>
          </a:p>
          <a:p>
            <a:pPr marL="0" indent="0">
              <a:buNone/>
            </a:pPr>
            <a:endParaRPr lang="en-US" sz="2000" dirty="0">
              <a:solidFill>
                <a:srgbClr val="333333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01B959-125D-463D-A028-4E6A8A74A2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</p:spTree>
    <p:extLst>
      <p:ext uri="{BB962C8B-B14F-4D97-AF65-F5344CB8AC3E}">
        <p14:creationId xmlns:p14="http://schemas.microsoft.com/office/powerpoint/2010/main" val="2087018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4E051F-C0A0-47F0-95C4-0AB773092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Mark – Zero or One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58F2FC-9DD4-405C-A064-C9B751455C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8B0000"/>
                </a:solidFill>
                <a:latin typeface="Hack NF" panose="020B0609030202020204" pitchFamily="50" charset="0"/>
              </a:rPr>
              <a:t>something.txt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A9A9A9"/>
                </a:solidFill>
                <a:latin typeface="Hack NF" panose="020B0609030202020204" pitchFamily="50" charset="0"/>
              </a:rPr>
              <a:t>-match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 err="1">
                <a:solidFill>
                  <a:srgbClr val="8B0000"/>
                </a:solidFill>
                <a:latin typeface="Hack NF" panose="020B0609030202020204" pitchFamily="50" charset="0"/>
              </a:rPr>
              <a:t>s?omething.txt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’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Returns True</a:t>
            </a:r>
          </a:p>
          <a:p>
            <a:pPr marL="0" indent="0">
              <a:buNone/>
            </a:pPr>
            <a:endParaRPr lang="en-US" sz="2000" dirty="0">
              <a:solidFill>
                <a:srgbClr val="333333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8B0000"/>
                </a:solidFill>
                <a:latin typeface="Hack NF" panose="020B0609030202020204" pitchFamily="50" charset="0"/>
              </a:rPr>
              <a:t>something.txt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A9A9A9"/>
                </a:solidFill>
                <a:latin typeface="Hack NF" panose="020B0609030202020204" pitchFamily="50" charset="0"/>
              </a:rPr>
              <a:t>-match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 err="1">
                <a:solidFill>
                  <a:srgbClr val="8B0000"/>
                </a:solidFill>
                <a:highlight>
                  <a:srgbClr val="FF00FF"/>
                </a:highlight>
                <a:latin typeface="Hack NF" panose="020B0609030202020204" pitchFamily="50" charset="0"/>
              </a:rPr>
              <a:t>q?</a:t>
            </a:r>
            <a:r>
              <a:rPr lang="en-US" sz="2000" dirty="0" err="1">
                <a:solidFill>
                  <a:srgbClr val="8B0000"/>
                </a:solidFill>
                <a:highlight>
                  <a:srgbClr val="00FFFF"/>
                </a:highlight>
                <a:latin typeface="Hack NF" panose="020B0609030202020204" pitchFamily="50" charset="0"/>
              </a:rPr>
              <a:t>omething.txt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’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Returns True</a:t>
            </a:r>
          </a:p>
          <a:p>
            <a:pPr marL="0" indent="0">
              <a:buNone/>
            </a:pPr>
            <a:endParaRPr lang="en-US" sz="2000" dirty="0">
              <a:solidFill>
                <a:srgbClr val="333333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01B959-125D-463D-A028-4E6A8A74A2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</p:spTree>
    <p:extLst>
      <p:ext uri="{BB962C8B-B14F-4D97-AF65-F5344CB8AC3E}">
        <p14:creationId xmlns:p14="http://schemas.microsoft.com/office/powerpoint/2010/main" val="1080241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4E051F-C0A0-47F0-95C4-0AB773092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Mark – Zero or One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58F2FC-9DD4-405C-A064-C9B751455C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8B0000"/>
                </a:solidFill>
                <a:latin typeface="Hack NF" panose="020B0609030202020204" pitchFamily="50" charset="0"/>
              </a:rPr>
              <a:t>something.txt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A9A9A9"/>
                </a:solidFill>
                <a:latin typeface="Hack NF" panose="020B0609030202020204" pitchFamily="50" charset="0"/>
              </a:rPr>
              <a:t>-match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 err="1">
                <a:solidFill>
                  <a:srgbClr val="8B0000"/>
                </a:solidFill>
                <a:latin typeface="Hack NF" panose="020B0609030202020204" pitchFamily="50" charset="0"/>
              </a:rPr>
              <a:t>s?omething.txt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’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Returns True</a:t>
            </a:r>
          </a:p>
          <a:p>
            <a:pPr marL="0" indent="0">
              <a:buNone/>
            </a:pPr>
            <a:endParaRPr lang="en-US" sz="2000" dirty="0">
              <a:solidFill>
                <a:srgbClr val="333333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8B0000"/>
                </a:solidFill>
                <a:latin typeface="Hack NF" panose="020B0609030202020204" pitchFamily="50" charset="0"/>
              </a:rPr>
              <a:t>s</a:t>
            </a:r>
            <a:r>
              <a:rPr lang="en-US" sz="2000" dirty="0">
                <a:solidFill>
                  <a:srgbClr val="8B0000"/>
                </a:solidFill>
                <a:highlight>
                  <a:srgbClr val="00FFFF"/>
                </a:highlight>
                <a:latin typeface="Hack NF" panose="020B0609030202020204" pitchFamily="50" charset="0"/>
              </a:rPr>
              <a:t>omething.txt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A9A9A9"/>
                </a:solidFill>
                <a:latin typeface="Hack NF" panose="020B0609030202020204" pitchFamily="50" charset="0"/>
              </a:rPr>
              <a:t>-match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 err="1">
                <a:solidFill>
                  <a:srgbClr val="8B0000"/>
                </a:solidFill>
                <a:highlight>
                  <a:srgbClr val="FF00FF"/>
                </a:highlight>
                <a:latin typeface="Hack NF" panose="020B0609030202020204" pitchFamily="50" charset="0"/>
              </a:rPr>
              <a:t>q?</a:t>
            </a:r>
            <a:r>
              <a:rPr lang="en-US" sz="2000" dirty="0" err="1">
                <a:solidFill>
                  <a:srgbClr val="8B0000"/>
                </a:solidFill>
                <a:highlight>
                  <a:srgbClr val="00FFFF"/>
                </a:highlight>
                <a:latin typeface="Hack NF" panose="020B0609030202020204" pitchFamily="50" charset="0"/>
              </a:rPr>
              <a:t>omething.txt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’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Returns True</a:t>
            </a:r>
          </a:p>
          <a:p>
            <a:pPr marL="0" indent="0">
              <a:buNone/>
            </a:pPr>
            <a:endParaRPr lang="en-US" sz="2000" dirty="0">
              <a:solidFill>
                <a:srgbClr val="333333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01B959-125D-463D-A028-4E6A8A74A2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</p:spTree>
    <p:extLst>
      <p:ext uri="{BB962C8B-B14F-4D97-AF65-F5344CB8AC3E}">
        <p14:creationId xmlns:p14="http://schemas.microsoft.com/office/powerpoint/2010/main" val="880926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960D4-AB86-4CCD-8182-B6A7703489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Boolean Matching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AD5B71-B3D2-49D3-8D6F-AEA5C4D982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800" dirty="0" err="1">
                <a:solidFill>
                  <a:srgbClr val="8B0000"/>
                </a:solidFill>
                <a:latin typeface="Hack NF" panose="020B0609030202020204" pitchFamily="50" charset="0"/>
              </a:rPr>
              <a:t>somethingone</a:t>
            </a:r>
            <a:r>
              <a:rPr lang="en-US" sz="28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8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800" dirty="0">
                <a:solidFill>
                  <a:srgbClr val="A9A9A9"/>
                </a:solidFill>
                <a:latin typeface="Hack NF" panose="020B0609030202020204" pitchFamily="50" charset="0"/>
              </a:rPr>
              <a:t>-match</a:t>
            </a:r>
            <a:r>
              <a:rPr lang="en-US" sz="28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8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800" dirty="0">
                <a:solidFill>
                  <a:srgbClr val="8B0000"/>
                </a:solidFill>
                <a:latin typeface="Hack NF" panose="020B0609030202020204" pitchFamily="50" charset="0"/>
              </a:rPr>
              <a:t>something</a:t>
            </a:r>
            <a:r>
              <a:rPr lang="en-US" sz="2800" dirty="0">
                <a:solidFill>
                  <a:srgbClr val="000000"/>
                </a:solidFill>
                <a:latin typeface="Hack NF" panose="020B0609030202020204" pitchFamily="50" charset="0"/>
              </a:rPr>
              <a:t>’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latin typeface="+mj-lt"/>
              </a:rPr>
              <a:t>Returns True</a:t>
            </a:r>
          </a:p>
          <a:p>
            <a:pPr marL="0" indent="0">
              <a:buNone/>
            </a:pPr>
            <a:endParaRPr lang="en-US" sz="2800" dirty="0">
              <a:solidFill>
                <a:srgbClr val="333333"/>
              </a:solidFill>
              <a:latin typeface="Hack NF" panose="020B0609030202020204" pitchFamily="50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4AE309-1B88-4977-86D3-1620E487AA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</p:spTree>
    <p:extLst>
      <p:ext uri="{BB962C8B-B14F-4D97-AF65-F5344CB8AC3E}">
        <p14:creationId xmlns:p14="http://schemas.microsoft.com/office/powerpoint/2010/main" val="3439766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4E051F-C0A0-47F0-95C4-0AB773092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Mark – Zero or One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58F2FC-9DD4-405C-A064-C9B751455C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8B0000"/>
                </a:solidFill>
                <a:latin typeface="Hack NF" panose="020B0609030202020204" pitchFamily="50" charset="0"/>
              </a:rPr>
              <a:t>something.txt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A9A9A9"/>
                </a:solidFill>
                <a:latin typeface="Hack NF" panose="020B0609030202020204" pitchFamily="50" charset="0"/>
              </a:rPr>
              <a:t>-match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 err="1">
                <a:solidFill>
                  <a:srgbClr val="8B0000"/>
                </a:solidFill>
                <a:latin typeface="Hack NF" panose="020B0609030202020204" pitchFamily="50" charset="0"/>
              </a:rPr>
              <a:t>s?omething.txt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’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Returns True</a:t>
            </a:r>
          </a:p>
          <a:p>
            <a:pPr marL="0" indent="0">
              <a:buNone/>
            </a:pPr>
            <a:endParaRPr lang="en-US" sz="2000" dirty="0">
              <a:solidFill>
                <a:srgbClr val="333333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u="heavy" dirty="0">
                <a:solidFill>
                  <a:srgbClr val="8B0000"/>
                </a:solidFill>
                <a:uFill>
                  <a:solidFill>
                    <a:srgbClr val="FF00FF"/>
                  </a:solidFill>
                </a:uFill>
                <a:latin typeface="Hack NF" panose="020B0609030202020204" pitchFamily="50" charset="0"/>
              </a:rPr>
              <a:t>s</a:t>
            </a:r>
            <a:r>
              <a:rPr lang="en-US" sz="2000" u="heavy" dirty="0">
                <a:solidFill>
                  <a:srgbClr val="8B0000"/>
                </a:solidFill>
                <a:highlight>
                  <a:srgbClr val="00FFFF"/>
                </a:highlight>
                <a:uFill>
                  <a:solidFill>
                    <a:srgbClr val="FF00FF"/>
                  </a:solidFill>
                </a:uFill>
                <a:latin typeface="Hack NF" panose="020B0609030202020204" pitchFamily="50" charset="0"/>
              </a:rPr>
              <a:t>o</a:t>
            </a:r>
            <a:r>
              <a:rPr lang="en-US" sz="2000" dirty="0">
                <a:solidFill>
                  <a:srgbClr val="8B0000"/>
                </a:solidFill>
                <a:highlight>
                  <a:srgbClr val="00FFFF"/>
                </a:highlight>
                <a:latin typeface="Hack NF" panose="020B0609030202020204" pitchFamily="50" charset="0"/>
              </a:rPr>
              <a:t>mething.txt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A9A9A9"/>
                </a:solidFill>
                <a:latin typeface="Hack NF" panose="020B0609030202020204" pitchFamily="50" charset="0"/>
              </a:rPr>
              <a:t>-match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 err="1">
                <a:solidFill>
                  <a:srgbClr val="8B0000"/>
                </a:solidFill>
                <a:highlight>
                  <a:srgbClr val="FF00FF"/>
                </a:highlight>
                <a:latin typeface="Hack NF" panose="020B0609030202020204" pitchFamily="50" charset="0"/>
              </a:rPr>
              <a:t>q?</a:t>
            </a:r>
            <a:r>
              <a:rPr lang="en-US" sz="2000" dirty="0" err="1">
                <a:solidFill>
                  <a:srgbClr val="8B0000"/>
                </a:solidFill>
                <a:highlight>
                  <a:srgbClr val="00FFFF"/>
                </a:highlight>
                <a:latin typeface="Hack NF" panose="020B0609030202020204" pitchFamily="50" charset="0"/>
              </a:rPr>
              <a:t>omething.txt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’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Returns True</a:t>
            </a:r>
          </a:p>
          <a:p>
            <a:pPr marL="0" indent="0">
              <a:buNone/>
            </a:pPr>
            <a:endParaRPr lang="en-US" sz="2000" dirty="0">
              <a:solidFill>
                <a:srgbClr val="333333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01B959-125D-463D-A028-4E6A8A74A2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</p:spTree>
    <p:extLst>
      <p:ext uri="{BB962C8B-B14F-4D97-AF65-F5344CB8AC3E}">
        <p14:creationId xmlns:p14="http://schemas.microsoft.com/office/powerpoint/2010/main" val="3914419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4E051F-C0A0-47F0-95C4-0AB773092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Mark – Zero or One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58F2FC-9DD4-405C-A064-C9B751455C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8B0000"/>
                </a:solidFill>
                <a:latin typeface="Hack NF" panose="020B0609030202020204" pitchFamily="50" charset="0"/>
              </a:rPr>
              <a:t>something.txt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A9A9A9"/>
                </a:solidFill>
                <a:latin typeface="Hack NF" panose="020B0609030202020204" pitchFamily="50" charset="0"/>
              </a:rPr>
              <a:t>-match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 err="1">
                <a:solidFill>
                  <a:srgbClr val="8B0000"/>
                </a:solidFill>
                <a:latin typeface="Hack NF" panose="020B0609030202020204" pitchFamily="50" charset="0"/>
              </a:rPr>
              <a:t>s?omething.txt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’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Returns True</a:t>
            </a:r>
          </a:p>
          <a:p>
            <a:pPr marL="0" indent="0">
              <a:buNone/>
            </a:pPr>
            <a:endParaRPr lang="en-US" sz="2000" dirty="0">
              <a:solidFill>
                <a:srgbClr val="333333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8B0000"/>
                </a:solidFill>
                <a:uFill>
                  <a:solidFill>
                    <a:srgbClr val="FF00FF"/>
                  </a:solidFill>
                </a:uFill>
                <a:latin typeface="Hack NF" panose="020B0609030202020204" pitchFamily="50" charset="0"/>
              </a:rPr>
              <a:t>s</a:t>
            </a:r>
            <a:r>
              <a:rPr lang="en-US" sz="2000" dirty="0">
                <a:solidFill>
                  <a:srgbClr val="8B0000"/>
                </a:solidFill>
                <a:highlight>
                  <a:srgbClr val="00FF00"/>
                </a:highlight>
                <a:uFill>
                  <a:solidFill>
                    <a:srgbClr val="FF00FF"/>
                  </a:solidFill>
                </a:uFill>
                <a:latin typeface="Hack NF" panose="020B0609030202020204" pitchFamily="50" charset="0"/>
              </a:rPr>
              <a:t>o</a:t>
            </a:r>
            <a:r>
              <a:rPr lang="en-US" sz="2000" dirty="0">
                <a:solidFill>
                  <a:srgbClr val="8B0000"/>
                </a:solidFill>
                <a:highlight>
                  <a:srgbClr val="00FF00"/>
                </a:highlight>
                <a:latin typeface="Hack NF" panose="020B0609030202020204" pitchFamily="50" charset="0"/>
              </a:rPr>
              <a:t>mething.txt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A9A9A9"/>
                </a:solidFill>
                <a:latin typeface="Hack NF" panose="020B0609030202020204" pitchFamily="50" charset="0"/>
              </a:rPr>
              <a:t>-match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 err="1">
                <a:solidFill>
                  <a:srgbClr val="8B0000"/>
                </a:solidFill>
                <a:highlight>
                  <a:srgbClr val="00FF00"/>
                </a:highlight>
                <a:latin typeface="Hack NF" panose="020B0609030202020204" pitchFamily="50" charset="0"/>
              </a:rPr>
              <a:t>q?omething.txt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’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Returns True</a:t>
            </a:r>
          </a:p>
          <a:p>
            <a:pPr marL="0" indent="0">
              <a:buNone/>
            </a:pPr>
            <a:endParaRPr lang="en-US" sz="2000" dirty="0">
              <a:solidFill>
                <a:srgbClr val="333333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01B959-125D-463D-A028-4E6A8A74A2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</p:spTree>
    <p:extLst>
      <p:ext uri="{BB962C8B-B14F-4D97-AF65-F5344CB8AC3E}">
        <p14:creationId xmlns:p14="http://schemas.microsoft.com/office/powerpoint/2010/main" val="2808298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4E051F-C0A0-47F0-95C4-0AB773092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Mark – Zero or One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58F2FC-9DD4-405C-A064-C9B751455C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8B0000"/>
                </a:solidFill>
                <a:latin typeface="Hack NF" panose="020B0609030202020204" pitchFamily="50" charset="0"/>
              </a:rPr>
              <a:t>something.txt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A9A9A9"/>
                </a:solidFill>
                <a:latin typeface="Hack NF" panose="020B0609030202020204" pitchFamily="50" charset="0"/>
              </a:rPr>
              <a:t>-match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 err="1">
                <a:solidFill>
                  <a:srgbClr val="8B0000"/>
                </a:solidFill>
                <a:latin typeface="Hack NF" panose="020B0609030202020204" pitchFamily="50" charset="0"/>
              </a:rPr>
              <a:t>s?omething.txt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’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Returns True</a:t>
            </a:r>
          </a:p>
          <a:p>
            <a:pPr marL="0" indent="0">
              <a:buNone/>
            </a:pPr>
            <a:endParaRPr lang="en-US" sz="2000" dirty="0">
              <a:solidFill>
                <a:srgbClr val="333333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8B0000"/>
                </a:solidFill>
                <a:latin typeface="Hack NF" panose="020B0609030202020204" pitchFamily="50" charset="0"/>
              </a:rPr>
              <a:t>something.txt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A9A9A9"/>
                </a:solidFill>
                <a:latin typeface="Hack NF" panose="020B0609030202020204" pitchFamily="50" charset="0"/>
              </a:rPr>
              <a:t>-match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 err="1">
                <a:solidFill>
                  <a:srgbClr val="8B0000"/>
                </a:solidFill>
                <a:latin typeface="Hack NF" panose="020B0609030202020204" pitchFamily="50" charset="0"/>
              </a:rPr>
              <a:t>q?omething.txt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’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Returns True</a:t>
            </a:r>
          </a:p>
          <a:p>
            <a:pPr marL="0" indent="0">
              <a:buNone/>
            </a:pPr>
            <a:endParaRPr lang="en-US" sz="2000" dirty="0">
              <a:solidFill>
                <a:srgbClr val="333333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8B0000"/>
                </a:solidFill>
                <a:latin typeface="Hack NF" panose="020B0609030202020204" pitchFamily="50" charset="0"/>
              </a:rPr>
              <a:t>omething.txt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A9A9A9"/>
                </a:solidFill>
                <a:latin typeface="Hack NF" panose="020B0609030202020204" pitchFamily="50" charset="0"/>
              </a:rPr>
              <a:t>-match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 err="1">
                <a:solidFill>
                  <a:srgbClr val="8B0000"/>
                </a:solidFill>
                <a:latin typeface="Hack NF" panose="020B0609030202020204" pitchFamily="50" charset="0"/>
              </a:rPr>
              <a:t>s?omething.txt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’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Returns True</a:t>
            </a: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01B959-125D-463D-A028-4E6A8A74A2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</p:spTree>
    <p:extLst>
      <p:ext uri="{BB962C8B-B14F-4D97-AF65-F5344CB8AC3E}">
        <p14:creationId xmlns:p14="http://schemas.microsoft.com/office/powerpoint/2010/main" val="3655330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4E051F-C0A0-47F0-95C4-0AB773092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Mark – Zero or One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58F2FC-9DD4-405C-A064-C9B751455C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8B0000"/>
                </a:solidFill>
                <a:latin typeface="Hack NF" panose="020B0609030202020204" pitchFamily="50" charset="0"/>
              </a:rPr>
              <a:t>something.txt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A9A9A9"/>
                </a:solidFill>
                <a:latin typeface="Hack NF" panose="020B0609030202020204" pitchFamily="50" charset="0"/>
              </a:rPr>
              <a:t>-match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 err="1">
                <a:solidFill>
                  <a:srgbClr val="8B0000"/>
                </a:solidFill>
                <a:latin typeface="Hack NF" panose="020B0609030202020204" pitchFamily="50" charset="0"/>
              </a:rPr>
              <a:t>s?omething.txt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’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Returns True</a:t>
            </a:r>
          </a:p>
          <a:p>
            <a:pPr marL="0" indent="0">
              <a:buNone/>
            </a:pPr>
            <a:endParaRPr lang="en-US" sz="2000" dirty="0">
              <a:solidFill>
                <a:srgbClr val="333333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8B0000"/>
                </a:solidFill>
                <a:latin typeface="Hack NF" panose="020B0609030202020204" pitchFamily="50" charset="0"/>
              </a:rPr>
              <a:t>something.txt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A9A9A9"/>
                </a:solidFill>
                <a:latin typeface="Hack NF" panose="020B0609030202020204" pitchFamily="50" charset="0"/>
              </a:rPr>
              <a:t>-match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 err="1">
                <a:solidFill>
                  <a:srgbClr val="8B0000"/>
                </a:solidFill>
                <a:latin typeface="Hack NF" panose="020B0609030202020204" pitchFamily="50" charset="0"/>
              </a:rPr>
              <a:t>q?omething.txt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’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Returns True</a:t>
            </a:r>
          </a:p>
          <a:p>
            <a:pPr marL="0" indent="0">
              <a:buNone/>
            </a:pPr>
            <a:endParaRPr lang="en-US" sz="2000" dirty="0">
              <a:solidFill>
                <a:srgbClr val="333333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8B0000"/>
                </a:solidFill>
                <a:latin typeface="Hack NF" panose="020B0609030202020204" pitchFamily="50" charset="0"/>
              </a:rPr>
              <a:t>omething.txt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A9A9A9"/>
                </a:solidFill>
                <a:latin typeface="Hack NF" panose="020B0609030202020204" pitchFamily="50" charset="0"/>
              </a:rPr>
              <a:t>-match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 err="1">
                <a:solidFill>
                  <a:srgbClr val="8B0000"/>
                </a:solidFill>
                <a:highlight>
                  <a:srgbClr val="FF00FF"/>
                </a:highlight>
                <a:latin typeface="Hack NF" panose="020B0609030202020204" pitchFamily="50" charset="0"/>
              </a:rPr>
              <a:t>s?</a:t>
            </a:r>
            <a:r>
              <a:rPr lang="en-US" sz="2000" dirty="0" err="1">
                <a:solidFill>
                  <a:srgbClr val="8B0000"/>
                </a:solidFill>
                <a:latin typeface="Hack NF" panose="020B0609030202020204" pitchFamily="50" charset="0"/>
              </a:rPr>
              <a:t>omething.txt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’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Returns True</a:t>
            </a: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01B959-125D-463D-A028-4E6A8A74A2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</p:spTree>
    <p:extLst>
      <p:ext uri="{BB962C8B-B14F-4D97-AF65-F5344CB8AC3E}">
        <p14:creationId xmlns:p14="http://schemas.microsoft.com/office/powerpoint/2010/main" val="2014844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4E051F-C0A0-47F0-95C4-0AB773092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Mark – Zero or One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58F2FC-9DD4-405C-A064-C9B751455C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8B0000"/>
                </a:solidFill>
                <a:latin typeface="Hack NF" panose="020B0609030202020204" pitchFamily="50" charset="0"/>
              </a:rPr>
              <a:t>something.txt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A9A9A9"/>
                </a:solidFill>
                <a:latin typeface="Hack NF" panose="020B0609030202020204" pitchFamily="50" charset="0"/>
              </a:rPr>
              <a:t>-match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 err="1">
                <a:solidFill>
                  <a:srgbClr val="8B0000"/>
                </a:solidFill>
                <a:latin typeface="Hack NF" panose="020B0609030202020204" pitchFamily="50" charset="0"/>
              </a:rPr>
              <a:t>s?omething.txt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’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Returns True</a:t>
            </a:r>
          </a:p>
          <a:p>
            <a:pPr marL="0" indent="0">
              <a:buNone/>
            </a:pPr>
            <a:endParaRPr lang="en-US" sz="2000" dirty="0">
              <a:solidFill>
                <a:srgbClr val="333333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8B0000"/>
                </a:solidFill>
                <a:latin typeface="Hack NF" panose="020B0609030202020204" pitchFamily="50" charset="0"/>
              </a:rPr>
              <a:t>something.txt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A9A9A9"/>
                </a:solidFill>
                <a:latin typeface="Hack NF" panose="020B0609030202020204" pitchFamily="50" charset="0"/>
              </a:rPr>
              <a:t>-match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 err="1">
                <a:solidFill>
                  <a:srgbClr val="8B0000"/>
                </a:solidFill>
                <a:latin typeface="Hack NF" panose="020B0609030202020204" pitchFamily="50" charset="0"/>
              </a:rPr>
              <a:t>q?omething.txt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’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Returns True</a:t>
            </a:r>
          </a:p>
          <a:p>
            <a:pPr marL="0" indent="0">
              <a:buNone/>
            </a:pPr>
            <a:endParaRPr lang="en-US" sz="2000" dirty="0">
              <a:solidFill>
                <a:srgbClr val="333333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8B0000"/>
                </a:solidFill>
                <a:latin typeface="Hack NF" panose="020B0609030202020204" pitchFamily="50" charset="0"/>
              </a:rPr>
              <a:t>omething.txt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A9A9A9"/>
                </a:solidFill>
                <a:latin typeface="Hack NF" panose="020B0609030202020204" pitchFamily="50" charset="0"/>
              </a:rPr>
              <a:t>-match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 err="1">
                <a:solidFill>
                  <a:srgbClr val="8B0000"/>
                </a:solidFill>
                <a:highlight>
                  <a:srgbClr val="FF00FF"/>
                </a:highlight>
                <a:latin typeface="Hack NF" panose="020B0609030202020204" pitchFamily="50" charset="0"/>
              </a:rPr>
              <a:t>s?</a:t>
            </a:r>
            <a:r>
              <a:rPr lang="en-US" sz="2000" dirty="0" err="1">
                <a:solidFill>
                  <a:srgbClr val="8B0000"/>
                </a:solidFill>
                <a:highlight>
                  <a:srgbClr val="00FFFF"/>
                </a:highlight>
                <a:latin typeface="Hack NF" panose="020B0609030202020204" pitchFamily="50" charset="0"/>
              </a:rPr>
              <a:t>omething.txt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’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Returns True</a:t>
            </a: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01B959-125D-463D-A028-4E6A8A74A2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</p:spTree>
    <p:extLst>
      <p:ext uri="{BB962C8B-B14F-4D97-AF65-F5344CB8AC3E}">
        <p14:creationId xmlns:p14="http://schemas.microsoft.com/office/powerpoint/2010/main" val="2483431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4E051F-C0A0-47F0-95C4-0AB773092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Mark – Zero or One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58F2FC-9DD4-405C-A064-C9B751455C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8B0000"/>
                </a:solidFill>
                <a:latin typeface="Hack NF" panose="020B0609030202020204" pitchFamily="50" charset="0"/>
              </a:rPr>
              <a:t>something.txt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A9A9A9"/>
                </a:solidFill>
                <a:latin typeface="Hack NF" panose="020B0609030202020204" pitchFamily="50" charset="0"/>
              </a:rPr>
              <a:t>-match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 err="1">
                <a:solidFill>
                  <a:srgbClr val="8B0000"/>
                </a:solidFill>
                <a:latin typeface="Hack NF" panose="020B0609030202020204" pitchFamily="50" charset="0"/>
              </a:rPr>
              <a:t>s?omething.txt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’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Returns True</a:t>
            </a:r>
          </a:p>
          <a:p>
            <a:pPr marL="0" indent="0">
              <a:buNone/>
            </a:pPr>
            <a:endParaRPr lang="en-US" sz="2000" dirty="0">
              <a:solidFill>
                <a:srgbClr val="333333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8B0000"/>
                </a:solidFill>
                <a:latin typeface="Hack NF" panose="020B0609030202020204" pitchFamily="50" charset="0"/>
              </a:rPr>
              <a:t>something.txt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A9A9A9"/>
                </a:solidFill>
                <a:latin typeface="Hack NF" panose="020B0609030202020204" pitchFamily="50" charset="0"/>
              </a:rPr>
              <a:t>-match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 err="1">
                <a:solidFill>
                  <a:srgbClr val="8B0000"/>
                </a:solidFill>
                <a:latin typeface="Hack NF" panose="020B0609030202020204" pitchFamily="50" charset="0"/>
              </a:rPr>
              <a:t>q?omething.txt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’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Returns True</a:t>
            </a:r>
          </a:p>
          <a:p>
            <a:pPr marL="0" indent="0">
              <a:buNone/>
            </a:pPr>
            <a:endParaRPr lang="en-US" sz="2000" dirty="0">
              <a:solidFill>
                <a:srgbClr val="333333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8B0000"/>
                </a:solidFill>
                <a:highlight>
                  <a:srgbClr val="00FFFF"/>
                </a:highlight>
                <a:latin typeface="Hack NF" panose="020B0609030202020204" pitchFamily="50" charset="0"/>
              </a:rPr>
              <a:t>omething.txt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A9A9A9"/>
                </a:solidFill>
                <a:latin typeface="Hack NF" panose="020B0609030202020204" pitchFamily="50" charset="0"/>
              </a:rPr>
              <a:t>-match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 err="1">
                <a:solidFill>
                  <a:srgbClr val="8B0000"/>
                </a:solidFill>
                <a:highlight>
                  <a:srgbClr val="FF00FF"/>
                </a:highlight>
                <a:latin typeface="Hack NF" panose="020B0609030202020204" pitchFamily="50" charset="0"/>
              </a:rPr>
              <a:t>s?</a:t>
            </a:r>
            <a:r>
              <a:rPr lang="en-US" sz="2000" dirty="0" err="1">
                <a:solidFill>
                  <a:srgbClr val="8B0000"/>
                </a:solidFill>
                <a:highlight>
                  <a:srgbClr val="00FFFF"/>
                </a:highlight>
                <a:latin typeface="Hack NF" panose="020B0609030202020204" pitchFamily="50" charset="0"/>
              </a:rPr>
              <a:t>omething.txt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’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Returns True</a:t>
            </a: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01B959-125D-463D-A028-4E6A8A74A2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</p:spTree>
    <p:extLst>
      <p:ext uri="{BB962C8B-B14F-4D97-AF65-F5344CB8AC3E}">
        <p14:creationId xmlns:p14="http://schemas.microsoft.com/office/powerpoint/2010/main" val="2574928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4E051F-C0A0-47F0-95C4-0AB773092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Mark – Zero or One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58F2FC-9DD4-405C-A064-C9B751455C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8B0000"/>
                </a:solidFill>
                <a:latin typeface="Hack NF" panose="020B0609030202020204" pitchFamily="50" charset="0"/>
              </a:rPr>
              <a:t>something.txt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A9A9A9"/>
                </a:solidFill>
                <a:latin typeface="Hack NF" panose="020B0609030202020204" pitchFamily="50" charset="0"/>
              </a:rPr>
              <a:t>-match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 err="1">
                <a:solidFill>
                  <a:srgbClr val="8B0000"/>
                </a:solidFill>
                <a:latin typeface="Hack NF" panose="020B0609030202020204" pitchFamily="50" charset="0"/>
              </a:rPr>
              <a:t>s?omething.txt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’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Returns True</a:t>
            </a:r>
          </a:p>
          <a:p>
            <a:pPr marL="0" indent="0">
              <a:buNone/>
            </a:pPr>
            <a:endParaRPr lang="en-US" sz="2000" dirty="0">
              <a:solidFill>
                <a:srgbClr val="333333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8B0000"/>
                </a:solidFill>
                <a:latin typeface="Hack NF" panose="020B0609030202020204" pitchFamily="50" charset="0"/>
              </a:rPr>
              <a:t>something.txt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A9A9A9"/>
                </a:solidFill>
                <a:latin typeface="Hack NF" panose="020B0609030202020204" pitchFamily="50" charset="0"/>
              </a:rPr>
              <a:t>-match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 err="1">
                <a:solidFill>
                  <a:srgbClr val="8B0000"/>
                </a:solidFill>
                <a:latin typeface="Hack NF" panose="020B0609030202020204" pitchFamily="50" charset="0"/>
              </a:rPr>
              <a:t>q?omething.txt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’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Returns True</a:t>
            </a:r>
          </a:p>
          <a:p>
            <a:pPr marL="0" indent="0">
              <a:buNone/>
            </a:pPr>
            <a:endParaRPr lang="en-US" sz="2000" dirty="0">
              <a:solidFill>
                <a:srgbClr val="333333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r>
              <a:rPr lang="en-US" sz="2000" u="heavy" dirty="0">
                <a:solidFill>
                  <a:srgbClr val="000000"/>
                </a:solidFill>
                <a:uFill>
                  <a:solidFill>
                    <a:srgbClr val="FF00FF"/>
                  </a:solidFill>
                </a:uFill>
                <a:latin typeface="Hack NF" panose="020B0609030202020204" pitchFamily="50" charset="0"/>
              </a:rPr>
              <a:t>'</a:t>
            </a:r>
            <a:r>
              <a:rPr lang="en-US" sz="2000" u="heavy" dirty="0">
                <a:solidFill>
                  <a:srgbClr val="8B0000"/>
                </a:solidFill>
                <a:highlight>
                  <a:srgbClr val="00FFFF"/>
                </a:highlight>
                <a:uFill>
                  <a:solidFill>
                    <a:srgbClr val="FF00FF"/>
                  </a:solidFill>
                </a:uFill>
                <a:latin typeface="Hack NF" panose="020B0609030202020204" pitchFamily="50" charset="0"/>
              </a:rPr>
              <a:t>o</a:t>
            </a:r>
            <a:r>
              <a:rPr lang="en-US" sz="2000" dirty="0">
                <a:solidFill>
                  <a:srgbClr val="8B0000"/>
                </a:solidFill>
                <a:highlight>
                  <a:srgbClr val="00FFFF"/>
                </a:highlight>
                <a:latin typeface="Hack NF" panose="020B0609030202020204" pitchFamily="50" charset="0"/>
              </a:rPr>
              <a:t>mething.txt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A9A9A9"/>
                </a:solidFill>
                <a:latin typeface="Hack NF" panose="020B0609030202020204" pitchFamily="50" charset="0"/>
              </a:rPr>
              <a:t>-match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 err="1">
                <a:solidFill>
                  <a:srgbClr val="8B0000"/>
                </a:solidFill>
                <a:highlight>
                  <a:srgbClr val="FF00FF"/>
                </a:highlight>
                <a:latin typeface="Hack NF" panose="020B0609030202020204" pitchFamily="50" charset="0"/>
              </a:rPr>
              <a:t>s?</a:t>
            </a:r>
            <a:r>
              <a:rPr lang="en-US" sz="2000" dirty="0" err="1">
                <a:solidFill>
                  <a:srgbClr val="8B0000"/>
                </a:solidFill>
                <a:highlight>
                  <a:srgbClr val="00FFFF"/>
                </a:highlight>
                <a:latin typeface="Hack NF" panose="020B0609030202020204" pitchFamily="50" charset="0"/>
              </a:rPr>
              <a:t>omething.txt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’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Returns True</a:t>
            </a: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01B959-125D-463D-A028-4E6A8A74A2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</p:spTree>
    <p:extLst>
      <p:ext uri="{BB962C8B-B14F-4D97-AF65-F5344CB8AC3E}">
        <p14:creationId xmlns:p14="http://schemas.microsoft.com/office/powerpoint/2010/main" val="3999696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4E051F-C0A0-47F0-95C4-0AB773092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Mark – Zero or One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58F2FC-9DD4-405C-A064-C9B751455C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8B0000"/>
                </a:solidFill>
                <a:latin typeface="Hack NF" panose="020B0609030202020204" pitchFamily="50" charset="0"/>
              </a:rPr>
              <a:t>something.txt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A9A9A9"/>
                </a:solidFill>
                <a:latin typeface="Hack NF" panose="020B0609030202020204" pitchFamily="50" charset="0"/>
              </a:rPr>
              <a:t>-match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 err="1">
                <a:solidFill>
                  <a:srgbClr val="8B0000"/>
                </a:solidFill>
                <a:latin typeface="Hack NF" panose="020B0609030202020204" pitchFamily="50" charset="0"/>
              </a:rPr>
              <a:t>s?omething.txt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’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Returns True</a:t>
            </a:r>
          </a:p>
          <a:p>
            <a:pPr marL="0" indent="0">
              <a:buNone/>
            </a:pPr>
            <a:endParaRPr lang="en-US" sz="2000" dirty="0">
              <a:solidFill>
                <a:srgbClr val="333333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8B0000"/>
                </a:solidFill>
                <a:latin typeface="Hack NF" panose="020B0609030202020204" pitchFamily="50" charset="0"/>
              </a:rPr>
              <a:t>something.txt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A9A9A9"/>
                </a:solidFill>
                <a:latin typeface="Hack NF" panose="020B0609030202020204" pitchFamily="50" charset="0"/>
              </a:rPr>
              <a:t>-match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 err="1">
                <a:solidFill>
                  <a:srgbClr val="8B0000"/>
                </a:solidFill>
                <a:latin typeface="Hack NF" panose="020B0609030202020204" pitchFamily="50" charset="0"/>
              </a:rPr>
              <a:t>q?omething.txt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’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Returns True</a:t>
            </a:r>
          </a:p>
          <a:p>
            <a:pPr marL="0" indent="0">
              <a:buNone/>
            </a:pPr>
            <a:endParaRPr lang="en-US" sz="2000" dirty="0">
              <a:solidFill>
                <a:srgbClr val="333333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uFill>
                  <a:solidFill>
                    <a:srgbClr val="FF00FF"/>
                  </a:solidFill>
                </a:u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8B0000"/>
                </a:solidFill>
                <a:highlight>
                  <a:srgbClr val="00FF00"/>
                </a:highlight>
                <a:uFill>
                  <a:solidFill>
                    <a:srgbClr val="FF00FF"/>
                  </a:solidFill>
                </a:uFill>
                <a:latin typeface="Hack NF" panose="020B0609030202020204" pitchFamily="50" charset="0"/>
              </a:rPr>
              <a:t>o</a:t>
            </a:r>
            <a:r>
              <a:rPr lang="en-US" sz="2000" dirty="0">
                <a:solidFill>
                  <a:srgbClr val="8B0000"/>
                </a:solidFill>
                <a:highlight>
                  <a:srgbClr val="00FF00"/>
                </a:highlight>
                <a:latin typeface="Hack NF" panose="020B0609030202020204" pitchFamily="50" charset="0"/>
              </a:rPr>
              <a:t>mething.txt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A9A9A9"/>
                </a:solidFill>
                <a:latin typeface="Hack NF" panose="020B0609030202020204" pitchFamily="50" charset="0"/>
              </a:rPr>
              <a:t>-match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 err="1">
                <a:solidFill>
                  <a:srgbClr val="8B0000"/>
                </a:solidFill>
                <a:highlight>
                  <a:srgbClr val="00FF00"/>
                </a:highlight>
                <a:latin typeface="Hack NF" panose="020B0609030202020204" pitchFamily="50" charset="0"/>
              </a:rPr>
              <a:t>s?omething.txt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’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Returns True</a:t>
            </a: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01B959-125D-463D-A028-4E6A8A74A2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</p:spTree>
    <p:extLst>
      <p:ext uri="{BB962C8B-B14F-4D97-AF65-F5344CB8AC3E}">
        <p14:creationId xmlns:p14="http://schemas.microsoft.com/office/powerpoint/2010/main" val="3587720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4E051F-C0A0-47F0-95C4-0AB773092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Mark – Zero or One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58F2FC-9DD4-405C-A064-C9B751455C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8B0000"/>
                </a:solidFill>
                <a:latin typeface="Hack NF" panose="020B0609030202020204" pitchFamily="50" charset="0"/>
              </a:rPr>
              <a:t>something.txt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A9A9A9"/>
                </a:solidFill>
                <a:latin typeface="Hack NF" panose="020B0609030202020204" pitchFamily="50" charset="0"/>
              </a:rPr>
              <a:t>-match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 err="1">
                <a:solidFill>
                  <a:srgbClr val="8B0000"/>
                </a:solidFill>
                <a:latin typeface="Hack NF" panose="020B0609030202020204" pitchFamily="50" charset="0"/>
              </a:rPr>
              <a:t>s?omething.txt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’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Returns True</a:t>
            </a:r>
          </a:p>
          <a:p>
            <a:pPr marL="0" indent="0">
              <a:buNone/>
            </a:pPr>
            <a:endParaRPr lang="en-US" sz="2000" dirty="0">
              <a:solidFill>
                <a:srgbClr val="333333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8B0000"/>
                </a:solidFill>
                <a:latin typeface="Hack NF" panose="020B0609030202020204" pitchFamily="50" charset="0"/>
              </a:rPr>
              <a:t>something.txt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A9A9A9"/>
                </a:solidFill>
                <a:latin typeface="Hack NF" panose="020B0609030202020204" pitchFamily="50" charset="0"/>
              </a:rPr>
              <a:t>-match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 err="1">
                <a:solidFill>
                  <a:srgbClr val="8B0000"/>
                </a:solidFill>
                <a:latin typeface="Hack NF" panose="020B0609030202020204" pitchFamily="50" charset="0"/>
              </a:rPr>
              <a:t>q?omething.txt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’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Returns True</a:t>
            </a:r>
          </a:p>
          <a:p>
            <a:pPr marL="0" indent="0">
              <a:buNone/>
            </a:pPr>
            <a:endParaRPr lang="en-US" sz="2000" dirty="0">
              <a:solidFill>
                <a:srgbClr val="333333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8B0000"/>
                </a:solidFill>
                <a:latin typeface="Hack NF" panose="020B0609030202020204" pitchFamily="50" charset="0"/>
              </a:rPr>
              <a:t>omething.txt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A9A9A9"/>
                </a:solidFill>
                <a:latin typeface="Hack NF" panose="020B0609030202020204" pitchFamily="50" charset="0"/>
              </a:rPr>
              <a:t>-match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 err="1">
                <a:solidFill>
                  <a:srgbClr val="8B0000"/>
                </a:solidFill>
                <a:latin typeface="Hack NF" panose="020B0609030202020204" pitchFamily="50" charset="0"/>
              </a:rPr>
              <a:t>s?omething.txt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’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Returns True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8B0000"/>
                </a:solidFill>
                <a:latin typeface="Hack NF" panose="020B0609030202020204" pitchFamily="50" charset="0"/>
              </a:rPr>
              <a:t>omething.txt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A9A9A9"/>
                </a:solidFill>
                <a:latin typeface="Hack NF" panose="020B0609030202020204" pitchFamily="50" charset="0"/>
              </a:rPr>
              <a:t>-match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 err="1">
                <a:solidFill>
                  <a:srgbClr val="8B0000"/>
                </a:solidFill>
                <a:latin typeface="Hack NF" panose="020B0609030202020204" pitchFamily="50" charset="0"/>
              </a:rPr>
              <a:t>q?omething.txt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’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Returns True</a:t>
            </a:r>
            <a:endParaRPr lang="en-US" sz="2000" dirty="0">
              <a:solidFill>
                <a:srgbClr val="333333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01B959-125D-463D-A028-4E6A8A74A2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</p:spTree>
    <p:extLst>
      <p:ext uri="{BB962C8B-B14F-4D97-AF65-F5344CB8AC3E}">
        <p14:creationId xmlns:p14="http://schemas.microsoft.com/office/powerpoint/2010/main" val="1826569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4E051F-C0A0-47F0-95C4-0AB773092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Mark – Zero or One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58F2FC-9DD4-405C-A064-C9B751455C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8B0000"/>
                </a:solidFill>
                <a:latin typeface="Hack NF" panose="020B0609030202020204" pitchFamily="50" charset="0"/>
              </a:rPr>
              <a:t>something.txt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A9A9A9"/>
                </a:solidFill>
                <a:latin typeface="Hack NF" panose="020B0609030202020204" pitchFamily="50" charset="0"/>
              </a:rPr>
              <a:t>-match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 err="1">
                <a:solidFill>
                  <a:srgbClr val="8B0000"/>
                </a:solidFill>
                <a:latin typeface="Hack NF" panose="020B0609030202020204" pitchFamily="50" charset="0"/>
              </a:rPr>
              <a:t>s?omething.txt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’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Returns True</a:t>
            </a:r>
          </a:p>
          <a:p>
            <a:pPr marL="0" indent="0">
              <a:buNone/>
            </a:pPr>
            <a:endParaRPr lang="en-US" sz="2000" dirty="0">
              <a:solidFill>
                <a:srgbClr val="333333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8B0000"/>
                </a:solidFill>
                <a:latin typeface="Hack NF" panose="020B0609030202020204" pitchFamily="50" charset="0"/>
              </a:rPr>
              <a:t>something.txt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A9A9A9"/>
                </a:solidFill>
                <a:latin typeface="Hack NF" panose="020B0609030202020204" pitchFamily="50" charset="0"/>
              </a:rPr>
              <a:t>-match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 err="1">
                <a:solidFill>
                  <a:srgbClr val="8B0000"/>
                </a:solidFill>
                <a:latin typeface="Hack NF" panose="020B0609030202020204" pitchFamily="50" charset="0"/>
              </a:rPr>
              <a:t>q?omething.txt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’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Returns True</a:t>
            </a:r>
          </a:p>
          <a:p>
            <a:pPr marL="0" indent="0">
              <a:buNone/>
            </a:pPr>
            <a:endParaRPr lang="en-US" sz="2000" dirty="0">
              <a:solidFill>
                <a:srgbClr val="333333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8B0000"/>
                </a:solidFill>
                <a:latin typeface="Hack NF" panose="020B0609030202020204" pitchFamily="50" charset="0"/>
              </a:rPr>
              <a:t>omething.txt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A9A9A9"/>
                </a:solidFill>
                <a:latin typeface="Hack NF" panose="020B0609030202020204" pitchFamily="50" charset="0"/>
              </a:rPr>
              <a:t>-match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 err="1">
                <a:solidFill>
                  <a:srgbClr val="8B0000"/>
                </a:solidFill>
                <a:latin typeface="Hack NF" panose="020B0609030202020204" pitchFamily="50" charset="0"/>
              </a:rPr>
              <a:t>s?omething.txt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’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Returns True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8B0000"/>
                </a:solidFill>
                <a:latin typeface="Hack NF" panose="020B0609030202020204" pitchFamily="50" charset="0"/>
              </a:rPr>
              <a:t>omething.txt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A9A9A9"/>
                </a:solidFill>
                <a:latin typeface="Hack NF" panose="020B0609030202020204" pitchFamily="50" charset="0"/>
              </a:rPr>
              <a:t>-match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 err="1">
                <a:solidFill>
                  <a:srgbClr val="8B0000"/>
                </a:solidFill>
                <a:highlight>
                  <a:srgbClr val="FF00FF"/>
                </a:highlight>
                <a:latin typeface="Hack NF" panose="020B0609030202020204" pitchFamily="50" charset="0"/>
              </a:rPr>
              <a:t>q?</a:t>
            </a:r>
            <a:r>
              <a:rPr lang="en-US" sz="2000" dirty="0" err="1">
                <a:solidFill>
                  <a:srgbClr val="8B0000"/>
                </a:solidFill>
                <a:latin typeface="Hack NF" panose="020B0609030202020204" pitchFamily="50" charset="0"/>
              </a:rPr>
              <a:t>omething.txt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’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Returns True</a:t>
            </a:r>
            <a:endParaRPr lang="en-US" sz="2000" dirty="0">
              <a:solidFill>
                <a:srgbClr val="333333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01B959-125D-463D-A028-4E6A8A74A2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</p:spTree>
    <p:extLst>
      <p:ext uri="{BB962C8B-B14F-4D97-AF65-F5344CB8AC3E}">
        <p14:creationId xmlns:p14="http://schemas.microsoft.com/office/powerpoint/2010/main" val="240008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960D4-AB86-4CCD-8182-B6A7703489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Boolean Matching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AD5B71-B3D2-49D3-8D6F-AEA5C4D982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800" dirty="0" err="1">
                <a:solidFill>
                  <a:srgbClr val="8B0000"/>
                </a:solidFill>
                <a:highlight>
                  <a:srgbClr val="00FF00"/>
                </a:highlight>
                <a:latin typeface="Hack NF" panose="020B0609030202020204" pitchFamily="50" charset="0"/>
              </a:rPr>
              <a:t>something</a:t>
            </a:r>
            <a:r>
              <a:rPr lang="en-US" sz="2800" dirty="0" err="1">
                <a:solidFill>
                  <a:srgbClr val="8B0000"/>
                </a:solidFill>
                <a:latin typeface="Hack NF" panose="020B0609030202020204" pitchFamily="50" charset="0"/>
              </a:rPr>
              <a:t>one</a:t>
            </a:r>
            <a:r>
              <a:rPr lang="en-US" sz="28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8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800" dirty="0">
                <a:solidFill>
                  <a:srgbClr val="A9A9A9"/>
                </a:solidFill>
                <a:latin typeface="Hack NF" panose="020B0609030202020204" pitchFamily="50" charset="0"/>
              </a:rPr>
              <a:t>-match</a:t>
            </a:r>
            <a:r>
              <a:rPr lang="en-US" sz="28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8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800" dirty="0">
                <a:solidFill>
                  <a:srgbClr val="8B0000"/>
                </a:solidFill>
                <a:highlight>
                  <a:srgbClr val="00FF00"/>
                </a:highlight>
                <a:latin typeface="Hack NF" panose="020B0609030202020204" pitchFamily="50" charset="0"/>
              </a:rPr>
              <a:t>something</a:t>
            </a:r>
            <a:r>
              <a:rPr lang="en-US" sz="2800" dirty="0">
                <a:solidFill>
                  <a:srgbClr val="000000"/>
                </a:solidFill>
                <a:latin typeface="Hack NF" panose="020B0609030202020204" pitchFamily="50" charset="0"/>
              </a:rPr>
              <a:t>’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latin typeface="+mj-lt"/>
              </a:rPr>
              <a:t>Returns True</a:t>
            </a:r>
          </a:p>
          <a:p>
            <a:pPr marL="0" indent="0">
              <a:buNone/>
            </a:pPr>
            <a:endParaRPr lang="en-US" sz="2800" dirty="0">
              <a:solidFill>
                <a:srgbClr val="333333"/>
              </a:solidFill>
              <a:latin typeface="Hack NF" panose="020B0609030202020204" pitchFamily="50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4AE309-1B88-4977-86D3-1620E487AA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</p:spTree>
    <p:extLst>
      <p:ext uri="{BB962C8B-B14F-4D97-AF65-F5344CB8AC3E}">
        <p14:creationId xmlns:p14="http://schemas.microsoft.com/office/powerpoint/2010/main" val="4077422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4E051F-C0A0-47F0-95C4-0AB773092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Mark – Zero or One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58F2FC-9DD4-405C-A064-C9B751455C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8B0000"/>
                </a:solidFill>
                <a:latin typeface="Hack NF" panose="020B0609030202020204" pitchFamily="50" charset="0"/>
              </a:rPr>
              <a:t>something.txt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A9A9A9"/>
                </a:solidFill>
                <a:latin typeface="Hack NF" panose="020B0609030202020204" pitchFamily="50" charset="0"/>
              </a:rPr>
              <a:t>-match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 err="1">
                <a:solidFill>
                  <a:srgbClr val="8B0000"/>
                </a:solidFill>
                <a:latin typeface="Hack NF" panose="020B0609030202020204" pitchFamily="50" charset="0"/>
              </a:rPr>
              <a:t>s?omething.txt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’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Returns True</a:t>
            </a:r>
          </a:p>
          <a:p>
            <a:pPr marL="0" indent="0">
              <a:buNone/>
            </a:pPr>
            <a:endParaRPr lang="en-US" sz="2000" dirty="0">
              <a:solidFill>
                <a:srgbClr val="333333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8B0000"/>
                </a:solidFill>
                <a:latin typeface="Hack NF" panose="020B0609030202020204" pitchFamily="50" charset="0"/>
              </a:rPr>
              <a:t>something.txt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A9A9A9"/>
                </a:solidFill>
                <a:latin typeface="Hack NF" panose="020B0609030202020204" pitchFamily="50" charset="0"/>
              </a:rPr>
              <a:t>-match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 err="1">
                <a:solidFill>
                  <a:srgbClr val="8B0000"/>
                </a:solidFill>
                <a:latin typeface="Hack NF" panose="020B0609030202020204" pitchFamily="50" charset="0"/>
              </a:rPr>
              <a:t>q?omething.txt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’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Returns True</a:t>
            </a:r>
          </a:p>
          <a:p>
            <a:pPr marL="0" indent="0">
              <a:buNone/>
            </a:pPr>
            <a:endParaRPr lang="en-US" sz="2000" dirty="0">
              <a:solidFill>
                <a:srgbClr val="333333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8B0000"/>
                </a:solidFill>
                <a:latin typeface="Hack NF" panose="020B0609030202020204" pitchFamily="50" charset="0"/>
              </a:rPr>
              <a:t>omething.txt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A9A9A9"/>
                </a:solidFill>
                <a:latin typeface="Hack NF" panose="020B0609030202020204" pitchFamily="50" charset="0"/>
              </a:rPr>
              <a:t>-match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 err="1">
                <a:solidFill>
                  <a:srgbClr val="8B0000"/>
                </a:solidFill>
                <a:latin typeface="Hack NF" panose="020B0609030202020204" pitchFamily="50" charset="0"/>
              </a:rPr>
              <a:t>s?omething.txt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’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Returns True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8B0000"/>
                </a:solidFill>
                <a:latin typeface="Hack NF" panose="020B0609030202020204" pitchFamily="50" charset="0"/>
              </a:rPr>
              <a:t>omething.txt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A9A9A9"/>
                </a:solidFill>
                <a:latin typeface="Hack NF" panose="020B0609030202020204" pitchFamily="50" charset="0"/>
              </a:rPr>
              <a:t>-match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 err="1">
                <a:solidFill>
                  <a:srgbClr val="8B0000"/>
                </a:solidFill>
                <a:highlight>
                  <a:srgbClr val="FF00FF"/>
                </a:highlight>
                <a:latin typeface="Hack NF" panose="020B0609030202020204" pitchFamily="50" charset="0"/>
              </a:rPr>
              <a:t>q?</a:t>
            </a:r>
            <a:r>
              <a:rPr lang="en-US" sz="2000" dirty="0" err="1">
                <a:solidFill>
                  <a:srgbClr val="8B0000"/>
                </a:solidFill>
                <a:highlight>
                  <a:srgbClr val="00FFFF"/>
                </a:highlight>
                <a:latin typeface="Hack NF" panose="020B0609030202020204" pitchFamily="50" charset="0"/>
              </a:rPr>
              <a:t>omething.txt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’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Returns True</a:t>
            </a:r>
            <a:endParaRPr lang="en-US" sz="2000" dirty="0">
              <a:solidFill>
                <a:srgbClr val="333333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01B959-125D-463D-A028-4E6A8A74A2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</p:spTree>
    <p:extLst>
      <p:ext uri="{BB962C8B-B14F-4D97-AF65-F5344CB8AC3E}">
        <p14:creationId xmlns:p14="http://schemas.microsoft.com/office/powerpoint/2010/main" val="602674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4E051F-C0A0-47F0-95C4-0AB773092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Mark – Zero or One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58F2FC-9DD4-405C-A064-C9B751455C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8B0000"/>
                </a:solidFill>
                <a:latin typeface="Hack NF" panose="020B0609030202020204" pitchFamily="50" charset="0"/>
              </a:rPr>
              <a:t>something.txt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A9A9A9"/>
                </a:solidFill>
                <a:latin typeface="Hack NF" panose="020B0609030202020204" pitchFamily="50" charset="0"/>
              </a:rPr>
              <a:t>-match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 err="1">
                <a:solidFill>
                  <a:srgbClr val="8B0000"/>
                </a:solidFill>
                <a:latin typeface="Hack NF" panose="020B0609030202020204" pitchFamily="50" charset="0"/>
              </a:rPr>
              <a:t>s?omething.txt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’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Returns True</a:t>
            </a:r>
          </a:p>
          <a:p>
            <a:pPr marL="0" indent="0">
              <a:buNone/>
            </a:pPr>
            <a:endParaRPr lang="en-US" sz="2000" dirty="0">
              <a:solidFill>
                <a:srgbClr val="333333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8B0000"/>
                </a:solidFill>
                <a:latin typeface="Hack NF" panose="020B0609030202020204" pitchFamily="50" charset="0"/>
              </a:rPr>
              <a:t>something.txt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A9A9A9"/>
                </a:solidFill>
                <a:latin typeface="Hack NF" panose="020B0609030202020204" pitchFamily="50" charset="0"/>
              </a:rPr>
              <a:t>-match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 err="1">
                <a:solidFill>
                  <a:srgbClr val="8B0000"/>
                </a:solidFill>
                <a:latin typeface="Hack NF" panose="020B0609030202020204" pitchFamily="50" charset="0"/>
              </a:rPr>
              <a:t>q?omething.txt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’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Returns True</a:t>
            </a:r>
          </a:p>
          <a:p>
            <a:pPr marL="0" indent="0">
              <a:buNone/>
            </a:pPr>
            <a:endParaRPr lang="en-US" sz="2000" dirty="0">
              <a:solidFill>
                <a:srgbClr val="333333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8B0000"/>
                </a:solidFill>
                <a:latin typeface="Hack NF" panose="020B0609030202020204" pitchFamily="50" charset="0"/>
              </a:rPr>
              <a:t>omething.txt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A9A9A9"/>
                </a:solidFill>
                <a:latin typeface="Hack NF" panose="020B0609030202020204" pitchFamily="50" charset="0"/>
              </a:rPr>
              <a:t>-match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 err="1">
                <a:solidFill>
                  <a:srgbClr val="8B0000"/>
                </a:solidFill>
                <a:latin typeface="Hack NF" panose="020B0609030202020204" pitchFamily="50" charset="0"/>
              </a:rPr>
              <a:t>s?omething.txt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’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Returns True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8B0000"/>
                </a:solidFill>
                <a:highlight>
                  <a:srgbClr val="00FFFF"/>
                </a:highlight>
                <a:latin typeface="Hack NF" panose="020B0609030202020204" pitchFamily="50" charset="0"/>
              </a:rPr>
              <a:t>omething.txt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A9A9A9"/>
                </a:solidFill>
                <a:latin typeface="Hack NF" panose="020B0609030202020204" pitchFamily="50" charset="0"/>
              </a:rPr>
              <a:t>-match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 err="1">
                <a:solidFill>
                  <a:srgbClr val="8B0000"/>
                </a:solidFill>
                <a:highlight>
                  <a:srgbClr val="FF00FF"/>
                </a:highlight>
                <a:latin typeface="Hack NF" panose="020B0609030202020204" pitchFamily="50" charset="0"/>
              </a:rPr>
              <a:t>q?</a:t>
            </a:r>
            <a:r>
              <a:rPr lang="en-US" sz="2000" dirty="0" err="1">
                <a:solidFill>
                  <a:srgbClr val="8B0000"/>
                </a:solidFill>
                <a:highlight>
                  <a:srgbClr val="00FFFF"/>
                </a:highlight>
                <a:latin typeface="Hack NF" panose="020B0609030202020204" pitchFamily="50" charset="0"/>
              </a:rPr>
              <a:t>omething.txt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’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Returns True</a:t>
            </a:r>
            <a:endParaRPr lang="en-US" sz="2000" dirty="0">
              <a:solidFill>
                <a:srgbClr val="333333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01B959-125D-463D-A028-4E6A8A74A2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</p:spTree>
    <p:extLst>
      <p:ext uri="{BB962C8B-B14F-4D97-AF65-F5344CB8AC3E}">
        <p14:creationId xmlns:p14="http://schemas.microsoft.com/office/powerpoint/2010/main" val="3221670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4E051F-C0A0-47F0-95C4-0AB773092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Mark – Zero or One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58F2FC-9DD4-405C-A064-C9B751455C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8B0000"/>
                </a:solidFill>
                <a:latin typeface="Hack NF" panose="020B0609030202020204" pitchFamily="50" charset="0"/>
              </a:rPr>
              <a:t>something.txt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A9A9A9"/>
                </a:solidFill>
                <a:latin typeface="Hack NF" panose="020B0609030202020204" pitchFamily="50" charset="0"/>
              </a:rPr>
              <a:t>-match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 err="1">
                <a:solidFill>
                  <a:srgbClr val="8B0000"/>
                </a:solidFill>
                <a:latin typeface="Hack NF" panose="020B0609030202020204" pitchFamily="50" charset="0"/>
              </a:rPr>
              <a:t>s?omething.txt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’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Returns True</a:t>
            </a:r>
          </a:p>
          <a:p>
            <a:pPr marL="0" indent="0">
              <a:buNone/>
            </a:pPr>
            <a:endParaRPr lang="en-US" sz="2000" dirty="0">
              <a:solidFill>
                <a:srgbClr val="333333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8B0000"/>
                </a:solidFill>
                <a:latin typeface="Hack NF" panose="020B0609030202020204" pitchFamily="50" charset="0"/>
              </a:rPr>
              <a:t>something.txt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A9A9A9"/>
                </a:solidFill>
                <a:latin typeface="Hack NF" panose="020B0609030202020204" pitchFamily="50" charset="0"/>
              </a:rPr>
              <a:t>-match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 err="1">
                <a:solidFill>
                  <a:srgbClr val="8B0000"/>
                </a:solidFill>
                <a:latin typeface="Hack NF" panose="020B0609030202020204" pitchFamily="50" charset="0"/>
              </a:rPr>
              <a:t>q?omething.txt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’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Returns True</a:t>
            </a:r>
          </a:p>
          <a:p>
            <a:pPr marL="0" indent="0">
              <a:buNone/>
            </a:pPr>
            <a:endParaRPr lang="en-US" sz="2000" dirty="0">
              <a:solidFill>
                <a:srgbClr val="333333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8B0000"/>
                </a:solidFill>
                <a:latin typeface="Hack NF" panose="020B0609030202020204" pitchFamily="50" charset="0"/>
              </a:rPr>
              <a:t>omething.txt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A9A9A9"/>
                </a:solidFill>
                <a:latin typeface="Hack NF" panose="020B0609030202020204" pitchFamily="50" charset="0"/>
              </a:rPr>
              <a:t>-match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 err="1">
                <a:solidFill>
                  <a:srgbClr val="8B0000"/>
                </a:solidFill>
                <a:latin typeface="Hack NF" panose="020B0609030202020204" pitchFamily="50" charset="0"/>
              </a:rPr>
              <a:t>s?omething.txt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’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Returns True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u="heavy" dirty="0">
                <a:solidFill>
                  <a:srgbClr val="000000"/>
                </a:solidFill>
                <a:uFill>
                  <a:solidFill>
                    <a:srgbClr val="FF00FF"/>
                  </a:solidFill>
                </a:uFill>
                <a:latin typeface="Hack NF" panose="020B0609030202020204" pitchFamily="50" charset="0"/>
              </a:rPr>
              <a:t>'</a:t>
            </a:r>
            <a:r>
              <a:rPr lang="en-US" sz="2000" u="heavy" dirty="0">
                <a:solidFill>
                  <a:srgbClr val="8B0000"/>
                </a:solidFill>
                <a:highlight>
                  <a:srgbClr val="00FFFF"/>
                </a:highlight>
                <a:uFill>
                  <a:solidFill>
                    <a:srgbClr val="FF00FF"/>
                  </a:solidFill>
                </a:uFill>
                <a:latin typeface="Hack NF" panose="020B0609030202020204" pitchFamily="50" charset="0"/>
              </a:rPr>
              <a:t>o</a:t>
            </a:r>
            <a:r>
              <a:rPr lang="en-US" sz="2000" dirty="0">
                <a:solidFill>
                  <a:srgbClr val="8B0000"/>
                </a:solidFill>
                <a:highlight>
                  <a:srgbClr val="00FFFF"/>
                </a:highlight>
                <a:latin typeface="Hack NF" panose="020B0609030202020204" pitchFamily="50" charset="0"/>
              </a:rPr>
              <a:t>mething.txt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A9A9A9"/>
                </a:solidFill>
                <a:latin typeface="Hack NF" panose="020B0609030202020204" pitchFamily="50" charset="0"/>
              </a:rPr>
              <a:t>-match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 err="1">
                <a:solidFill>
                  <a:srgbClr val="8B0000"/>
                </a:solidFill>
                <a:highlight>
                  <a:srgbClr val="FF00FF"/>
                </a:highlight>
                <a:latin typeface="Hack NF" panose="020B0609030202020204" pitchFamily="50" charset="0"/>
              </a:rPr>
              <a:t>q?</a:t>
            </a:r>
            <a:r>
              <a:rPr lang="en-US" sz="2000" dirty="0" err="1">
                <a:solidFill>
                  <a:srgbClr val="8B0000"/>
                </a:solidFill>
                <a:highlight>
                  <a:srgbClr val="00FFFF"/>
                </a:highlight>
                <a:latin typeface="Hack NF" panose="020B0609030202020204" pitchFamily="50" charset="0"/>
              </a:rPr>
              <a:t>omething.txt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’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Returns True</a:t>
            </a:r>
            <a:endParaRPr lang="en-US" sz="2000" dirty="0">
              <a:solidFill>
                <a:srgbClr val="333333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01B959-125D-463D-A028-4E6A8A74A2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</p:spTree>
    <p:extLst>
      <p:ext uri="{BB962C8B-B14F-4D97-AF65-F5344CB8AC3E}">
        <p14:creationId xmlns:p14="http://schemas.microsoft.com/office/powerpoint/2010/main" val="1646959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4E051F-C0A0-47F0-95C4-0AB773092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Mark – Zero or One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58F2FC-9DD4-405C-A064-C9B751455C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8B0000"/>
                </a:solidFill>
                <a:latin typeface="Hack NF" panose="020B0609030202020204" pitchFamily="50" charset="0"/>
              </a:rPr>
              <a:t>something.txt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A9A9A9"/>
                </a:solidFill>
                <a:latin typeface="Hack NF" panose="020B0609030202020204" pitchFamily="50" charset="0"/>
              </a:rPr>
              <a:t>-match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 err="1">
                <a:solidFill>
                  <a:srgbClr val="8B0000"/>
                </a:solidFill>
                <a:latin typeface="Hack NF" panose="020B0609030202020204" pitchFamily="50" charset="0"/>
              </a:rPr>
              <a:t>s?omething.txt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’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Returns True</a:t>
            </a:r>
          </a:p>
          <a:p>
            <a:pPr marL="0" indent="0">
              <a:buNone/>
            </a:pPr>
            <a:endParaRPr lang="en-US" sz="2000" dirty="0">
              <a:solidFill>
                <a:srgbClr val="333333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8B0000"/>
                </a:solidFill>
                <a:latin typeface="Hack NF" panose="020B0609030202020204" pitchFamily="50" charset="0"/>
              </a:rPr>
              <a:t>something.txt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A9A9A9"/>
                </a:solidFill>
                <a:latin typeface="Hack NF" panose="020B0609030202020204" pitchFamily="50" charset="0"/>
              </a:rPr>
              <a:t>-match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 err="1">
                <a:solidFill>
                  <a:srgbClr val="8B0000"/>
                </a:solidFill>
                <a:latin typeface="Hack NF" panose="020B0609030202020204" pitchFamily="50" charset="0"/>
              </a:rPr>
              <a:t>q?omething.txt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’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Returns True</a:t>
            </a:r>
          </a:p>
          <a:p>
            <a:pPr marL="0" indent="0">
              <a:buNone/>
            </a:pPr>
            <a:endParaRPr lang="en-US" sz="2000" dirty="0">
              <a:solidFill>
                <a:srgbClr val="333333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8B0000"/>
                </a:solidFill>
                <a:latin typeface="Hack NF" panose="020B0609030202020204" pitchFamily="50" charset="0"/>
              </a:rPr>
              <a:t>omething.txt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A9A9A9"/>
                </a:solidFill>
                <a:latin typeface="Hack NF" panose="020B0609030202020204" pitchFamily="50" charset="0"/>
              </a:rPr>
              <a:t>-match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 err="1">
                <a:solidFill>
                  <a:srgbClr val="8B0000"/>
                </a:solidFill>
                <a:latin typeface="Hack NF" panose="020B0609030202020204" pitchFamily="50" charset="0"/>
              </a:rPr>
              <a:t>s?omething.txt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’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Returns True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uFill>
                  <a:solidFill>
                    <a:srgbClr val="FF00FF"/>
                  </a:solidFill>
                </a:u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8B0000"/>
                </a:solidFill>
                <a:highlight>
                  <a:srgbClr val="00FF00"/>
                </a:highlight>
                <a:uFill>
                  <a:solidFill>
                    <a:srgbClr val="FF00FF"/>
                  </a:solidFill>
                </a:uFill>
                <a:latin typeface="Hack NF" panose="020B0609030202020204" pitchFamily="50" charset="0"/>
              </a:rPr>
              <a:t>o</a:t>
            </a:r>
            <a:r>
              <a:rPr lang="en-US" sz="2000" dirty="0">
                <a:solidFill>
                  <a:srgbClr val="8B0000"/>
                </a:solidFill>
                <a:highlight>
                  <a:srgbClr val="00FF00"/>
                </a:highlight>
                <a:latin typeface="Hack NF" panose="020B0609030202020204" pitchFamily="50" charset="0"/>
              </a:rPr>
              <a:t>mething.txt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A9A9A9"/>
                </a:solidFill>
                <a:latin typeface="Hack NF" panose="020B0609030202020204" pitchFamily="50" charset="0"/>
              </a:rPr>
              <a:t>-match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 err="1">
                <a:solidFill>
                  <a:srgbClr val="8B0000"/>
                </a:solidFill>
                <a:highlight>
                  <a:srgbClr val="00FF00"/>
                </a:highlight>
                <a:latin typeface="Hack NF" panose="020B0609030202020204" pitchFamily="50" charset="0"/>
              </a:rPr>
              <a:t>q?omething.txt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’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Returns True</a:t>
            </a:r>
            <a:endParaRPr lang="en-US" sz="2000" dirty="0">
              <a:solidFill>
                <a:srgbClr val="333333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01B959-125D-463D-A028-4E6A8A74A2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</p:spTree>
    <p:extLst>
      <p:ext uri="{BB962C8B-B14F-4D97-AF65-F5344CB8AC3E}">
        <p14:creationId xmlns:p14="http://schemas.microsoft.com/office/powerpoint/2010/main" val="3820057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4E051F-C0A0-47F0-95C4-0AB773092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Mark – Zero or One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58F2FC-9DD4-405C-A064-C9B751455C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8B0000"/>
                </a:solidFill>
                <a:latin typeface="Hack NF" panose="020B0609030202020204" pitchFamily="50" charset="0"/>
              </a:rPr>
              <a:t>something.txt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A9A9A9"/>
                </a:solidFill>
                <a:latin typeface="Hack NF" panose="020B0609030202020204" pitchFamily="50" charset="0"/>
              </a:rPr>
              <a:t>-match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 err="1">
                <a:solidFill>
                  <a:srgbClr val="8B0000"/>
                </a:solidFill>
                <a:latin typeface="Hack NF" panose="020B0609030202020204" pitchFamily="50" charset="0"/>
              </a:rPr>
              <a:t>s?omething.txt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’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Returns True</a:t>
            </a:r>
          </a:p>
          <a:p>
            <a:pPr marL="0" indent="0">
              <a:buNone/>
            </a:pPr>
            <a:endParaRPr lang="en-US" sz="2000" dirty="0">
              <a:solidFill>
                <a:srgbClr val="333333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8B0000"/>
                </a:solidFill>
                <a:latin typeface="Hack NF" panose="020B0609030202020204" pitchFamily="50" charset="0"/>
              </a:rPr>
              <a:t>something.txt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A9A9A9"/>
                </a:solidFill>
                <a:latin typeface="Hack NF" panose="020B0609030202020204" pitchFamily="50" charset="0"/>
              </a:rPr>
              <a:t>-match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 err="1">
                <a:solidFill>
                  <a:srgbClr val="8B0000"/>
                </a:solidFill>
                <a:latin typeface="Hack NF" panose="020B0609030202020204" pitchFamily="50" charset="0"/>
              </a:rPr>
              <a:t>q?omething.txt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’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Returns True</a:t>
            </a:r>
          </a:p>
          <a:p>
            <a:pPr marL="0" indent="0">
              <a:buNone/>
            </a:pPr>
            <a:endParaRPr lang="en-US" sz="2000" dirty="0">
              <a:solidFill>
                <a:srgbClr val="333333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8B0000"/>
                </a:solidFill>
                <a:latin typeface="Hack NF" panose="020B0609030202020204" pitchFamily="50" charset="0"/>
              </a:rPr>
              <a:t>omething.txt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A9A9A9"/>
                </a:solidFill>
                <a:latin typeface="Hack NF" panose="020B0609030202020204" pitchFamily="50" charset="0"/>
              </a:rPr>
              <a:t>-match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 err="1">
                <a:solidFill>
                  <a:srgbClr val="8B0000"/>
                </a:solidFill>
                <a:latin typeface="Hack NF" panose="020B0609030202020204" pitchFamily="50" charset="0"/>
              </a:rPr>
              <a:t>s?omething.txt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’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Returns True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uFill>
                  <a:solidFill>
                    <a:srgbClr val="FF00FF"/>
                  </a:solidFill>
                </a:u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8B0000"/>
                </a:solidFill>
                <a:uFill>
                  <a:solidFill>
                    <a:srgbClr val="FF00FF"/>
                  </a:solidFill>
                </a:uFill>
                <a:latin typeface="Hack NF" panose="020B0609030202020204" pitchFamily="50" charset="0"/>
              </a:rPr>
              <a:t>o</a:t>
            </a:r>
            <a:r>
              <a:rPr lang="en-US" sz="2000" dirty="0">
                <a:solidFill>
                  <a:srgbClr val="8B0000"/>
                </a:solidFill>
                <a:latin typeface="Hack NF" panose="020B0609030202020204" pitchFamily="50" charset="0"/>
              </a:rPr>
              <a:t>mething.txt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A9A9A9"/>
                </a:solidFill>
                <a:latin typeface="Hack NF" panose="020B0609030202020204" pitchFamily="50" charset="0"/>
              </a:rPr>
              <a:t>-match</a:t>
            </a:r>
            <a:r>
              <a:rPr lang="en-US" sz="20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000" dirty="0" err="1">
                <a:solidFill>
                  <a:srgbClr val="8B0000"/>
                </a:solidFill>
                <a:latin typeface="Hack NF" panose="020B0609030202020204" pitchFamily="50" charset="0"/>
              </a:rPr>
              <a:t>q?omething.txt</a:t>
            </a: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’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Hack NF" panose="020B0609030202020204" pitchFamily="50" charset="0"/>
              </a:rPr>
              <a:t>Returns True</a:t>
            </a:r>
            <a:endParaRPr lang="en-US" sz="2000" dirty="0">
              <a:solidFill>
                <a:srgbClr val="333333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01B959-125D-463D-A028-4E6A8A74A2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</p:spTree>
    <p:extLst>
      <p:ext uri="{BB962C8B-B14F-4D97-AF65-F5344CB8AC3E}">
        <p14:creationId xmlns:p14="http://schemas.microsoft.com/office/powerpoint/2010/main" val="1648091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13F4B-A43C-4D72-B48A-33BF251E5F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Special Symbols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8CF51C-BB7E-4B24-A86F-C8A177D478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^\where things </a:t>
            </a:r>
            <a:r>
              <a:rPr lang="en-US" dirty="0" err="1"/>
              <a:t>st</a:t>
            </a:r>
            <a:r>
              <a:rPr lang="en-US" dirty="0"/>
              <a:t>\Art getting \weir\d$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7014B5-7413-434A-90EE-202FB986E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</p:spTree>
    <p:extLst>
      <p:ext uri="{BB962C8B-B14F-4D97-AF65-F5344CB8AC3E}">
        <p14:creationId xmlns:p14="http://schemas.microsoft.com/office/powerpoint/2010/main" val="1580494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6CA34E-3B18-4320-BD00-D9F819E2BF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 (Period) – Any Character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428F78-AD98-4A44-B389-9CA71A7496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dirty="0">
                <a:solidFill>
                  <a:srgbClr val="8B0000"/>
                </a:solidFill>
                <a:latin typeface="Hack NF" panose="020B0609030202020204" pitchFamily="50" charset="0"/>
              </a:rPr>
              <a:t>something</a:t>
            </a:r>
            <a:r>
              <a:rPr lang="en-US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dirty="0">
                <a:solidFill>
                  <a:srgbClr val="A9A9A9"/>
                </a:solidFill>
                <a:latin typeface="Hack NF" panose="020B0609030202020204" pitchFamily="50" charset="0"/>
              </a:rPr>
              <a:t>-match</a:t>
            </a:r>
            <a:r>
              <a:rPr lang="en-US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dirty="0" err="1">
                <a:solidFill>
                  <a:srgbClr val="8B0000"/>
                </a:solidFill>
                <a:latin typeface="Hack NF" panose="020B0609030202020204" pitchFamily="50" charset="0"/>
              </a:rPr>
              <a:t>some.hing</a:t>
            </a:r>
            <a:r>
              <a:rPr lang="en-US" dirty="0">
                <a:solidFill>
                  <a:srgbClr val="000000"/>
                </a:solidFill>
                <a:latin typeface="Hack NF" panose="020B0609030202020204" pitchFamily="50" charset="0"/>
              </a:rPr>
              <a:t>’</a:t>
            </a:r>
            <a:endParaRPr lang="en-US" dirty="0">
              <a:solidFill>
                <a:srgbClr val="333333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r>
              <a:rPr lang="en-US" dirty="0"/>
              <a:t>Returns True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42E740-B614-4090-AD1A-E0FDD92BFC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</p:spTree>
    <p:extLst>
      <p:ext uri="{BB962C8B-B14F-4D97-AF65-F5344CB8AC3E}">
        <p14:creationId xmlns:p14="http://schemas.microsoft.com/office/powerpoint/2010/main" val="2810556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6CA34E-3B18-4320-BD00-D9F819E2BF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 (Period) – Any Character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428F78-AD98-4A44-B389-9CA71A7496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dirty="0">
                <a:solidFill>
                  <a:srgbClr val="8B0000"/>
                </a:solidFill>
                <a:latin typeface="Hack NF" panose="020B0609030202020204" pitchFamily="50" charset="0"/>
              </a:rPr>
              <a:t>something</a:t>
            </a:r>
            <a:r>
              <a:rPr lang="en-US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dirty="0">
                <a:solidFill>
                  <a:srgbClr val="A9A9A9"/>
                </a:solidFill>
                <a:latin typeface="Hack NF" panose="020B0609030202020204" pitchFamily="50" charset="0"/>
              </a:rPr>
              <a:t>-match</a:t>
            </a:r>
            <a:r>
              <a:rPr lang="en-US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dirty="0" err="1">
                <a:solidFill>
                  <a:srgbClr val="8B0000"/>
                </a:solidFill>
                <a:highlight>
                  <a:srgbClr val="FF00FF"/>
                </a:highlight>
                <a:latin typeface="Hack NF" panose="020B0609030202020204" pitchFamily="50" charset="0"/>
              </a:rPr>
              <a:t>some</a:t>
            </a:r>
            <a:r>
              <a:rPr lang="en-US" dirty="0" err="1">
                <a:solidFill>
                  <a:srgbClr val="8B0000"/>
                </a:solidFill>
                <a:latin typeface="Hack NF" panose="020B0609030202020204" pitchFamily="50" charset="0"/>
              </a:rPr>
              <a:t>.hing</a:t>
            </a:r>
            <a:r>
              <a:rPr lang="en-US" dirty="0">
                <a:solidFill>
                  <a:srgbClr val="000000"/>
                </a:solidFill>
                <a:latin typeface="Hack NF" panose="020B0609030202020204" pitchFamily="50" charset="0"/>
              </a:rPr>
              <a:t>’</a:t>
            </a:r>
            <a:endParaRPr lang="en-US" dirty="0">
              <a:solidFill>
                <a:srgbClr val="333333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r>
              <a:rPr lang="en-US" dirty="0"/>
              <a:t>Returns True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42E740-B614-4090-AD1A-E0FDD92BFC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</p:spTree>
    <p:extLst>
      <p:ext uri="{BB962C8B-B14F-4D97-AF65-F5344CB8AC3E}">
        <p14:creationId xmlns:p14="http://schemas.microsoft.com/office/powerpoint/2010/main" val="1517868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6CA34E-3B18-4320-BD00-D9F819E2BF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 (Period) – Any Character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428F78-AD98-4A44-B389-9CA71A7496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dirty="0">
                <a:solidFill>
                  <a:srgbClr val="8B0000"/>
                </a:solidFill>
                <a:latin typeface="Hack NF" panose="020B0609030202020204" pitchFamily="50" charset="0"/>
              </a:rPr>
              <a:t>something</a:t>
            </a:r>
            <a:r>
              <a:rPr lang="en-US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dirty="0">
                <a:solidFill>
                  <a:srgbClr val="A9A9A9"/>
                </a:solidFill>
                <a:latin typeface="Hack NF" panose="020B0609030202020204" pitchFamily="50" charset="0"/>
              </a:rPr>
              <a:t>-match</a:t>
            </a:r>
            <a:r>
              <a:rPr lang="en-US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dirty="0" err="1">
                <a:solidFill>
                  <a:srgbClr val="8B0000"/>
                </a:solidFill>
                <a:highlight>
                  <a:srgbClr val="FF00FF"/>
                </a:highlight>
                <a:latin typeface="Hack NF" panose="020B0609030202020204" pitchFamily="50" charset="0"/>
              </a:rPr>
              <a:t>some</a:t>
            </a:r>
            <a:r>
              <a:rPr lang="en-US" dirty="0" err="1">
                <a:solidFill>
                  <a:srgbClr val="8B0000"/>
                </a:solidFill>
                <a:latin typeface="Hack NF" panose="020B0609030202020204" pitchFamily="50" charset="0"/>
              </a:rPr>
              <a:t>.</a:t>
            </a:r>
            <a:r>
              <a:rPr lang="en-US" dirty="0" err="1">
                <a:solidFill>
                  <a:srgbClr val="8B0000"/>
                </a:solidFill>
                <a:highlight>
                  <a:srgbClr val="00FFFF"/>
                </a:highlight>
                <a:latin typeface="Hack NF" panose="020B0609030202020204" pitchFamily="50" charset="0"/>
              </a:rPr>
              <a:t>hing</a:t>
            </a:r>
            <a:r>
              <a:rPr lang="en-US" dirty="0">
                <a:solidFill>
                  <a:srgbClr val="000000"/>
                </a:solidFill>
                <a:latin typeface="Hack NF" panose="020B0609030202020204" pitchFamily="50" charset="0"/>
              </a:rPr>
              <a:t>’</a:t>
            </a:r>
            <a:endParaRPr lang="en-US" dirty="0">
              <a:solidFill>
                <a:srgbClr val="333333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r>
              <a:rPr lang="en-US" dirty="0"/>
              <a:t>Returns True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42E740-B614-4090-AD1A-E0FDD92BFC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</p:spTree>
    <p:extLst>
      <p:ext uri="{BB962C8B-B14F-4D97-AF65-F5344CB8AC3E}">
        <p14:creationId xmlns:p14="http://schemas.microsoft.com/office/powerpoint/2010/main" val="1385551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6CA34E-3B18-4320-BD00-D9F819E2BF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 (Period) – Any Character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428F78-AD98-4A44-B389-9CA71A7496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dirty="0">
                <a:solidFill>
                  <a:srgbClr val="8B0000"/>
                </a:solidFill>
                <a:latin typeface="Hack NF" panose="020B0609030202020204" pitchFamily="50" charset="0"/>
              </a:rPr>
              <a:t>something</a:t>
            </a:r>
            <a:r>
              <a:rPr lang="en-US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dirty="0">
                <a:solidFill>
                  <a:srgbClr val="A9A9A9"/>
                </a:solidFill>
                <a:latin typeface="Hack NF" panose="020B0609030202020204" pitchFamily="50" charset="0"/>
              </a:rPr>
              <a:t>-match</a:t>
            </a:r>
            <a:r>
              <a:rPr lang="en-US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dirty="0" err="1">
                <a:solidFill>
                  <a:srgbClr val="8B0000"/>
                </a:solidFill>
                <a:highlight>
                  <a:srgbClr val="FF00FF"/>
                </a:highlight>
                <a:latin typeface="Hack NF" panose="020B0609030202020204" pitchFamily="50" charset="0"/>
              </a:rPr>
              <a:t>some</a:t>
            </a:r>
            <a:r>
              <a:rPr lang="en-US" dirty="0" err="1">
                <a:solidFill>
                  <a:srgbClr val="8B0000"/>
                </a:solidFill>
                <a:highlight>
                  <a:srgbClr val="FFFF00"/>
                </a:highlight>
                <a:latin typeface="Hack NF" panose="020B0609030202020204" pitchFamily="50" charset="0"/>
              </a:rPr>
              <a:t>.</a:t>
            </a:r>
            <a:r>
              <a:rPr lang="en-US" dirty="0" err="1">
                <a:solidFill>
                  <a:srgbClr val="8B0000"/>
                </a:solidFill>
                <a:highlight>
                  <a:srgbClr val="00FFFF"/>
                </a:highlight>
                <a:latin typeface="Hack NF" panose="020B0609030202020204" pitchFamily="50" charset="0"/>
              </a:rPr>
              <a:t>hing</a:t>
            </a:r>
            <a:r>
              <a:rPr lang="en-US" dirty="0">
                <a:solidFill>
                  <a:srgbClr val="000000"/>
                </a:solidFill>
                <a:latin typeface="Hack NF" panose="020B0609030202020204" pitchFamily="50" charset="0"/>
              </a:rPr>
              <a:t>’</a:t>
            </a:r>
            <a:endParaRPr lang="en-US" dirty="0">
              <a:solidFill>
                <a:srgbClr val="333333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r>
              <a:rPr lang="en-US" dirty="0"/>
              <a:t>Returns True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42E740-B614-4090-AD1A-E0FDD92BFC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</p:spTree>
    <p:extLst>
      <p:ext uri="{BB962C8B-B14F-4D97-AF65-F5344CB8AC3E}">
        <p14:creationId xmlns:p14="http://schemas.microsoft.com/office/powerpoint/2010/main" val="299523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960D4-AB86-4CCD-8182-B6A7703489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Boolean Matching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AD5B71-B3D2-49D3-8D6F-AEA5C4D982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800" dirty="0" err="1">
                <a:solidFill>
                  <a:srgbClr val="8B0000"/>
                </a:solidFill>
                <a:latin typeface="Hack NF" panose="020B0609030202020204" pitchFamily="50" charset="0"/>
              </a:rPr>
              <a:t>somethingone</a:t>
            </a:r>
            <a:r>
              <a:rPr lang="en-US" sz="28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8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800" dirty="0">
                <a:solidFill>
                  <a:srgbClr val="A9A9A9"/>
                </a:solidFill>
                <a:latin typeface="Hack NF" panose="020B0609030202020204" pitchFamily="50" charset="0"/>
              </a:rPr>
              <a:t>-match</a:t>
            </a:r>
            <a:r>
              <a:rPr lang="en-US" sz="28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8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800" dirty="0">
                <a:solidFill>
                  <a:srgbClr val="8B0000"/>
                </a:solidFill>
                <a:latin typeface="Hack NF" panose="020B0609030202020204" pitchFamily="50" charset="0"/>
              </a:rPr>
              <a:t>something</a:t>
            </a:r>
            <a:r>
              <a:rPr lang="en-US" sz="2800" dirty="0">
                <a:solidFill>
                  <a:srgbClr val="000000"/>
                </a:solidFill>
                <a:latin typeface="Hack NF" panose="020B0609030202020204" pitchFamily="50" charset="0"/>
              </a:rPr>
              <a:t>’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latin typeface="+mj-lt"/>
              </a:rPr>
              <a:t>Returns True</a:t>
            </a:r>
          </a:p>
          <a:p>
            <a:pPr marL="0" indent="0">
              <a:buNone/>
            </a:pPr>
            <a:endParaRPr lang="en-US" sz="2800" dirty="0">
              <a:solidFill>
                <a:srgbClr val="333333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800" dirty="0" err="1">
                <a:solidFill>
                  <a:srgbClr val="8B0000"/>
                </a:solidFill>
                <a:latin typeface="Hack NF" panose="020B0609030202020204" pitchFamily="50" charset="0"/>
              </a:rPr>
              <a:t>somethingone</a:t>
            </a:r>
            <a:r>
              <a:rPr lang="en-US" sz="28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8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800" dirty="0">
                <a:solidFill>
                  <a:srgbClr val="A9A9A9"/>
                </a:solidFill>
                <a:latin typeface="Hack NF" panose="020B0609030202020204" pitchFamily="50" charset="0"/>
              </a:rPr>
              <a:t>-match</a:t>
            </a:r>
            <a:r>
              <a:rPr lang="en-US" sz="28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8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800" dirty="0">
                <a:solidFill>
                  <a:srgbClr val="8B0000"/>
                </a:solidFill>
                <a:latin typeface="Hack NF" panose="020B0609030202020204" pitchFamily="50" charset="0"/>
              </a:rPr>
              <a:t>pickles</a:t>
            </a:r>
            <a:r>
              <a:rPr lang="en-US" sz="2800" dirty="0">
                <a:solidFill>
                  <a:srgbClr val="000000"/>
                </a:solidFill>
                <a:latin typeface="Hack NF" panose="020B0609030202020204" pitchFamily="50" charset="0"/>
              </a:rPr>
              <a:t>’</a:t>
            </a:r>
            <a:endParaRPr lang="en-US" sz="2800" dirty="0">
              <a:solidFill>
                <a:srgbClr val="333333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r>
              <a:rPr lang="en-US" sz="2800" dirty="0"/>
              <a:t>Returns False</a:t>
            </a:r>
          </a:p>
          <a:p>
            <a:pPr marL="0" indent="0">
              <a:buNone/>
            </a:pPr>
            <a:endParaRPr lang="en-US" sz="2800" dirty="0">
              <a:solidFill>
                <a:srgbClr val="333333"/>
              </a:solidFill>
              <a:latin typeface="Hack NF" panose="020B0609030202020204" pitchFamily="50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4AE309-1B88-4977-86D3-1620E487AA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</p:spTree>
    <p:extLst>
      <p:ext uri="{BB962C8B-B14F-4D97-AF65-F5344CB8AC3E}">
        <p14:creationId xmlns:p14="http://schemas.microsoft.com/office/powerpoint/2010/main" val="1865493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6CA34E-3B18-4320-BD00-D9F819E2BF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 (Period) – Any Character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428F78-AD98-4A44-B389-9CA71A7496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dirty="0">
                <a:solidFill>
                  <a:srgbClr val="8B0000"/>
                </a:solidFill>
                <a:highlight>
                  <a:srgbClr val="FF00FF"/>
                </a:highlight>
                <a:latin typeface="Hack NF" panose="020B0609030202020204" pitchFamily="50" charset="0"/>
              </a:rPr>
              <a:t>some</a:t>
            </a:r>
            <a:r>
              <a:rPr lang="en-US" dirty="0">
                <a:solidFill>
                  <a:srgbClr val="8B0000"/>
                </a:solidFill>
                <a:latin typeface="Hack NF" panose="020B0609030202020204" pitchFamily="50" charset="0"/>
              </a:rPr>
              <a:t>thing</a:t>
            </a:r>
            <a:r>
              <a:rPr lang="en-US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dirty="0">
                <a:solidFill>
                  <a:srgbClr val="A9A9A9"/>
                </a:solidFill>
                <a:latin typeface="Hack NF" panose="020B0609030202020204" pitchFamily="50" charset="0"/>
              </a:rPr>
              <a:t>-match</a:t>
            </a:r>
            <a:r>
              <a:rPr lang="en-US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dirty="0" err="1">
                <a:solidFill>
                  <a:srgbClr val="8B0000"/>
                </a:solidFill>
                <a:highlight>
                  <a:srgbClr val="FF00FF"/>
                </a:highlight>
                <a:latin typeface="Hack NF" panose="020B0609030202020204" pitchFamily="50" charset="0"/>
              </a:rPr>
              <a:t>some</a:t>
            </a:r>
            <a:r>
              <a:rPr lang="en-US" dirty="0" err="1">
                <a:solidFill>
                  <a:srgbClr val="8B0000"/>
                </a:solidFill>
                <a:highlight>
                  <a:srgbClr val="FFFF00"/>
                </a:highlight>
                <a:latin typeface="Hack NF" panose="020B0609030202020204" pitchFamily="50" charset="0"/>
              </a:rPr>
              <a:t>.</a:t>
            </a:r>
            <a:r>
              <a:rPr lang="en-US" dirty="0" err="1">
                <a:solidFill>
                  <a:srgbClr val="8B0000"/>
                </a:solidFill>
                <a:highlight>
                  <a:srgbClr val="00FFFF"/>
                </a:highlight>
                <a:latin typeface="Hack NF" panose="020B0609030202020204" pitchFamily="50" charset="0"/>
              </a:rPr>
              <a:t>hing</a:t>
            </a:r>
            <a:r>
              <a:rPr lang="en-US" dirty="0">
                <a:solidFill>
                  <a:srgbClr val="000000"/>
                </a:solidFill>
                <a:latin typeface="Hack NF" panose="020B0609030202020204" pitchFamily="50" charset="0"/>
              </a:rPr>
              <a:t>’</a:t>
            </a:r>
            <a:endParaRPr lang="en-US" dirty="0">
              <a:solidFill>
                <a:srgbClr val="333333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r>
              <a:rPr lang="en-US" dirty="0"/>
              <a:t>Returns True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42E740-B614-4090-AD1A-E0FDD92BFC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</p:spTree>
    <p:extLst>
      <p:ext uri="{BB962C8B-B14F-4D97-AF65-F5344CB8AC3E}">
        <p14:creationId xmlns:p14="http://schemas.microsoft.com/office/powerpoint/2010/main" val="3005398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6CA34E-3B18-4320-BD00-D9F819E2BF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 (Period) – Any Character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428F78-AD98-4A44-B389-9CA71A7496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dirty="0">
                <a:solidFill>
                  <a:srgbClr val="8B0000"/>
                </a:solidFill>
                <a:highlight>
                  <a:srgbClr val="FF00FF"/>
                </a:highlight>
                <a:latin typeface="Hack NF" panose="020B0609030202020204" pitchFamily="50" charset="0"/>
              </a:rPr>
              <a:t>some</a:t>
            </a:r>
            <a:r>
              <a:rPr lang="en-US" dirty="0">
                <a:solidFill>
                  <a:srgbClr val="8B0000"/>
                </a:solidFill>
                <a:latin typeface="Hack NF" panose="020B0609030202020204" pitchFamily="50" charset="0"/>
              </a:rPr>
              <a:t>t</a:t>
            </a:r>
            <a:r>
              <a:rPr lang="en-US" dirty="0">
                <a:solidFill>
                  <a:srgbClr val="8B0000"/>
                </a:solidFill>
                <a:highlight>
                  <a:srgbClr val="00FFFF"/>
                </a:highlight>
                <a:latin typeface="Hack NF" panose="020B0609030202020204" pitchFamily="50" charset="0"/>
              </a:rPr>
              <a:t>hing</a:t>
            </a:r>
            <a:r>
              <a:rPr lang="en-US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dirty="0">
                <a:solidFill>
                  <a:srgbClr val="A9A9A9"/>
                </a:solidFill>
                <a:latin typeface="Hack NF" panose="020B0609030202020204" pitchFamily="50" charset="0"/>
              </a:rPr>
              <a:t>-match</a:t>
            </a:r>
            <a:r>
              <a:rPr lang="en-US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dirty="0" err="1">
                <a:solidFill>
                  <a:srgbClr val="8B0000"/>
                </a:solidFill>
                <a:highlight>
                  <a:srgbClr val="FF00FF"/>
                </a:highlight>
                <a:latin typeface="Hack NF" panose="020B0609030202020204" pitchFamily="50" charset="0"/>
              </a:rPr>
              <a:t>some</a:t>
            </a:r>
            <a:r>
              <a:rPr lang="en-US" dirty="0" err="1">
                <a:solidFill>
                  <a:srgbClr val="8B0000"/>
                </a:solidFill>
                <a:highlight>
                  <a:srgbClr val="FFFF00"/>
                </a:highlight>
                <a:latin typeface="Hack NF" panose="020B0609030202020204" pitchFamily="50" charset="0"/>
              </a:rPr>
              <a:t>.</a:t>
            </a:r>
            <a:r>
              <a:rPr lang="en-US" dirty="0" err="1">
                <a:solidFill>
                  <a:srgbClr val="8B0000"/>
                </a:solidFill>
                <a:highlight>
                  <a:srgbClr val="00FFFF"/>
                </a:highlight>
                <a:latin typeface="Hack NF" panose="020B0609030202020204" pitchFamily="50" charset="0"/>
              </a:rPr>
              <a:t>hing</a:t>
            </a:r>
            <a:r>
              <a:rPr lang="en-US" dirty="0">
                <a:solidFill>
                  <a:srgbClr val="000000"/>
                </a:solidFill>
                <a:latin typeface="Hack NF" panose="020B0609030202020204" pitchFamily="50" charset="0"/>
              </a:rPr>
              <a:t>’</a:t>
            </a:r>
            <a:endParaRPr lang="en-US" dirty="0">
              <a:solidFill>
                <a:srgbClr val="333333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r>
              <a:rPr lang="en-US" dirty="0"/>
              <a:t>Returns True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42E740-B614-4090-AD1A-E0FDD92BFC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</p:spTree>
    <p:extLst>
      <p:ext uri="{BB962C8B-B14F-4D97-AF65-F5344CB8AC3E}">
        <p14:creationId xmlns:p14="http://schemas.microsoft.com/office/powerpoint/2010/main" val="1485140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6CA34E-3B18-4320-BD00-D9F819E2BF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 (Period) – Any Character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428F78-AD98-4A44-B389-9CA71A7496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dirty="0">
                <a:solidFill>
                  <a:srgbClr val="8B0000"/>
                </a:solidFill>
                <a:highlight>
                  <a:srgbClr val="FF00FF"/>
                </a:highlight>
                <a:latin typeface="Hack NF" panose="020B0609030202020204" pitchFamily="50" charset="0"/>
              </a:rPr>
              <a:t>some</a:t>
            </a:r>
            <a:r>
              <a:rPr lang="en-US" dirty="0">
                <a:solidFill>
                  <a:srgbClr val="8B0000"/>
                </a:solidFill>
                <a:highlight>
                  <a:srgbClr val="FFFF00"/>
                </a:highlight>
                <a:latin typeface="Hack NF" panose="020B0609030202020204" pitchFamily="50" charset="0"/>
              </a:rPr>
              <a:t>t</a:t>
            </a:r>
            <a:r>
              <a:rPr lang="en-US" dirty="0">
                <a:solidFill>
                  <a:srgbClr val="8B0000"/>
                </a:solidFill>
                <a:highlight>
                  <a:srgbClr val="00FFFF"/>
                </a:highlight>
                <a:latin typeface="Hack NF" panose="020B0609030202020204" pitchFamily="50" charset="0"/>
              </a:rPr>
              <a:t>hing</a:t>
            </a:r>
            <a:r>
              <a:rPr lang="en-US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dirty="0">
                <a:solidFill>
                  <a:srgbClr val="A9A9A9"/>
                </a:solidFill>
                <a:latin typeface="Hack NF" panose="020B0609030202020204" pitchFamily="50" charset="0"/>
              </a:rPr>
              <a:t>-match</a:t>
            </a:r>
            <a:r>
              <a:rPr lang="en-US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dirty="0" err="1">
                <a:solidFill>
                  <a:srgbClr val="8B0000"/>
                </a:solidFill>
                <a:highlight>
                  <a:srgbClr val="FF00FF"/>
                </a:highlight>
                <a:latin typeface="Hack NF" panose="020B0609030202020204" pitchFamily="50" charset="0"/>
              </a:rPr>
              <a:t>some</a:t>
            </a:r>
            <a:r>
              <a:rPr lang="en-US" dirty="0" err="1">
                <a:solidFill>
                  <a:srgbClr val="8B0000"/>
                </a:solidFill>
                <a:highlight>
                  <a:srgbClr val="FFFF00"/>
                </a:highlight>
                <a:latin typeface="Hack NF" panose="020B0609030202020204" pitchFamily="50" charset="0"/>
              </a:rPr>
              <a:t>.</a:t>
            </a:r>
            <a:r>
              <a:rPr lang="en-US" dirty="0" err="1">
                <a:solidFill>
                  <a:srgbClr val="8B0000"/>
                </a:solidFill>
                <a:highlight>
                  <a:srgbClr val="00FFFF"/>
                </a:highlight>
                <a:latin typeface="Hack NF" panose="020B0609030202020204" pitchFamily="50" charset="0"/>
              </a:rPr>
              <a:t>hing</a:t>
            </a:r>
            <a:r>
              <a:rPr lang="en-US" dirty="0">
                <a:solidFill>
                  <a:srgbClr val="000000"/>
                </a:solidFill>
                <a:latin typeface="Hack NF" panose="020B0609030202020204" pitchFamily="50" charset="0"/>
              </a:rPr>
              <a:t>’</a:t>
            </a:r>
            <a:endParaRPr lang="en-US" dirty="0">
              <a:solidFill>
                <a:srgbClr val="333333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r>
              <a:rPr lang="en-US" dirty="0"/>
              <a:t>Returns True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42E740-B614-4090-AD1A-E0FDD92BFC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</p:spTree>
    <p:extLst>
      <p:ext uri="{BB962C8B-B14F-4D97-AF65-F5344CB8AC3E}">
        <p14:creationId xmlns:p14="http://schemas.microsoft.com/office/powerpoint/2010/main" val="1597855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6CA34E-3B18-4320-BD00-D9F819E2BF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 (Period) – Any Character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428F78-AD98-4A44-B389-9CA71A7496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dirty="0">
                <a:solidFill>
                  <a:srgbClr val="8B0000"/>
                </a:solidFill>
                <a:highlight>
                  <a:srgbClr val="00FF00"/>
                </a:highlight>
                <a:latin typeface="Hack NF" panose="020B0609030202020204" pitchFamily="50" charset="0"/>
              </a:rPr>
              <a:t>something</a:t>
            </a:r>
            <a:r>
              <a:rPr lang="en-US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dirty="0">
                <a:solidFill>
                  <a:srgbClr val="A9A9A9"/>
                </a:solidFill>
                <a:latin typeface="Hack NF" panose="020B0609030202020204" pitchFamily="50" charset="0"/>
              </a:rPr>
              <a:t>-match</a:t>
            </a:r>
            <a:r>
              <a:rPr lang="en-US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dirty="0" err="1">
                <a:solidFill>
                  <a:srgbClr val="8B0000"/>
                </a:solidFill>
                <a:highlight>
                  <a:srgbClr val="00FF00"/>
                </a:highlight>
                <a:latin typeface="Hack NF" panose="020B0609030202020204" pitchFamily="50" charset="0"/>
              </a:rPr>
              <a:t>some.hing</a:t>
            </a:r>
            <a:r>
              <a:rPr lang="en-US" dirty="0">
                <a:solidFill>
                  <a:srgbClr val="000000"/>
                </a:solidFill>
                <a:latin typeface="Hack NF" panose="020B0609030202020204" pitchFamily="50" charset="0"/>
              </a:rPr>
              <a:t>’</a:t>
            </a:r>
            <a:endParaRPr lang="en-US" dirty="0">
              <a:solidFill>
                <a:srgbClr val="333333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r>
              <a:rPr lang="en-US" dirty="0"/>
              <a:t>Returns True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42E740-B614-4090-AD1A-E0FDD92BFC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</p:spTree>
    <p:extLst>
      <p:ext uri="{BB962C8B-B14F-4D97-AF65-F5344CB8AC3E}">
        <p14:creationId xmlns:p14="http://schemas.microsoft.com/office/powerpoint/2010/main" val="3885883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6CA34E-3B18-4320-BD00-D9F819E2BF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 (Period) – Any Character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428F78-AD98-4A44-B389-9CA71A7496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dirty="0">
                <a:solidFill>
                  <a:srgbClr val="8B0000"/>
                </a:solidFill>
                <a:latin typeface="Hack NF" panose="020B0609030202020204" pitchFamily="50" charset="0"/>
              </a:rPr>
              <a:t>something</a:t>
            </a:r>
            <a:r>
              <a:rPr lang="en-US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dirty="0">
                <a:solidFill>
                  <a:srgbClr val="A9A9A9"/>
                </a:solidFill>
                <a:latin typeface="Hack NF" panose="020B0609030202020204" pitchFamily="50" charset="0"/>
              </a:rPr>
              <a:t>-match</a:t>
            </a:r>
            <a:r>
              <a:rPr lang="en-US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dirty="0" err="1">
                <a:solidFill>
                  <a:srgbClr val="8B0000"/>
                </a:solidFill>
                <a:latin typeface="Hack NF" panose="020B0609030202020204" pitchFamily="50" charset="0"/>
              </a:rPr>
              <a:t>some.hing</a:t>
            </a:r>
            <a:r>
              <a:rPr lang="en-US" dirty="0">
                <a:solidFill>
                  <a:srgbClr val="000000"/>
                </a:solidFill>
                <a:latin typeface="Hack NF" panose="020B0609030202020204" pitchFamily="50" charset="0"/>
              </a:rPr>
              <a:t>’</a:t>
            </a:r>
            <a:endParaRPr lang="en-US" dirty="0">
              <a:solidFill>
                <a:srgbClr val="333333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r>
              <a:rPr lang="en-US" dirty="0"/>
              <a:t>Returns True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42E740-B614-4090-AD1A-E0FDD92BFC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</p:spTree>
    <p:extLst>
      <p:ext uri="{BB962C8B-B14F-4D97-AF65-F5344CB8AC3E}">
        <p14:creationId xmlns:p14="http://schemas.microsoft.com/office/powerpoint/2010/main" val="3335206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9C93A1-CCCA-4F19-BCEC-0946D81CBE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\n – New 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4B0BEC-A281-4051-8E81-7FB5BF0331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8B0000"/>
                </a:solidFill>
                <a:latin typeface="Hack NF" panose="020B0609030202020204" pitchFamily="50" charset="0"/>
              </a:rPr>
              <a:t>@"</a:t>
            </a:r>
            <a:endParaRPr lang="en-US" sz="2400" dirty="0">
              <a:solidFill>
                <a:srgbClr val="333333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8B0000"/>
                </a:solidFill>
                <a:latin typeface="Hack NF" panose="020B0609030202020204" pitchFamily="50" charset="0"/>
              </a:rPr>
              <a:t>This is some multi</a:t>
            </a:r>
            <a:endParaRPr lang="en-US" sz="2400" dirty="0">
              <a:solidFill>
                <a:srgbClr val="333333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8B0000"/>
                </a:solidFill>
                <a:latin typeface="Hack NF" panose="020B0609030202020204" pitchFamily="50" charset="0"/>
              </a:rPr>
              <a:t>line text</a:t>
            </a:r>
            <a:endParaRPr lang="en-US" sz="2400" dirty="0">
              <a:solidFill>
                <a:srgbClr val="333333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8B0000"/>
                </a:solidFill>
                <a:latin typeface="Hack NF" panose="020B0609030202020204" pitchFamily="50" charset="0"/>
              </a:rPr>
              <a:t>"@</a:t>
            </a:r>
            <a:r>
              <a:rPr lang="en-US" sz="24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400" dirty="0">
                <a:solidFill>
                  <a:srgbClr val="A9A9A9"/>
                </a:solidFill>
                <a:latin typeface="Hack NF" panose="020B0609030202020204" pitchFamily="50" charset="0"/>
              </a:rPr>
              <a:t>-match</a:t>
            </a:r>
            <a:r>
              <a:rPr lang="en-US" sz="24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400" dirty="0">
                <a:solidFill>
                  <a:srgbClr val="8B0000"/>
                </a:solidFill>
                <a:latin typeface="Hack NF" panose="020B0609030202020204" pitchFamily="50" charset="0"/>
              </a:rPr>
              <a:t>\n</a:t>
            </a: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’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333333"/>
                </a:solidFill>
                <a:latin typeface="Hack NF" panose="020B0609030202020204" pitchFamily="50" charset="0"/>
              </a:rPr>
              <a:t>Returns True</a:t>
            </a:r>
          </a:p>
          <a:p>
            <a:pPr marL="0" indent="0">
              <a:buNone/>
            </a:pPr>
            <a:endParaRPr lang="en-US" sz="2400" dirty="0">
              <a:solidFill>
                <a:srgbClr val="333333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A66F75-C7E6-4777-BEF4-ACA49A0F82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</p:spTree>
    <p:extLst>
      <p:ext uri="{BB962C8B-B14F-4D97-AF65-F5344CB8AC3E}">
        <p14:creationId xmlns:p14="http://schemas.microsoft.com/office/powerpoint/2010/main" val="3861531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9C93A1-CCCA-4F19-BCEC-0946D81CBE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\n – New 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4B0BEC-A281-4051-8E81-7FB5BF0331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8B0000"/>
                </a:solidFill>
                <a:latin typeface="Hack NF" panose="020B0609030202020204" pitchFamily="50" charset="0"/>
              </a:rPr>
              <a:t>@"</a:t>
            </a:r>
            <a:endParaRPr lang="en-US" sz="2400" dirty="0">
              <a:solidFill>
                <a:srgbClr val="333333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8B0000"/>
                </a:solidFill>
                <a:latin typeface="Hack NF" panose="020B0609030202020204" pitchFamily="50" charset="0"/>
              </a:rPr>
              <a:t>This is some multi</a:t>
            </a:r>
            <a:endParaRPr lang="en-US" sz="2400" dirty="0">
              <a:solidFill>
                <a:srgbClr val="333333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8B0000"/>
                </a:solidFill>
                <a:latin typeface="Hack NF" panose="020B0609030202020204" pitchFamily="50" charset="0"/>
              </a:rPr>
              <a:t>line text</a:t>
            </a:r>
            <a:endParaRPr lang="en-US" sz="2400" dirty="0">
              <a:solidFill>
                <a:srgbClr val="333333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8B0000"/>
                </a:solidFill>
                <a:latin typeface="Hack NF" panose="020B0609030202020204" pitchFamily="50" charset="0"/>
              </a:rPr>
              <a:t>"@</a:t>
            </a:r>
            <a:r>
              <a:rPr lang="en-US" sz="24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400" dirty="0">
                <a:solidFill>
                  <a:srgbClr val="A9A9A9"/>
                </a:solidFill>
                <a:latin typeface="Hack NF" panose="020B0609030202020204" pitchFamily="50" charset="0"/>
              </a:rPr>
              <a:t>-match</a:t>
            </a:r>
            <a:r>
              <a:rPr lang="en-US" sz="24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400" dirty="0">
                <a:solidFill>
                  <a:srgbClr val="8B0000"/>
                </a:solidFill>
                <a:highlight>
                  <a:srgbClr val="00FF00"/>
                </a:highlight>
                <a:latin typeface="Hack NF" panose="020B0609030202020204" pitchFamily="50" charset="0"/>
              </a:rPr>
              <a:t>\n</a:t>
            </a: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’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333333"/>
                </a:solidFill>
                <a:latin typeface="Hack NF" panose="020B0609030202020204" pitchFamily="50" charset="0"/>
              </a:rPr>
              <a:t>Returns True</a:t>
            </a:r>
          </a:p>
          <a:p>
            <a:pPr marL="0" indent="0">
              <a:buNone/>
            </a:pPr>
            <a:endParaRPr lang="en-US" sz="2400" dirty="0">
              <a:solidFill>
                <a:srgbClr val="333333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A66F75-C7E6-4777-BEF4-ACA49A0F82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</p:spTree>
    <p:extLst>
      <p:ext uri="{BB962C8B-B14F-4D97-AF65-F5344CB8AC3E}">
        <p14:creationId xmlns:p14="http://schemas.microsoft.com/office/powerpoint/2010/main" val="3485898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9C93A1-CCCA-4F19-BCEC-0946D81CBE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\n – New 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4B0BEC-A281-4051-8E81-7FB5BF0331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8B0000"/>
                </a:solidFill>
                <a:latin typeface="Hack NF" panose="020B0609030202020204" pitchFamily="50" charset="0"/>
              </a:rPr>
              <a:t>@"</a:t>
            </a:r>
            <a:endParaRPr lang="en-US" sz="2400" dirty="0">
              <a:solidFill>
                <a:srgbClr val="333333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8B0000"/>
                </a:solidFill>
                <a:latin typeface="Hack NF" panose="020B0609030202020204" pitchFamily="50" charset="0"/>
              </a:rPr>
              <a:t>This is some multi</a:t>
            </a:r>
            <a:r>
              <a:rPr lang="en-US" sz="2400" dirty="0">
                <a:solidFill>
                  <a:srgbClr val="00FF00"/>
                </a:solidFill>
                <a:highlight>
                  <a:srgbClr val="00FF00"/>
                </a:highlight>
                <a:latin typeface="Hack NF" panose="020B0609030202020204" pitchFamily="50" charset="0"/>
              </a:rPr>
              <a:t>🤫</a:t>
            </a:r>
            <a:endParaRPr lang="en-US" sz="2400" dirty="0">
              <a:solidFill>
                <a:srgbClr val="00FF00"/>
              </a:solidFill>
              <a:highlight>
                <a:srgbClr val="00FF00"/>
              </a:highlight>
              <a:uFill>
                <a:solidFill>
                  <a:srgbClr val="92D050"/>
                </a:solidFill>
              </a:uFill>
              <a:latin typeface="Hack NF" panose="020B0609030202020204" pitchFamily="50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8B0000"/>
                </a:solidFill>
                <a:latin typeface="Hack NF" panose="020B0609030202020204" pitchFamily="50" charset="0"/>
              </a:rPr>
              <a:t>line text</a:t>
            </a:r>
            <a:endParaRPr lang="en-US" sz="2400" dirty="0">
              <a:solidFill>
                <a:srgbClr val="333333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8B0000"/>
                </a:solidFill>
                <a:latin typeface="Hack NF" panose="020B0609030202020204" pitchFamily="50" charset="0"/>
              </a:rPr>
              <a:t>"@</a:t>
            </a:r>
            <a:r>
              <a:rPr lang="en-US" sz="24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400" dirty="0">
                <a:solidFill>
                  <a:srgbClr val="A9A9A9"/>
                </a:solidFill>
                <a:latin typeface="Hack NF" panose="020B0609030202020204" pitchFamily="50" charset="0"/>
              </a:rPr>
              <a:t>-match</a:t>
            </a:r>
            <a:r>
              <a:rPr lang="en-US" sz="24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400" dirty="0">
                <a:solidFill>
                  <a:srgbClr val="8B0000"/>
                </a:solidFill>
                <a:highlight>
                  <a:srgbClr val="00FF00"/>
                </a:highlight>
                <a:latin typeface="Hack NF" panose="020B0609030202020204" pitchFamily="50" charset="0"/>
              </a:rPr>
              <a:t>\n</a:t>
            </a: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’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333333"/>
                </a:solidFill>
                <a:latin typeface="Hack NF" panose="020B0609030202020204" pitchFamily="50" charset="0"/>
              </a:rPr>
              <a:t>Returns True</a:t>
            </a:r>
          </a:p>
          <a:p>
            <a:pPr marL="0" indent="0">
              <a:buNone/>
            </a:pPr>
            <a:endParaRPr lang="en-US" sz="2400" dirty="0">
              <a:solidFill>
                <a:srgbClr val="333333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A66F75-C7E6-4777-BEF4-ACA49A0F82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</p:spTree>
    <p:extLst>
      <p:ext uri="{BB962C8B-B14F-4D97-AF65-F5344CB8AC3E}">
        <p14:creationId xmlns:p14="http://schemas.microsoft.com/office/powerpoint/2010/main" val="2615915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9C93A1-CCCA-4F19-BCEC-0946D81CBE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\n – New 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4B0BEC-A281-4051-8E81-7FB5BF0331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8B0000"/>
                </a:solidFill>
                <a:latin typeface="Hack NF" panose="020B0609030202020204" pitchFamily="50" charset="0"/>
              </a:rPr>
              <a:t>@"</a:t>
            </a:r>
            <a:endParaRPr lang="en-US" sz="2400" dirty="0">
              <a:solidFill>
                <a:srgbClr val="333333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8B0000"/>
                </a:solidFill>
                <a:latin typeface="Hack NF" panose="020B0609030202020204" pitchFamily="50" charset="0"/>
              </a:rPr>
              <a:t>This is some multi</a:t>
            </a:r>
            <a:endParaRPr lang="en-US" sz="2400" dirty="0">
              <a:solidFill>
                <a:srgbClr val="333333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8B0000"/>
                </a:solidFill>
                <a:latin typeface="Hack NF" panose="020B0609030202020204" pitchFamily="50" charset="0"/>
              </a:rPr>
              <a:t>line text</a:t>
            </a:r>
            <a:endParaRPr lang="en-US" sz="2400" dirty="0">
              <a:solidFill>
                <a:srgbClr val="333333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8B0000"/>
                </a:solidFill>
                <a:latin typeface="Hack NF" panose="020B0609030202020204" pitchFamily="50" charset="0"/>
              </a:rPr>
              <a:t>"@</a:t>
            </a:r>
            <a:r>
              <a:rPr lang="en-US" sz="24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400" dirty="0">
                <a:solidFill>
                  <a:srgbClr val="A9A9A9"/>
                </a:solidFill>
                <a:latin typeface="Hack NF" panose="020B0609030202020204" pitchFamily="50" charset="0"/>
              </a:rPr>
              <a:t>-match</a:t>
            </a:r>
            <a:r>
              <a:rPr lang="en-US" sz="24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400" dirty="0">
                <a:solidFill>
                  <a:srgbClr val="8B0000"/>
                </a:solidFill>
                <a:latin typeface="Hack NF" panose="020B0609030202020204" pitchFamily="50" charset="0"/>
              </a:rPr>
              <a:t>\n</a:t>
            </a: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’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333333"/>
                </a:solidFill>
                <a:latin typeface="Hack NF" panose="020B0609030202020204" pitchFamily="50" charset="0"/>
              </a:rPr>
              <a:t>Returns True</a:t>
            </a:r>
          </a:p>
          <a:p>
            <a:pPr marL="0" indent="0">
              <a:buNone/>
            </a:pPr>
            <a:endParaRPr lang="en-US" sz="2400" dirty="0">
              <a:solidFill>
                <a:srgbClr val="333333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400" dirty="0">
                <a:solidFill>
                  <a:srgbClr val="8B0000"/>
                </a:solidFill>
                <a:latin typeface="Hack NF" panose="020B0609030202020204" pitchFamily="50" charset="0"/>
              </a:rPr>
              <a:t>no new line</a:t>
            </a: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4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400" dirty="0">
                <a:solidFill>
                  <a:srgbClr val="A9A9A9"/>
                </a:solidFill>
                <a:latin typeface="Hack NF" panose="020B0609030202020204" pitchFamily="50" charset="0"/>
              </a:rPr>
              <a:t>-match</a:t>
            </a:r>
            <a:r>
              <a:rPr lang="en-US" sz="24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400" dirty="0">
                <a:solidFill>
                  <a:srgbClr val="8B0000"/>
                </a:solidFill>
                <a:latin typeface="Hack NF" panose="020B0609030202020204" pitchFamily="50" charset="0"/>
              </a:rPr>
              <a:t>\n</a:t>
            </a: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’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Returns False</a:t>
            </a:r>
            <a:endParaRPr lang="en-US" sz="2400" dirty="0">
              <a:solidFill>
                <a:srgbClr val="333333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A66F75-C7E6-4777-BEF4-ACA49A0F82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</p:spTree>
    <p:extLst>
      <p:ext uri="{BB962C8B-B14F-4D97-AF65-F5344CB8AC3E}">
        <p14:creationId xmlns:p14="http://schemas.microsoft.com/office/powerpoint/2010/main" val="1941986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9C93A1-CCCA-4F19-BCEC-0946D81CBE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\n – New 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4B0BEC-A281-4051-8E81-7FB5BF0331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8B0000"/>
                </a:solidFill>
                <a:latin typeface="Hack NF" panose="020B0609030202020204" pitchFamily="50" charset="0"/>
              </a:rPr>
              <a:t>@"</a:t>
            </a:r>
            <a:endParaRPr lang="en-US" sz="2400" dirty="0">
              <a:solidFill>
                <a:srgbClr val="333333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8B0000"/>
                </a:solidFill>
                <a:latin typeface="Hack NF" panose="020B0609030202020204" pitchFamily="50" charset="0"/>
              </a:rPr>
              <a:t>This is some multi</a:t>
            </a:r>
            <a:endParaRPr lang="en-US" sz="2400" dirty="0">
              <a:solidFill>
                <a:srgbClr val="333333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8B0000"/>
                </a:solidFill>
                <a:latin typeface="Hack NF" panose="020B0609030202020204" pitchFamily="50" charset="0"/>
              </a:rPr>
              <a:t>line text</a:t>
            </a:r>
            <a:endParaRPr lang="en-US" sz="2400" dirty="0">
              <a:solidFill>
                <a:srgbClr val="333333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8B0000"/>
                </a:solidFill>
                <a:latin typeface="Hack NF" panose="020B0609030202020204" pitchFamily="50" charset="0"/>
              </a:rPr>
              <a:t>"@</a:t>
            </a:r>
            <a:r>
              <a:rPr lang="en-US" sz="24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400" dirty="0">
                <a:solidFill>
                  <a:srgbClr val="A9A9A9"/>
                </a:solidFill>
                <a:latin typeface="Hack NF" panose="020B0609030202020204" pitchFamily="50" charset="0"/>
              </a:rPr>
              <a:t>-match</a:t>
            </a:r>
            <a:r>
              <a:rPr lang="en-US" sz="24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400" dirty="0">
                <a:solidFill>
                  <a:srgbClr val="8B0000"/>
                </a:solidFill>
                <a:latin typeface="Hack NF" panose="020B0609030202020204" pitchFamily="50" charset="0"/>
              </a:rPr>
              <a:t>\n</a:t>
            </a: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’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333333"/>
                </a:solidFill>
                <a:latin typeface="Hack NF" panose="020B0609030202020204" pitchFamily="50" charset="0"/>
              </a:rPr>
              <a:t>Returns True</a:t>
            </a:r>
          </a:p>
          <a:p>
            <a:pPr marL="0" indent="0">
              <a:buNone/>
            </a:pPr>
            <a:endParaRPr lang="en-US" sz="2400" dirty="0">
              <a:solidFill>
                <a:srgbClr val="333333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400" dirty="0">
                <a:solidFill>
                  <a:srgbClr val="8B0000"/>
                </a:solidFill>
                <a:latin typeface="Hack NF" panose="020B0609030202020204" pitchFamily="50" charset="0"/>
              </a:rPr>
              <a:t>no new line</a:t>
            </a: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4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400" dirty="0">
                <a:solidFill>
                  <a:srgbClr val="A9A9A9"/>
                </a:solidFill>
                <a:latin typeface="Hack NF" panose="020B0609030202020204" pitchFamily="50" charset="0"/>
              </a:rPr>
              <a:t>-match</a:t>
            </a:r>
            <a:r>
              <a:rPr lang="en-US" sz="24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400" dirty="0">
                <a:solidFill>
                  <a:srgbClr val="8B0000"/>
                </a:solidFill>
                <a:highlight>
                  <a:srgbClr val="FF0000"/>
                </a:highlight>
                <a:latin typeface="Hack NF" panose="020B0609030202020204" pitchFamily="50" charset="0"/>
              </a:rPr>
              <a:t>\n</a:t>
            </a: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’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Returns False</a:t>
            </a:r>
            <a:endParaRPr lang="en-US" sz="2400" dirty="0">
              <a:solidFill>
                <a:srgbClr val="333333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A66F75-C7E6-4777-BEF4-ACA49A0F82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</p:spTree>
    <p:extLst>
      <p:ext uri="{BB962C8B-B14F-4D97-AF65-F5344CB8AC3E}">
        <p14:creationId xmlns:p14="http://schemas.microsoft.com/office/powerpoint/2010/main" val="1212290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960D4-AB86-4CCD-8182-B6A7703489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Boolean Matching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AD5B71-B3D2-49D3-8D6F-AEA5C4D982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800" dirty="0" err="1">
                <a:solidFill>
                  <a:srgbClr val="8B0000"/>
                </a:solidFill>
                <a:latin typeface="Hack NF" panose="020B0609030202020204" pitchFamily="50" charset="0"/>
              </a:rPr>
              <a:t>somethingone</a:t>
            </a:r>
            <a:r>
              <a:rPr lang="en-US" sz="28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8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800" dirty="0">
                <a:solidFill>
                  <a:srgbClr val="A9A9A9"/>
                </a:solidFill>
                <a:latin typeface="Hack NF" panose="020B0609030202020204" pitchFamily="50" charset="0"/>
              </a:rPr>
              <a:t>-match</a:t>
            </a:r>
            <a:r>
              <a:rPr lang="en-US" sz="28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8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800" dirty="0">
                <a:solidFill>
                  <a:srgbClr val="8B0000"/>
                </a:solidFill>
                <a:latin typeface="Hack NF" panose="020B0609030202020204" pitchFamily="50" charset="0"/>
              </a:rPr>
              <a:t>something</a:t>
            </a:r>
            <a:r>
              <a:rPr lang="en-US" sz="2800" dirty="0">
                <a:solidFill>
                  <a:srgbClr val="000000"/>
                </a:solidFill>
                <a:latin typeface="Hack NF" panose="020B0609030202020204" pitchFamily="50" charset="0"/>
              </a:rPr>
              <a:t>’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latin typeface="+mj-lt"/>
              </a:rPr>
              <a:t>Returns True</a:t>
            </a:r>
          </a:p>
          <a:p>
            <a:pPr marL="0" indent="0">
              <a:buNone/>
            </a:pPr>
            <a:endParaRPr lang="en-US" sz="2800" dirty="0">
              <a:solidFill>
                <a:srgbClr val="333333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800" dirty="0" err="1">
                <a:solidFill>
                  <a:srgbClr val="8B0000"/>
                </a:solidFill>
                <a:latin typeface="Hack NF" panose="020B0609030202020204" pitchFamily="50" charset="0"/>
              </a:rPr>
              <a:t>somethingone</a:t>
            </a:r>
            <a:r>
              <a:rPr lang="en-US" sz="28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8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800" dirty="0">
                <a:solidFill>
                  <a:srgbClr val="A9A9A9"/>
                </a:solidFill>
                <a:latin typeface="Hack NF" panose="020B0609030202020204" pitchFamily="50" charset="0"/>
              </a:rPr>
              <a:t>-match</a:t>
            </a:r>
            <a:r>
              <a:rPr lang="en-US" sz="28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8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800" dirty="0">
                <a:solidFill>
                  <a:srgbClr val="8B0000"/>
                </a:solidFill>
                <a:highlight>
                  <a:srgbClr val="FF0000"/>
                </a:highlight>
                <a:latin typeface="Hack NF" panose="020B0609030202020204" pitchFamily="50" charset="0"/>
              </a:rPr>
              <a:t>pickles</a:t>
            </a:r>
            <a:r>
              <a:rPr lang="en-US" sz="2800" dirty="0">
                <a:solidFill>
                  <a:srgbClr val="000000"/>
                </a:solidFill>
                <a:latin typeface="Hack NF" panose="020B0609030202020204" pitchFamily="50" charset="0"/>
              </a:rPr>
              <a:t>’</a:t>
            </a:r>
            <a:endParaRPr lang="en-US" sz="2800" dirty="0">
              <a:solidFill>
                <a:srgbClr val="333333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r>
              <a:rPr lang="en-US" sz="2800" dirty="0"/>
              <a:t>Returns False</a:t>
            </a:r>
          </a:p>
          <a:p>
            <a:pPr marL="0" indent="0">
              <a:buNone/>
            </a:pPr>
            <a:endParaRPr lang="en-US" sz="2800" dirty="0">
              <a:solidFill>
                <a:srgbClr val="333333"/>
              </a:solidFill>
              <a:latin typeface="Hack NF" panose="020B0609030202020204" pitchFamily="50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4AE309-1B88-4977-86D3-1620E487AA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</p:spTree>
    <p:extLst>
      <p:ext uri="{BB962C8B-B14F-4D97-AF65-F5344CB8AC3E}">
        <p14:creationId xmlns:p14="http://schemas.microsoft.com/office/powerpoint/2010/main" val="266366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9C93A1-CCCA-4F19-BCEC-0946D81CBE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\n – New 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4B0BEC-A281-4051-8E81-7FB5BF0331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8B0000"/>
                </a:solidFill>
                <a:latin typeface="Hack NF" panose="020B0609030202020204" pitchFamily="50" charset="0"/>
              </a:rPr>
              <a:t>@"</a:t>
            </a:r>
            <a:endParaRPr lang="en-US" sz="2400" dirty="0">
              <a:solidFill>
                <a:srgbClr val="333333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8B0000"/>
                </a:solidFill>
                <a:latin typeface="Hack NF" panose="020B0609030202020204" pitchFamily="50" charset="0"/>
              </a:rPr>
              <a:t>This is some multi</a:t>
            </a:r>
            <a:endParaRPr lang="en-US" sz="2400" dirty="0">
              <a:solidFill>
                <a:srgbClr val="333333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8B0000"/>
                </a:solidFill>
                <a:latin typeface="Hack NF" panose="020B0609030202020204" pitchFamily="50" charset="0"/>
              </a:rPr>
              <a:t>line text</a:t>
            </a:r>
            <a:endParaRPr lang="en-US" sz="2400" dirty="0">
              <a:solidFill>
                <a:srgbClr val="333333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8B0000"/>
                </a:solidFill>
                <a:latin typeface="Hack NF" panose="020B0609030202020204" pitchFamily="50" charset="0"/>
              </a:rPr>
              <a:t>"@</a:t>
            </a:r>
            <a:r>
              <a:rPr lang="en-US" sz="24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400" dirty="0">
                <a:solidFill>
                  <a:srgbClr val="A9A9A9"/>
                </a:solidFill>
                <a:latin typeface="Hack NF" panose="020B0609030202020204" pitchFamily="50" charset="0"/>
              </a:rPr>
              <a:t>-match</a:t>
            </a:r>
            <a:r>
              <a:rPr lang="en-US" sz="24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400" dirty="0">
                <a:solidFill>
                  <a:srgbClr val="8B0000"/>
                </a:solidFill>
                <a:latin typeface="Hack NF" panose="020B0609030202020204" pitchFamily="50" charset="0"/>
              </a:rPr>
              <a:t>\n</a:t>
            </a: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’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333333"/>
                </a:solidFill>
                <a:latin typeface="Hack NF" panose="020B0609030202020204" pitchFamily="50" charset="0"/>
              </a:rPr>
              <a:t>Returns True</a:t>
            </a:r>
          </a:p>
          <a:p>
            <a:pPr marL="0" indent="0">
              <a:buNone/>
            </a:pPr>
            <a:endParaRPr lang="en-US" sz="2400" dirty="0">
              <a:solidFill>
                <a:srgbClr val="333333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400" dirty="0">
                <a:solidFill>
                  <a:srgbClr val="8B0000"/>
                </a:solidFill>
                <a:latin typeface="Hack NF" panose="020B0609030202020204" pitchFamily="50" charset="0"/>
              </a:rPr>
              <a:t>no new line</a:t>
            </a: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4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400" dirty="0">
                <a:solidFill>
                  <a:srgbClr val="A9A9A9"/>
                </a:solidFill>
                <a:latin typeface="Hack NF" panose="020B0609030202020204" pitchFamily="50" charset="0"/>
              </a:rPr>
              <a:t>-match</a:t>
            </a:r>
            <a:r>
              <a:rPr lang="en-US" sz="2400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sz="2400" dirty="0">
                <a:solidFill>
                  <a:srgbClr val="8B0000"/>
                </a:solidFill>
                <a:latin typeface="Hack NF" panose="020B0609030202020204" pitchFamily="50" charset="0"/>
              </a:rPr>
              <a:t>\n</a:t>
            </a: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’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Hack NF" panose="020B0609030202020204" pitchFamily="50" charset="0"/>
              </a:rPr>
              <a:t>Returns False</a:t>
            </a:r>
            <a:endParaRPr lang="en-US" sz="2400" dirty="0">
              <a:solidFill>
                <a:srgbClr val="333333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A66F75-C7E6-4777-BEF4-ACA49A0F82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</p:spTree>
    <p:extLst>
      <p:ext uri="{BB962C8B-B14F-4D97-AF65-F5344CB8AC3E}">
        <p14:creationId xmlns:p14="http://schemas.microsoft.com/office/powerpoint/2010/main" val="3012739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F604A8-ADE7-4926-8B05-685517E50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\d - Numbers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8AB20D-D976-4CBF-8915-9E2876FD7D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dirty="0">
                <a:solidFill>
                  <a:srgbClr val="8B0000"/>
                </a:solidFill>
                <a:latin typeface="Hack NF" panose="020B0609030202020204" pitchFamily="50" charset="0"/>
              </a:rPr>
              <a:t>123</a:t>
            </a:r>
            <a:r>
              <a:rPr lang="en-US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dirty="0">
                <a:solidFill>
                  <a:srgbClr val="A9A9A9"/>
                </a:solidFill>
                <a:latin typeface="Hack NF" panose="020B0609030202020204" pitchFamily="50" charset="0"/>
              </a:rPr>
              <a:t>-match</a:t>
            </a:r>
            <a:r>
              <a:rPr lang="en-US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dirty="0">
                <a:solidFill>
                  <a:srgbClr val="8B0000"/>
                </a:solidFill>
                <a:latin typeface="Hack NF" panose="020B0609030202020204" pitchFamily="50" charset="0"/>
              </a:rPr>
              <a:t>\d</a:t>
            </a:r>
            <a:r>
              <a:rPr lang="en-US" dirty="0">
                <a:solidFill>
                  <a:srgbClr val="000000"/>
                </a:solidFill>
                <a:latin typeface="Hack NF" panose="020B0609030202020204" pitchFamily="50" charset="0"/>
              </a:rPr>
              <a:t>’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Hack NF" panose="020B0609030202020204" pitchFamily="50" charset="0"/>
              </a:rPr>
              <a:t>Returns True</a:t>
            </a:r>
          </a:p>
          <a:p>
            <a:pPr marL="0" indent="0">
              <a:buNone/>
            </a:pPr>
            <a:endParaRPr lang="en-US" dirty="0">
              <a:solidFill>
                <a:srgbClr val="333333"/>
              </a:solidFill>
              <a:latin typeface="Hack NF" panose="020B0609030202020204" pitchFamily="50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85E6C5-BFFA-4AA2-B8E4-D70CDF6A8A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</p:spTree>
    <p:extLst>
      <p:ext uri="{BB962C8B-B14F-4D97-AF65-F5344CB8AC3E}">
        <p14:creationId xmlns:p14="http://schemas.microsoft.com/office/powerpoint/2010/main" val="2170658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F604A8-ADE7-4926-8B05-685517E50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\d - Numbers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8AB20D-D976-4CBF-8915-9E2876FD7D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dirty="0">
                <a:solidFill>
                  <a:srgbClr val="8B0000"/>
                </a:solidFill>
                <a:latin typeface="Hack NF" panose="020B0609030202020204" pitchFamily="50" charset="0"/>
              </a:rPr>
              <a:t>123</a:t>
            </a:r>
            <a:r>
              <a:rPr lang="en-US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dirty="0">
                <a:solidFill>
                  <a:srgbClr val="A9A9A9"/>
                </a:solidFill>
                <a:latin typeface="Hack NF" panose="020B0609030202020204" pitchFamily="50" charset="0"/>
              </a:rPr>
              <a:t>-match</a:t>
            </a:r>
            <a:r>
              <a:rPr lang="en-US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dirty="0">
                <a:solidFill>
                  <a:srgbClr val="8B0000"/>
                </a:solidFill>
                <a:highlight>
                  <a:srgbClr val="00FF00"/>
                </a:highlight>
                <a:latin typeface="Hack NF" panose="020B0609030202020204" pitchFamily="50" charset="0"/>
              </a:rPr>
              <a:t>\d</a:t>
            </a:r>
            <a:r>
              <a:rPr lang="en-US" dirty="0">
                <a:solidFill>
                  <a:srgbClr val="000000"/>
                </a:solidFill>
                <a:latin typeface="Hack NF" panose="020B0609030202020204" pitchFamily="50" charset="0"/>
              </a:rPr>
              <a:t>’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Hack NF" panose="020B0609030202020204" pitchFamily="50" charset="0"/>
              </a:rPr>
              <a:t>Returns True</a:t>
            </a:r>
          </a:p>
          <a:p>
            <a:pPr marL="0" indent="0">
              <a:buNone/>
            </a:pPr>
            <a:endParaRPr lang="en-US" dirty="0">
              <a:solidFill>
                <a:srgbClr val="333333"/>
              </a:solidFill>
              <a:latin typeface="Hack NF" panose="020B0609030202020204" pitchFamily="50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85E6C5-BFFA-4AA2-B8E4-D70CDF6A8A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</p:spTree>
    <p:extLst>
      <p:ext uri="{BB962C8B-B14F-4D97-AF65-F5344CB8AC3E}">
        <p14:creationId xmlns:p14="http://schemas.microsoft.com/office/powerpoint/2010/main" val="2652783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F604A8-ADE7-4926-8B05-685517E50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\d - Numbers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8AB20D-D976-4CBF-8915-9E2876FD7D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dirty="0">
                <a:solidFill>
                  <a:srgbClr val="8B0000"/>
                </a:solidFill>
                <a:highlight>
                  <a:srgbClr val="00FF00"/>
                </a:highlight>
                <a:latin typeface="Hack NF" panose="020B0609030202020204" pitchFamily="50" charset="0"/>
              </a:rPr>
              <a:t>123</a:t>
            </a:r>
            <a:r>
              <a:rPr lang="en-US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dirty="0">
                <a:solidFill>
                  <a:srgbClr val="A9A9A9"/>
                </a:solidFill>
                <a:latin typeface="Hack NF" panose="020B0609030202020204" pitchFamily="50" charset="0"/>
              </a:rPr>
              <a:t>-match</a:t>
            </a:r>
            <a:r>
              <a:rPr lang="en-US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dirty="0">
                <a:solidFill>
                  <a:srgbClr val="8B0000"/>
                </a:solidFill>
                <a:highlight>
                  <a:srgbClr val="00FF00"/>
                </a:highlight>
                <a:latin typeface="Hack NF" panose="020B0609030202020204" pitchFamily="50" charset="0"/>
              </a:rPr>
              <a:t>\d</a:t>
            </a:r>
            <a:r>
              <a:rPr lang="en-US" dirty="0">
                <a:solidFill>
                  <a:srgbClr val="000000"/>
                </a:solidFill>
                <a:latin typeface="Hack NF" panose="020B0609030202020204" pitchFamily="50" charset="0"/>
              </a:rPr>
              <a:t>’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Hack NF" panose="020B0609030202020204" pitchFamily="50" charset="0"/>
              </a:rPr>
              <a:t>Returns True</a:t>
            </a:r>
          </a:p>
          <a:p>
            <a:pPr marL="0" indent="0">
              <a:buNone/>
            </a:pPr>
            <a:endParaRPr lang="en-US" dirty="0">
              <a:solidFill>
                <a:srgbClr val="333333"/>
              </a:solidFill>
              <a:latin typeface="Hack NF" panose="020B0609030202020204" pitchFamily="50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85E6C5-BFFA-4AA2-B8E4-D70CDF6A8A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</p:spTree>
    <p:extLst>
      <p:ext uri="{BB962C8B-B14F-4D97-AF65-F5344CB8AC3E}">
        <p14:creationId xmlns:p14="http://schemas.microsoft.com/office/powerpoint/2010/main" val="2970222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F604A8-ADE7-4926-8B05-685517E50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\d - Numbers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8AB20D-D976-4CBF-8915-9E2876FD7D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dirty="0">
                <a:solidFill>
                  <a:srgbClr val="8B0000"/>
                </a:solidFill>
                <a:highlight>
                  <a:srgbClr val="00FF00"/>
                </a:highlight>
                <a:latin typeface="Hack NF" panose="020B0609030202020204" pitchFamily="50" charset="0"/>
              </a:rPr>
              <a:t>1</a:t>
            </a:r>
            <a:r>
              <a:rPr lang="en-US" dirty="0">
                <a:solidFill>
                  <a:srgbClr val="8B0000"/>
                </a:solidFill>
                <a:latin typeface="Hack NF" panose="020B0609030202020204" pitchFamily="50" charset="0"/>
              </a:rPr>
              <a:t>23</a:t>
            </a:r>
            <a:r>
              <a:rPr lang="en-US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dirty="0">
                <a:solidFill>
                  <a:srgbClr val="A9A9A9"/>
                </a:solidFill>
                <a:latin typeface="Hack NF" panose="020B0609030202020204" pitchFamily="50" charset="0"/>
              </a:rPr>
              <a:t>-match</a:t>
            </a:r>
            <a:r>
              <a:rPr lang="en-US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dirty="0">
                <a:solidFill>
                  <a:srgbClr val="8B0000"/>
                </a:solidFill>
                <a:highlight>
                  <a:srgbClr val="00FF00"/>
                </a:highlight>
                <a:latin typeface="Hack NF" panose="020B0609030202020204" pitchFamily="50" charset="0"/>
              </a:rPr>
              <a:t>\d</a:t>
            </a:r>
            <a:r>
              <a:rPr lang="en-US" dirty="0">
                <a:solidFill>
                  <a:srgbClr val="000000"/>
                </a:solidFill>
                <a:latin typeface="Hack NF" panose="020B0609030202020204" pitchFamily="50" charset="0"/>
              </a:rPr>
              <a:t>’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Hack NF" panose="020B0609030202020204" pitchFamily="50" charset="0"/>
              </a:rPr>
              <a:t>Returns True</a:t>
            </a:r>
          </a:p>
          <a:p>
            <a:pPr marL="0" indent="0">
              <a:buNone/>
            </a:pPr>
            <a:endParaRPr lang="en-US" dirty="0">
              <a:solidFill>
                <a:srgbClr val="333333"/>
              </a:solidFill>
              <a:latin typeface="Hack NF" panose="020B0609030202020204" pitchFamily="50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85E6C5-BFFA-4AA2-B8E4-D70CDF6A8A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</p:spTree>
    <p:extLst>
      <p:ext uri="{BB962C8B-B14F-4D97-AF65-F5344CB8AC3E}">
        <p14:creationId xmlns:p14="http://schemas.microsoft.com/office/powerpoint/2010/main" val="53198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F604A8-ADE7-4926-8B05-685517E50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\d - Numbers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8AB20D-D976-4CBF-8915-9E2876FD7D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dirty="0">
                <a:solidFill>
                  <a:srgbClr val="8B0000"/>
                </a:solidFill>
                <a:latin typeface="Hack NF" panose="020B0609030202020204" pitchFamily="50" charset="0"/>
              </a:rPr>
              <a:t>1</a:t>
            </a:r>
            <a:r>
              <a:rPr lang="en-US" dirty="0">
                <a:solidFill>
                  <a:srgbClr val="8B0000"/>
                </a:solidFill>
                <a:highlight>
                  <a:srgbClr val="00FF00"/>
                </a:highlight>
                <a:latin typeface="Hack NF" panose="020B0609030202020204" pitchFamily="50" charset="0"/>
              </a:rPr>
              <a:t>2</a:t>
            </a:r>
            <a:r>
              <a:rPr lang="en-US" dirty="0">
                <a:solidFill>
                  <a:srgbClr val="8B0000"/>
                </a:solidFill>
                <a:latin typeface="Hack NF" panose="020B0609030202020204" pitchFamily="50" charset="0"/>
              </a:rPr>
              <a:t>3</a:t>
            </a:r>
            <a:r>
              <a:rPr lang="en-US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dirty="0">
                <a:solidFill>
                  <a:srgbClr val="A9A9A9"/>
                </a:solidFill>
                <a:latin typeface="Hack NF" panose="020B0609030202020204" pitchFamily="50" charset="0"/>
              </a:rPr>
              <a:t>-match</a:t>
            </a:r>
            <a:r>
              <a:rPr lang="en-US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dirty="0">
                <a:solidFill>
                  <a:srgbClr val="8B0000"/>
                </a:solidFill>
                <a:highlight>
                  <a:srgbClr val="00FF00"/>
                </a:highlight>
                <a:latin typeface="Hack NF" panose="020B0609030202020204" pitchFamily="50" charset="0"/>
              </a:rPr>
              <a:t>\d</a:t>
            </a:r>
            <a:r>
              <a:rPr lang="en-US" dirty="0">
                <a:solidFill>
                  <a:srgbClr val="000000"/>
                </a:solidFill>
                <a:latin typeface="Hack NF" panose="020B0609030202020204" pitchFamily="50" charset="0"/>
              </a:rPr>
              <a:t>’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Hack NF" panose="020B0609030202020204" pitchFamily="50" charset="0"/>
              </a:rPr>
              <a:t>Returns True</a:t>
            </a:r>
          </a:p>
          <a:p>
            <a:pPr marL="0" indent="0">
              <a:buNone/>
            </a:pPr>
            <a:endParaRPr lang="en-US" dirty="0">
              <a:solidFill>
                <a:srgbClr val="333333"/>
              </a:solidFill>
              <a:latin typeface="Hack NF" panose="020B0609030202020204" pitchFamily="50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85E6C5-BFFA-4AA2-B8E4-D70CDF6A8A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</p:spTree>
    <p:extLst>
      <p:ext uri="{BB962C8B-B14F-4D97-AF65-F5344CB8AC3E}">
        <p14:creationId xmlns:p14="http://schemas.microsoft.com/office/powerpoint/2010/main" val="120668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F604A8-ADE7-4926-8B05-685517E50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\d - Numbers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8AB20D-D976-4CBF-8915-9E2876FD7D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dirty="0">
                <a:solidFill>
                  <a:srgbClr val="8B0000"/>
                </a:solidFill>
                <a:latin typeface="Hack NF" panose="020B0609030202020204" pitchFamily="50" charset="0"/>
              </a:rPr>
              <a:t>12</a:t>
            </a:r>
            <a:r>
              <a:rPr lang="en-US" dirty="0">
                <a:solidFill>
                  <a:srgbClr val="8B0000"/>
                </a:solidFill>
                <a:highlight>
                  <a:srgbClr val="00FF00"/>
                </a:highlight>
                <a:latin typeface="Hack NF" panose="020B0609030202020204" pitchFamily="50" charset="0"/>
              </a:rPr>
              <a:t>3</a:t>
            </a:r>
            <a:r>
              <a:rPr lang="en-US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dirty="0">
                <a:solidFill>
                  <a:srgbClr val="A9A9A9"/>
                </a:solidFill>
                <a:latin typeface="Hack NF" panose="020B0609030202020204" pitchFamily="50" charset="0"/>
              </a:rPr>
              <a:t>-match</a:t>
            </a:r>
            <a:r>
              <a:rPr lang="en-US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dirty="0">
                <a:solidFill>
                  <a:srgbClr val="8B0000"/>
                </a:solidFill>
                <a:highlight>
                  <a:srgbClr val="00FF00"/>
                </a:highlight>
                <a:latin typeface="Hack NF" panose="020B0609030202020204" pitchFamily="50" charset="0"/>
              </a:rPr>
              <a:t>\d</a:t>
            </a:r>
            <a:r>
              <a:rPr lang="en-US" dirty="0">
                <a:solidFill>
                  <a:srgbClr val="000000"/>
                </a:solidFill>
                <a:latin typeface="Hack NF" panose="020B0609030202020204" pitchFamily="50" charset="0"/>
              </a:rPr>
              <a:t>’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Hack NF" panose="020B0609030202020204" pitchFamily="50" charset="0"/>
              </a:rPr>
              <a:t>Returns True</a:t>
            </a:r>
          </a:p>
          <a:p>
            <a:pPr marL="0" indent="0">
              <a:buNone/>
            </a:pPr>
            <a:endParaRPr lang="en-US" dirty="0">
              <a:solidFill>
                <a:srgbClr val="333333"/>
              </a:solidFill>
              <a:latin typeface="Hack NF" panose="020B0609030202020204" pitchFamily="50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85E6C5-BFFA-4AA2-B8E4-D70CDF6A8A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</p:spTree>
    <p:extLst>
      <p:ext uri="{BB962C8B-B14F-4D97-AF65-F5344CB8AC3E}">
        <p14:creationId xmlns:p14="http://schemas.microsoft.com/office/powerpoint/2010/main" val="82677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F604A8-ADE7-4926-8B05-685517E50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\d - Numbers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8AB20D-D976-4CBF-8915-9E2876FD7D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dirty="0">
                <a:solidFill>
                  <a:srgbClr val="8B0000"/>
                </a:solidFill>
                <a:highlight>
                  <a:srgbClr val="00FF00"/>
                </a:highlight>
                <a:latin typeface="Hack NF" panose="020B0609030202020204" pitchFamily="50" charset="0"/>
              </a:rPr>
              <a:t>123</a:t>
            </a:r>
            <a:r>
              <a:rPr lang="en-US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dirty="0">
                <a:solidFill>
                  <a:srgbClr val="A9A9A9"/>
                </a:solidFill>
                <a:latin typeface="Hack NF" panose="020B0609030202020204" pitchFamily="50" charset="0"/>
              </a:rPr>
              <a:t>-match</a:t>
            </a:r>
            <a:r>
              <a:rPr lang="en-US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dirty="0">
                <a:solidFill>
                  <a:srgbClr val="8B0000"/>
                </a:solidFill>
                <a:highlight>
                  <a:srgbClr val="00FF00"/>
                </a:highlight>
                <a:latin typeface="Hack NF" panose="020B0609030202020204" pitchFamily="50" charset="0"/>
              </a:rPr>
              <a:t>\d</a:t>
            </a:r>
            <a:r>
              <a:rPr lang="en-US" dirty="0">
                <a:solidFill>
                  <a:srgbClr val="000000"/>
                </a:solidFill>
                <a:latin typeface="Hack NF" panose="020B0609030202020204" pitchFamily="50" charset="0"/>
              </a:rPr>
              <a:t>’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Hack NF" panose="020B0609030202020204" pitchFamily="50" charset="0"/>
              </a:rPr>
              <a:t>Returns True</a:t>
            </a:r>
          </a:p>
          <a:p>
            <a:pPr marL="0" indent="0">
              <a:buNone/>
            </a:pPr>
            <a:endParaRPr lang="en-US" dirty="0">
              <a:solidFill>
                <a:srgbClr val="333333"/>
              </a:solidFill>
              <a:latin typeface="Hack NF" panose="020B0609030202020204" pitchFamily="50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85E6C5-BFFA-4AA2-B8E4-D70CDF6A8A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</p:spTree>
    <p:extLst>
      <p:ext uri="{BB962C8B-B14F-4D97-AF65-F5344CB8AC3E}">
        <p14:creationId xmlns:p14="http://schemas.microsoft.com/office/powerpoint/2010/main" val="1835454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F604A8-ADE7-4926-8B05-685517E50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\d - Numbers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8AB20D-D976-4CBF-8915-9E2876FD7D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dirty="0">
                <a:solidFill>
                  <a:srgbClr val="8B0000"/>
                </a:solidFill>
                <a:latin typeface="Hack NF" panose="020B0609030202020204" pitchFamily="50" charset="0"/>
              </a:rPr>
              <a:t>123</a:t>
            </a:r>
            <a:r>
              <a:rPr lang="en-US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dirty="0">
                <a:solidFill>
                  <a:srgbClr val="A9A9A9"/>
                </a:solidFill>
                <a:latin typeface="Hack NF" panose="020B0609030202020204" pitchFamily="50" charset="0"/>
              </a:rPr>
              <a:t>-match</a:t>
            </a:r>
            <a:r>
              <a:rPr lang="en-US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dirty="0">
                <a:solidFill>
                  <a:srgbClr val="8B0000"/>
                </a:solidFill>
                <a:latin typeface="Hack NF" panose="020B0609030202020204" pitchFamily="50" charset="0"/>
              </a:rPr>
              <a:t>\d</a:t>
            </a:r>
            <a:r>
              <a:rPr lang="en-US" dirty="0">
                <a:solidFill>
                  <a:srgbClr val="000000"/>
                </a:solidFill>
                <a:latin typeface="Hack NF" panose="020B0609030202020204" pitchFamily="50" charset="0"/>
              </a:rPr>
              <a:t>’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Hack NF" panose="020B0609030202020204" pitchFamily="50" charset="0"/>
              </a:rPr>
              <a:t>Returns True</a:t>
            </a:r>
          </a:p>
          <a:p>
            <a:pPr marL="0" indent="0">
              <a:buNone/>
            </a:pPr>
            <a:endParaRPr lang="en-US" dirty="0">
              <a:solidFill>
                <a:srgbClr val="333333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dirty="0">
                <a:solidFill>
                  <a:srgbClr val="8B0000"/>
                </a:solidFill>
                <a:latin typeface="Hack NF" panose="020B0609030202020204" pitchFamily="50" charset="0"/>
              </a:rPr>
              <a:t>no numbers here</a:t>
            </a:r>
            <a:r>
              <a:rPr lang="en-US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dirty="0">
                <a:solidFill>
                  <a:srgbClr val="A9A9A9"/>
                </a:solidFill>
                <a:latin typeface="Hack NF" panose="020B0609030202020204" pitchFamily="50" charset="0"/>
              </a:rPr>
              <a:t>-match</a:t>
            </a:r>
            <a:r>
              <a:rPr lang="en-US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Hack NF" panose="020B0609030202020204" pitchFamily="50" charset="0"/>
              </a:rPr>
              <a:t>‘</a:t>
            </a:r>
            <a:r>
              <a:rPr lang="en-US" dirty="0">
                <a:solidFill>
                  <a:srgbClr val="8B0000"/>
                </a:solidFill>
                <a:latin typeface="Hack NF" panose="020B0609030202020204" pitchFamily="50" charset="0"/>
              </a:rPr>
              <a:t>\d</a:t>
            </a:r>
            <a:r>
              <a:rPr lang="en-US" dirty="0">
                <a:solidFill>
                  <a:srgbClr val="000000"/>
                </a:solidFill>
                <a:latin typeface="Hack NF" panose="020B0609030202020204" pitchFamily="50" charset="0"/>
              </a:rPr>
              <a:t>’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Hack NF" panose="020B0609030202020204" pitchFamily="50" charset="0"/>
              </a:rPr>
              <a:t>Returns False</a:t>
            </a:r>
            <a:endParaRPr lang="en-US" dirty="0">
              <a:solidFill>
                <a:srgbClr val="333333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endParaRPr lang="en-US" dirty="0">
              <a:solidFill>
                <a:srgbClr val="333333"/>
              </a:solidFill>
              <a:latin typeface="Hack NF" panose="020B0609030202020204" pitchFamily="50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85E6C5-BFFA-4AA2-B8E4-D70CDF6A8A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</p:spTree>
    <p:extLst>
      <p:ext uri="{BB962C8B-B14F-4D97-AF65-F5344CB8AC3E}">
        <p14:creationId xmlns:p14="http://schemas.microsoft.com/office/powerpoint/2010/main" val="609141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F604A8-ADE7-4926-8B05-685517E50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\d - Numbers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8AB20D-D976-4CBF-8915-9E2876FD7D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dirty="0">
                <a:solidFill>
                  <a:srgbClr val="8B0000"/>
                </a:solidFill>
                <a:latin typeface="Hack NF" panose="020B0609030202020204" pitchFamily="50" charset="0"/>
              </a:rPr>
              <a:t>123</a:t>
            </a:r>
            <a:r>
              <a:rPr lang="en-US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dirty="0">
                <a:solidFill>
                  <a:srgbClr val="A9A9A9"/>
                </a:solidFill>
                <a:latin typeface="Hack NF" panose="020B0609030202020204" pitchFamily="50" charset="0"/>
              </a:rPr>
              <a:t>-match</a:t>
            </a:r>
            <a:r>
              <a:rPr lang="en-US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dirty="0">
                <a:solidFill>
                  <a:srgbClr val="8B0000"/>
                </a:solidFill>
                <a:latin typeface="Hack NF" panose="020B0609030202020204" pitchFamily="50" charset="0"/>
              </a:rPr>
              <a:t>\d</a:t>
            </a:r>
            <a:r>
              <a:rPr lang="en-US" dirty="0">
                <a:solidFill>
                  <a:srgbClr val="000000"/>
                </a:solidFill>
                <a:latin typeface="Hack NF" panose="020B0609030202020204" pitchFamily="50" charset="0"/>
              </a:rPr>
              <a:t>’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Hack NF" panose="020B0609030202020204" pitchFamily="50" charset="0"/>
              </a:rPr>
              <a:t>Returns True</a:t>
            </a:r>
          </a:p>
          <a:p>
            <a:pPr marL="0" indent="0">
              <a:buNone/>
            </a:pPr>
            <a:endParaRPr lang="en-US" dirty="0">
              <a:solidFill>
                <a:srgbClr val="333333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dirty="0">
                <a:solidFill>
                  <a:srgbClr val="8B0000"/>
                </a:solidFill>
                <a:latin typeface="Hack NF" panose="020B0609030202020204" pitchFamily="50" charset="0"/>
              </a:rPr>
              <a:t>no numbers here</a:t>
            </a:r>
            <a:r>
              <a:rPr lang="en-US" dirty="0">
                <a:solidFill>
                  <a:srgbClr val="000000"/>
                </a:solidFill>
                <a:latin typeface="Hack NF" panose="020B0609030202020204" pitchFamily="50" charset="0"/>
              </a:rPr>
              <a:t>'</a:t>
            </a:r>
            <a:r>
              <a:rPr lang="en-US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dirty="0">
                <a:solidFill>
                  <a:srgbClr val="A9A9A9"/>
                </a:solidFill>
                <a:latin typeface="Hack NF" panose="020B0609030202020204" pitchFamily="50" charset="0"/>
              </a:rPr>
              <a:t>-match</a:t>
            </a:r>
            <a:r>
              <a:rPr lang="en-US" dirty="0">
                <a:solidFill>
                  <a:srgbClr val="333333"/>
                </a:solidFill>
                <a:latin typeface="Hack NF" panose="020B0609030202020204" pitchFamily="50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Hack NF" panose="020B0609030202020204" pitchFamily="50" charset="0"/>
              </a:rPr>
              <a:t>‘</a:t>
            </a:r>
            <a:r>
              <a:rPr lang="en-US" dirty="0">
                <a:solidFill>
                  <a:srgbClr val="8B0000"/>
                </a:solidFill>
                <a:highlight>
                  <a:srgbClr val="FF0000"/>
                </a:highlight>
                <a:latin typeface="Hack NF" panose="020B0609030202020204" pitchFamily="50" charset="0"/>
              </a:rPr>
              <a:t>\d</a:t>
            </a:r>
            <a:r>
              <a:rPr lang="en-US" dirty="0">
                <a:solidFill>
                  <a:srgbClr val="000000"/>
                </a:solidFill>
                <a:latin typeface="Hack NF" panose="020B0609030202020204" pitchFamily="50" charset="0"/>
              </a:rPr>
              <a:t>’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Hack NF" panose="020B0609030202020204" pitchFamily="50" charset="0"/>
              </a:rPr>
              <a:t>Returns False</a:t>
            </a:r>
            <a:endParaRPr lang="en-US" dirty="0">
              <a:solidFill>
                <a:srgbClr val="333333"/>
              </a:solidFill>
              <a:latin typeface="Hack NF" panose="020B0609030202020204" pitchFamily="50" charset="0"/>
            </a:endParaRPr>
          </a:p>
          <a:p>
            <a:pPr marL="0" indent="0">
              <a:buNone/>
            </a:pPr>
            <a:endParaRPr lang="en-US" dirty="0">
              <a:solidFill>
                <a:srgbClr val="333333"/>
              </a:solidFill>
              <a:latin typeface="Hack NF" panose="020B0609030202020204" pitchFamily="50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85E6C5-BFFA-4AA2-B8E4-D70CDF6A8A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</p:spTree>
    <p:extLst>
      <p:ext uri="{BB962C8B-B14F-4D97-AF65-F5344CB8AC3E}">
        <p14:creationId xmlns:p14="http://schemas.microsoft.com/office/powerpoint/2010/main" val="463535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3.xml><?xml version="1.0" encoding="utf-8"?>
<a:theme xmlns:a="http://schemas.openxmlformats.org/drawingml/2006/main" name="1_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10784</Words>
  <Application>Microsoft Office PowerPoint</Application>
  <PresentationFormat>On-screen Show (16:9)</PresentationFormat>
  <Paragraphs>2392</Paragraphs>
  <Slides>342</Slides>
  <Notes>2</Notes>
  <HiddenSlides>61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342</vt:i4>
      </vt:variant>
    </vt:vector>
  </HeadingPairs>
  <TitlesOfParts>
    <vt:vector size="353" baseType="lpstr">
      <vt:lpstr>Arial</vt:lpstr>
      <vt:lpstr>Arial Black</vt:lpstr>
      <vt:lpstr>Calibri</vt:lpstr>
      <vt:lpstr>Hack NF</vt:lpstr>
      <vt:lpstr>Hack NF, Consolas,  Courier New</vt:lpstr>
      <vt:lpstr>Rockwell</vt:lpstr>
      <vt:lpstr>Rockwell Condensed</vt:lpstr>
      <vt:lpstr>Wingdings</vt:lpstr>
      <vt:lpstr>Custom Design</vt:lpstr>
      <vt:lpstr>Wood Type</vt:lpstr>
      <vt:lpstr>1_Wood Type</vt:lpstr>
      <vt:lpstr>Regex for Noobs</vt:lpstr>
      <vt:lpstr>PowerPoint Presentation</vt:lpstr>
      <vt:lpstr>What is regex?</vt:lpstr>
      <vt:lpstr>You’re already doing it!</vt:lpstr>
      <vt:lpstr>You’re already doing it!</vt:lpstr>
      <vt:lpstr>Boolean Matching</vt:lpstr>
      <vt:lpstr>Boolean Matching</vt:lpstr>
      <vt:lpstr>Boolean Matching</vt:lpstr>
      <vt:lpstr>Boolean Matching</vt:lpstr>
      <vt:lpstr>Simple Replacements</vt:lpstr>
      <vt:lpstr>Simple Replacements</vt:lpstr>
      <vt:lpstr>Simple Replacements</vt:lpstr>
      <vt:lpstr>Quantifiers</vt:lpstr>
      <vt:lpstr>Star Symbol – Zero or More</vt:lpstr>
      <vt:lpstr>Star Symbol – Zero or More</vt:lpstr>
      <vt:lpstr>Star Symbol – Zero or More</vt:lpstr>
      <vt:lpstr>Star Symbol – Zero or More</vt:lpstr>
      <vt:lpstr>Star Symbol – Zero or More</vt:lpstr>
      <vt:lpstr>Star Symbol – Zero or More</vt:lpstr>
      <vt:lpstr>Star Symbol – Zero or More</vt:lpstr>
      <vt:lpstr>Star Symbol – Zero or More</vt:lpstr>
      <vt:lpstr>Star Symbol – Zero or More</vt:lpstr>
      <vt:lpstr>Star Symbol – Zero or More</vt:lpstr>
      <vt:lpstr>Star Symbol – Zero or More</vt:lpstr>
      <vt:lpstr>Star Symbol – Zero or More</vt:lpstr>
      <vt:lpstr>Star Symbol – Zero or More</vt:lpstr>
      <vt:lpstr>Star Symbol – Zero or More</vt:lpstr>
      <vt:lpstr>Star Symbol – Zero or More</vt:lpstr>
      <vt:lpstr>Star Symbol – Zero or More</vt:lpstr>
      <vt:lpstr>Star Symbol – Zero or More</vt:lpstr>
      <vt:lpstr>Plus Symbol – One or More</vt:lpstr>
      <vt:lpstr>Plus Symbol – One or More</vt:lpstr>
      <vt:lpstr>Plus Symbol – One or More</vt:lpstr>
      <vt:lpstr>Plus Symbol – One or More</vt:lpstr>
      <vt:lpstr>Plus Symbol – One or More</vt:lpstr>
      <vt:lpstr>Plus Symbol – One or More</vt:lpstr>
      <vt:lpstr>Plus Symbol – One or More</vt:lpstr>
      <vt:lpstr>Plus Symbol – One or More</vt:lpstr>
      <vt:lpstr>Plus Symbol – One or More</vt:lpstr>
      <vt:lpstr>Plus Symbol – One or More</vt:lpstr>
      <vt:lpstr>Plus Symbol – One or More</vt:lpstr>
      <vt:lpstr>Plus Symbol – One or More</vt:lpstr>
      <vt:lpstr>Plus Symbol – One or More</vt:lpstr>
      <vt:lpstr>Plus Symbol – One or More</vt:lpstr>
      <vt:lpstr>Plus Symbol – One or More</vt:lpstr>
      <vt:lpstr>Plus Symbol – One or More</vt:lpstr>
      <vt:lpstr>Plus Symbol – One or More</vt:lpstr>
      <vt:lpstr>Plus Symbol – One or More</vt:lpstr>
      <vt:lpstr>Plus Symbol – One or More</vt:lpstr>
      <vt:lpstr>Question Mark – Zero or One</vt:lpstr>
      <vt:lpstr>Question Mark – Zero or One</vt:lpstr>
      <vt:lpstr>Question Mark – Zero or One</vt:lpstr>
      <vt:lpstr>Question Mark – Zero or One</vt:lpstr>
      <vt:lpstr>Question Mark – Zero or One</vt:lpstr>
      <vt:lpstr>Question Mark – Zero or One</vt:lpstr>
      <vt:lpstr>Question Mark – Zero or One</vt:lpstr>
      <vt:lpstr>Question Mark – Zero or One</vt:lpstr>
      <vt:lpstr>Question Mark – Zero or One</vt:lpstr>
      <vt:lpstr>Question Mark – Zero or One</vt:lpstr>
      <vt:lpstr>Question Mark – Zero or One</vt:lpstr>
      <vt:lpstr>Question Mark – Zero or One</vt:lpstr>
      <vt:lpstr>Question Mark – Zero or One</vt:lpstr>
      <vt:lpstr>Question Mark – Zero or One</vt:lpstr>
      <vt:lpstr>Question Mark – Zero or One</vt:lpstr>
      <vt:lpstr>Question Mark – Zero or One</vt:lpstr>
      <vt:lpstr>Question Mark – Zero or One</vt:lpstr>
      <vt:lpstr>Question Mark – Zero or One</vt:lpstr>
      <vt:lpstr>Question Mark – Zero or One</vt:lpstr>
      <vt:lpstr>Question Mark – Zero or One</vt:lpstr>
      <vt:lpstr>Question Mark – Zero or One</vt:lpstr>
      <vt:lpstr>Question Mark – Zero or One</vt:lpstr>
      <vt:lpstr>Question Mark – Zero or One</vt:lpstr>
      <vt:lpstr>Question Mark – Zero or One</vt:lpstr>
      <vt:lpstr>Question Mark – Zero or One</vt:lpstr>
      <vt:lpstr>Special Symbols</vt:lpstr>
      <vt:lpstr>. (Period) – Any Character</vt:lpstr>
      <vt:lpstr>. (Period) – Any Character</vt:lpstr>
      <vt:lpstr>. (Period) – Any Character</vt:lpstr>
      <vt:lpstr>. (Period) – Any Character</vt:lpstr>
      <vt:lpstr>. (Period) – Any Character</vt:lpstr>
      <vt:lpstr>. (Period) – Any Character</vt:lpstr>
      <vt:lpstr>. (Period) – Any Character</vt:lpstr>
      <vt:lpstr>. (Period) – Any Character</vt:lpstr>
      <vt:lpstr>. (Period) – Any Character</vt:lpstr>
      <vt:lpstr>\n – New Line</vt:lpstr>
      <vt:lpstr>\n – New Line</vt:lpstr>
      <vt:lpstr>\n – New Line</vt:lpstr>
      <vt:lpstr>\n – New Line</vt:lpstr>
      <vt:lpstr>\n – New Line</vt:lpstr>
      <vt:lpstr>\n – New Line</vt:lpstr>
      <vt:lpstr>\d - Numbers</vt:lpstr>
      <vt:lpstr>\d - Numbers</vt:lpstr>
      <vt:lpstr>\d - Numbers</vt:lpstr>
      <vt:lpstr>\d - Numbers</vt:lpstr>
      <vt:lpstr>\d - Numbers</vt:lpstr>
      <vt:lpstr>\d - Numbers</vt:lpstr>
      <vt:lpstr>\d - Numbers</vt:lpstr>
      <vt:lpstr>\d - Numbers</vt:lpstr>
      <vt:lpstr>\d - Numbers</vt:lpstr>
      <vt:lpstr>\d - Numbers</vt:lpstr>
      <vt:lpstr>\D – Not a Number</vt:lpstr>
      <vt:lpstr>\D – Not a Number</vt:lpstr>
      <vt:lpstr>\D – Not a Number</vt:lpstr>
      <vt:lpstr>\D – Not a Number</vt:lpstr>
      <vt:lpstr>\D – Not a Number</vt:lpstr>
      <vt:lpstr>\D – Not a Number</vt:lpstr>
      <vt:lpstr>\D – Not a Number</vt:lpstr>
      <vt:lpstr>\D – Not a Number</vt:lpstr>
      <vt:lpstr>\D – Not a Number</vt:lpstr>
      <vt:lpstr>\D – Not a Number</vt:lpstr>
      <vt:lpstr>\D – Not a Number</vt:lpstr>
      <vt:lpstr>\w and \W – (non) Word Characters</vt:lpstr>
      <vt:lpstr>\w and \W – (non) Word Characters</vt:lpstr>
      <vt:lpstr>\w and \W – (non) Word Characters</vt:lpstr>
      <vt:lpstr>\w and \W – (non) Word Characters</vt:lpstr>
      <vt:lpstr>\w and \W – (non) Word Characters</vt:lpstr>
      <vt:lpstr>\w and \W – (non) Word Characters</vt:lpstr>
      <vt:lpstr>\w and \W – (non) Word Characters</vt:lpstr>
      <vt:lpstr>\w and \W – (non) Word Characters</vt:lpstr>
      <vt:lpstr>\w and \W – (non) Word Characters</vt:lpstr>
      <vt:lpstr>\w and \W – (non) Word Characters</vt:lpstr>
      <vt:lpstr>\w and \W – (non) Word Characters</vt:lpstr>
      <vt:lpstr>\w and \W – (non) Word Characters</vt:lpstr>
      <vt:lpstr>\w and \W – (non) Word Characters</vt:lpstr>
      <vt:lpstr>\w and \W – (non) Word Characters</vt:lpstr>
      <vt:lpstr>\w and \W – (non) Word Characters</vt:lpstr>
      <vt:lpstr>\w and \W – (non) Word Characters</vt:lpstr>
      <vt:lpstr>\w and \W – (non) Word Characters</vt:lpstr>
      <vt:lpstr>^ and $ - Start and End of Line</vt:lpstr>
      <vt:lpstr>^ and $ - Start and End of Line</vt:lpstr>
      <vt:lpstr>^ and $ - Start and End of Line</vt:lpstr>
      <vt:lpstr>^ and $ - Start and End of Line</vt:lpstr>
      <vt:lpstr>^ and $ - Start and End of Line</vt:lpstr>
      <vt:lpstr>^ and $ - Start and End of Line</vt:lpstr>
      <vt:lpstr>^ and $ - Start and End of Line</vt:lpstr>
      <vt:lpstr>^ and $ - Start and End of Line</vt:lpstr>
      <vt:lpstr>^ and $ - Start and End of Line</vt:lpstr>
      <vt:lpstr>^ and $ - Start and End of Line</vt:lpstr>
      <vt:lpstr>^ and $ - Start and End of Line</vt:lpstr>
      <vt:lpstr>^ and $ - Start and End of Line</vt:lpstr>
      <vt:lpstr>\s and \S – (non) Whitespace</vt:lpstr>
      <vt:lpstr>\s and \S – (non) Whitespace</vt:lpstr>
      <vt:lpstr>\s and \S – (non) Whitespace</vt:lpstr>
      <vt:lpstr>\s and \S – (non) Whitespace</vt:lpstr>
      <vt:lpstr>\s and \S – (non) Whitespace</vt:lpstr>
      <vt:lpstr>\s and \S – (non) Whitespace</vt:lpstr>
      <vt:lpstr>\s and \S – (non) Whitespace</vt:lpstr>
      <vt:lpstr>\s and \S – (non) Whitespace</vt:lpstr>
      <vt:lpstr>Fun With Slashes</vt:lpstr>
      <vt:lpstr>Fun With Slashes</vt:lpstr>
      <vt:lpstr>Fun With Slashes</vt:lpstr>
      <vt:lpstr>Fun With Slashes</vt:lpstr>
      <vt:lpstr>Fun With Slashes</vt:lpstr>
      <vt:lpstr>Fun With Slashes</vt:lpstr>
      <vt:lpstr>Fun With Slashes</vt:lpstr>
      <vt:lpstr>Fun With Slashes</vt:lpstr>
      <vt:lpstr>Fun With Slashes</vt:lpstr>
      <vt:lpstr>Fun With Slashes</vt:lpstr>
      <vt:lpstr>Fun With Slashes</vt:lpstr>
      <vt:lpstr>Fun With Slashes</vt:lpstr>
      <vt:lpstr>Fun With Slashes</vt:lpstr>
      <vt:lpstr>Fun With Slashes</vt:lpstr>
      <vt:lpstr>Fun With Slashes</vt:lpstr>
      <vt:lpstr>Fun With Slashes</vt:lpstr>
      <vt:lpstr>Fun With Slashes</vt:lpstr>
      <vt:lpstr>And so on</vt:lpstr>
      <vt:lpstr>Brackets</vt:lpstr>
      <vt:lpstr>Curly Brackets – Exactly How Many</vt:lpstr>
      <vt:lpstr>Curly Brackets – Exactly How Many</vt:lpstr>
      <vt:lpstr>Curly Brackets – Exactly How Many</vt:lpstr>
      <vt:lpstr>Curly Brackets – Exactly How Many</vt:lpstr>
      <vt:lpstr>Curly Brackets – Exactly How Many</vt:lpstr>
      <vt:lpstr>Curly Brackets – Exactly How Many</vt:lpstr>
      <vt:lpstr>Curly Brackets – Exactly How Many</vt:lpstr>
      <vt:lpstr>Curly Brackets – Exactly How Many</vt:lpstr>
      <vt:lpstr>Curly Brackets – Exactly How Many</vt:lpstr>
      <vt:lpstr>Curly Brackets – Exactly How Many</vt:lpstr>
      <vt:lpstr>Curly Brackets – Exactly How Many</vt:lpstr>
      <vt:lpstr>Curly Brackets – Exactly How Many</vt:lpstr>
      <vt:lpstr>Curly Brackets – Exactly How Many</vt:lpstr>
      <vt:lpstr>Curly Brackets – Exactly How Many</vt:lpstr>
      <vt:lpstr>Curly Brackets – Exactly How Many</vt:lpstr>
      <vt:lpstr>Curly Brackets – Exactly How Many</vt:lpstr>
      <vt:lpstr>Curly Brackets – Exactly How Many</vt:lpstr>
      <vt:lpstr>Curly Brackets – Exactly How Many</vt:lpstr>
      <vt:lpstr>Curly Brackets – Exactly How Many</vt:lpstr>
      <vt:lpstr>Curly Brackets – Exactly How Many</vt:lpstr>
      <vt:lpstr>Curly Brackets – Exactly How Many</vt:lpstr>
      <vt:lpstr>Curly Brackets – Exactly How Many</vt:lpstr>
      <vt:lpstr>Round Brackets - Grouping</vt:lpstr>
      <vt:lpstr>Round Brackets - Grouping</vt:lpstr>
      <vt:lpstr>Round Brackets - Grouping</vt:lpstr>
      <vt:lpstr>Round Brackets - Grouping</vt:lpstr>
      <vt:lpstr>Round Brackets - Grouping</vt:lpstr>
      <vt:lpstr>Round Brackets - Grouping</vt:lpstr>
      <vt:lpstr>Round Brackets - Grouping</vt:lpstr>
      <vt:lpstr>Round Brackets - Grouping</vt:lpstr>
      <vt:lpstr>Square Brackets - Sets</vt:lpstr>
      <vt:lpstr>Square Brackets - Sets</vt:lpstr>
      <vt:lpstr>Square Brackets - Sets</vt:lpstr>
      <vt:lpstr>Square Brackets - Sets</vt:lpstr>
      <vt:lpstr>Square Brackets - Sets</vt:lpstr>
      <vt:lpstr>Square Brackets - Sets</vt:lpstr>
      <vt:lpstr>Square Brackets - Sets</vt:lpstr>
      <vt:lpstr>Square Brackets - Sets</vt:lpstr>
      <vt:lpstr>Square Brackets - Sets</vt:lpstr>
      <vt:lpstr>Square Brackets - Sets</vt:lpstr>
      <vt:lpstr>Square Brackets - Sets</vt:lpstr>
      <vt:lpstr>Square Brackets - Sets</vt:lpstr>
      <vt:lpstr>Square Brackets - Sets</vt:lpstr>
      <vt:lpstr>Square Brackets - Sets</vt:lpstr>
      <vt:lpstr>Square Brackets - Sets</vt:lpstr>
      <vt:lpstr>Square Brackets - Sets</vt:lpstr>
      <vt:lpstr>Square Brackets - Sets</vt:lpstr>
      <vt:lpstr>Square Brackets - Sets</vt:lpstr>
      <vt:lpstr>Carets Inside Square Brackets Are Special</vt:lpstr>
      <vt:lpstr>Carets Inside Square Brackets Are Special</vt:lpstr>
      <vt:lpstr>Carets Inside Square Brackets Are Special</vt:lpstr>
      <vt:lpstr>Carets Inside Square Brackets Are Special</vt:lpstr>
      <vt:lpstr>Carets Inside Square Brackets Are Special</vt:lpstr>
      <vt:lpstr>Carets Inside Square Brackets Are Special</vt:lpstr>
      <vt:lpstr>Carets Inside Square Brackets Are Special</vt:lpstr>
      <vt:lpstr>Carets Inside Square Brackets Are Special</vt:lpstr>
      <vt:lpstr>Carets Inside Square Brackets Are Special</vt:lpstr>
      <vt:lpstr>Carets Inside Square Brackets Are Special</vt:lpstr>
      <vt:lpstr>Carets Inside Square Brackets Are Special</vt:lpstr>
      <vt:lpstr>Carets Inside Square Brackets Are Special</vt:lpstr>
      <vt:lpstr>Carets Inside Square Brackets Are Special</vt:lpstr>
      <vt:lpstr>Putting it in Action</vt:lpstr>
      <vt:lpstr>Isolate a Username</vt:lpstr>
      <vt:lpstr>Isolate a Username</vt:lpstr>
      <vt:lpstr>Isolate a Username</vt:lpstr>
      <vt:lpstr>Isolate a Username</vt:lpstr>
      <vt:lpstr>Isolate a Username</vt:lpstr>
      <vt:lpstr>Isolate a Username</vt:lpstr>
      <vt:lpstr>Isolate a Username</vt:lpstr>
      <vt:lpstr>Isolate a Username</vt:lpstr>
      <vt:lpstr>Isolate a Username</vt:lpstr>
      <vt:lpstr>Better Than Booleans</vt:lpstr>
      <vt:lpstr>Better Than Booleans</vt:lpstr>
      <vt:lpstr>Better Than Booleans</vt:lpstr>
      <vt:lpstr>Better Than Booleans</vt:lpstr>
      <vt:lpstr>Better Than Booleans</vt:lpstr>
      <vt:lpstr>Better Than Booleans</vt:lpstr>
      <vt:lpstr>Better Than Booleans</vt:lpstr>
      <vt:lpstr>Better Than Booleans</vt:lpstr>
      <vt:lpstr>Better Than Booleans</vt:lpstr>
      <vt:lpstr>Better Than Booleans</vt:lpstr>
      <vt:lpstr>Better Than Booleans</vt:lpstr>
      <vt:lpstr>Better Than Booleans</vt:lpstr>
      <vt:lpstr>Better Than Booleans</vt:lpstr>
      <vt:lpstr>Better Than Booleans</vt:lpstr>
      <vt:lpstr>Better Than Booleans</vt:lpstr>
      <vt:lpstr>Last Four Digits of a Phone Number</vt:lpstr>
      <vt:lpstr>Last Four Digits of a Phone Number</vt:lpstr>
      <vt:lpstr>Last Four Digits of a Phone Number</vt:lpstr>
      <vt:lpstr>Last Four Digits of a Phone Number</vt:lpstr>
      <vt:lpstr>Last Four Digits of a Phone Number</vt:lpstr>
      <vt:lpstr>Last Four Digits of a Phone Number</vt:lpstr>
      <vt:lpstr>Last Four Digits of a Phone Number</vt:lpstr>
      <vt:lpstr>Last Four Digits of a Phone Number</vt:lpstr>
      <vt:lpstr>Last Four Digits of a Phone Number</vt:lpstr>
      <vt:lpstr>Last Four Digits of a Phone Number</vt:lpstr>
      <vt:lpstr>Last Four Digits of a Phone Number</vt:lpstr>
      <vt:lpstr>Last Four Digits of a Phone Number</vt:lpstr>
      <vt:lpstr>Last Four Digits of a Phone Number</vt:lpstr>
      <vt:lpstr>Last Four Digits of a Phone Number</vt:lpstr>
      <vt:lpstr>Last Four Digits of a Phone Number</vt:lpstr>
      <vt:lpstr>Last Four Digits of a Phone Number</vt:lpstr>
      <vt:lpstr>Last Four Digits of a Phone Number</vt:lpstr>
      <vt:lpstr>Last Four Digits of a Phone Number</vt:lpstr>
      <vt:lpstr>Parsing HTML</vt:lpstr>
      <vt:lpstr>Is That an Email Address</vt:lpstr>
      <vt:lpstr>Is That an Email Address</vt:lpstr>
      <vt:lpstr>Is That an Email Address</vt:lpstr>
      <vt:lpstr>Is That an Email Address</vt:lpstr>
      <vt:lpstr>Is That an Email Address</vt:lpstr>
      <vt:lpstr>Is That an Email Address</vt:lpstr>
      <vt:lpstr>Is That an Email Address</vt:lpstr>
      <vt:lpstr>Is That an Email Address</vt:lpstr>
      <vt:lpstr>Is That an Email Address</vt:lpstr>
      <vt:lpstr>Is That an Email Address</vt:lpstr>
      <vt:lpstr>Is That an Email Address</vt:lpstr>
      <vt:lpstr>Is That an Email Address</vt:lpstr>
      <vt:lpstr>Is That an Email Address</vt:lpstr>
      <vt:lpstr>Is That an Email Address</vt:lpstr>
      <vt:lpstr>Is That an Email Address</vt:lpstr>
      <vt:lpstr>Is That an Email Address</vt:lpstr>
      <vt:lpstr>Is That an Email Address</vt:lpstr>
      <vt:lpstr>Is That an Email Address</vt:lpstr>
      <vt:lpstr>Is That an Email Address</vt:lpstr>
      <vt:lpstr>Is That an Email Address</vt:lpstr>
      <vt:lpstr>Is That an Email Address</vt:lpstr>
      <vt:lpstr>Is That an Email Address</vt:lpstr>
      <vt:lpstr>Is That an Email Address</vt:lpstr>
      <vt:lpstr>Is That an Email Address</vt:lpstr>
      <vt:lpstr>Is That an Email Address</vt:lpstr>
      <vt:lpstr>Is That an Email Address</vt:lpstr>
      <vt:lpstr>Is That an Email Address</vt:lpstr>
      <vt:lpstr>Is That an Email Address</vt:lpstr>
      <vt:lpstr>Is That an Email Address</vt:lpstr>
      <vt:lpstr>Is That an Email Address</vt:lpstr>
      <vt:lpstr>Is That an Email Address</vt:lpstr>
      <vt:lpstr>Is That an Email Address</vt:lpstr>
      <vt:lpstr>Is That an Email Address</vt:lpstr>
      <vt:lpstr>Is That an Email Address</vt:lpstr>
      <vt:lpstr>Is That an Email Address</vt:lpstr>
      <vt:lpstr>Is That an Email Address</vt:lpstr>
      <vt:lpstr>Is That an Email Address</vt:lpstr>
      <vt:lpstr>Is That an Email Address</vt:lpstr>
      <vt:lpstr>Is That an Email Address</vt:lpstr>
      <vt:lpstr>Is That an Email Address</vt:lpstr>
      <vt:lpstr>Is That an Email Address</vt:lpstr>
      <vt:lpstr>Is That an Email Address</vt:lpstr>
      <vt:lpstr>Is That an Email Address</vt:lpstr>
      <vt:lpstr>Is that an IP address?</vt:lpstr>
      <vt:lpstr>Is that an IP address?</vt:lpstr>
      <vt:lpstr>Is that an IP address?</vt:lpstr>
      <vt:lpstr>Is that an IP address?</vt:lpstr>
      <vt:lpstr>Is that an IP address?</vt:lpstr>
      <vt:lpstr>Is that an IP address?</vt:lpstr>
      <vt:lpstr>Is that an IP address?</vt:lpstr>
      <vt:lpstr>Is that an IP address?</vt:lpstr>
      <vt:lpstr>Is that an IP address?</vt:lpstr>
      <vt:lpstr>Is that an IP address?</vt:lpstr>
      <vt:lpstr>Is that an IP address?</vt:lpstr>
      <vt:lpstr>Is that an IP address?</vt:lpstr>
      <vt:lpstr>Is that an IP address?</vt:lpstr>
      <vt:lpstr>Is that an IP address?</vt:lpstr>
      <vt:lpstr>Is that an IP address?</vt:lpstr>
      <vt:lpstr>Is that an IP address?</vt:lpstr>
      <vt:lpstr>Is that an IP address?</vt:lpstr>
      <vt:lpstr>Is that an IP address?</vt:lpstr>
      <vt:lpstr>Is that an IP address?</vt:lpstr>
      <vt:lpstr>Is that an IP address?</vt:lpstr>
      <vt:lpstr>Is that an IP address?</vt:lpstr>
      <vt:lpstr>Is that an IP address?</vt:lpstr>
      <vt:lpstr>Is that an IP address?</vt:lpstr>
      <vt:lpstr>Is that an IP address?</vt:lpstr>
      <vt:lpstr>Is that an IP address?</vt:lpstr>
      <vt:lpstr>regex101.com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2019-07-28T15:18:25Z</dcterms:created>
  <dcterms:modified xsi:type="dcterms:W3CDTF">2019-12-04T22:47:32Z</dcterms:modified>
</cp:coreProperties>
</file>